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  <p:sldMasterId id="2147483673" r:id="rId5"/>
    <p:sldMasterId id="2147483685" r:id="rId6"/>
    <p:sldMasterId id="2147483662" r:id="rId7"/>
  </p:sldMasterIdLst>
  <p:notesMasterIdLst>
    <p:notesMasterId r:id="rId15"/>
  </p:notesMasterIdLst>
  <p:handoutMasterIdLst>
    <p:handoutMasterId r:id="rId16"/>
  </p:handoutMasterIdLst>
  <p:sldIdLst>
    <p:sldId id="852" r:id="rId8"/>
    <p:sldId id="2147481237" r:id="rId9"/>
    <p:sldId id="2147481238" r:id="rId10"/>
    <p:sldId id="2147481240" r:id="rId11"/>
    <p:sldId id="291" r:id="rId12"/>
    <p:sldId id="256" r:id="rId13"/>
    <p:sldId id="257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42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B"/>
    <a:srgbClr val="002D6C"/>
    <a:srgbClr val="0059A6"/>
    <a:srgbClr val="C9FAF0"/>
    <a:srgbClr val="5D6672"/>
    <a:srgbClr val="66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4DED68-8072-4074-A244-2DF6BBA7D05C}" v="14" dt="2026-04-17T13:04:49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8" autoAdjust="0"/>
  </p:normalViewPr>
  <p:slideViewPr>
    <p:cSldViewPr showGuides="1">
      <p:cViewPr varScale="1">
        <p:scale>
          <a:sx n="107" d="100"/>
          <a:sy n="107" d="100"/>
        </p:scale>
        <p:origin x="2226" y="102"/>
      </p:cViewPr>
      <p:guideLst>
        <p:guide orient="horz" pos="2568"/>
        <p:guide pos="42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-6" y="-18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1-4060-9A54-A3444D22B0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51-4060-9A54-A3444D22B0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51-4060-9A54-A3444D22B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5049071"/>
        <c:axId val="1385004831"/>
      </c:barChart>
      <c:catAx>
        <c:axId val="1385049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85004831"/>
        <c:crosses val="autoZero"/>
        <c:auto val="1"/>
        <c:lblAlgn val="ctr"/>
        <c:lblOffset val="100"/>
        <c:noMultiLvlLbl val="0"/>
      </c:catAx>
      <c:valAx>
        <c:axId val="1385004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85049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C7830-D909-4966-B7EA-88ABFB17194B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507DC-5A45-46C4-9DF2-8182468CFB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6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4BE17-DB83-4F44-BC78-CCEDFAB62924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6D3DD-ED51-4727-A98A-6FDE2A8B2B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77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81F4F-ED0F-4094-AFA6-95525E45EB9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39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>
            <a:extLst>
              <a:ext uri="{FF2B5EF4-FFF2-40B4-BE49-F238E27FC236}">
                <a16:creationId xmlns:a16="http://schemas.microsoft.com/office/drawing/2014/main" id="{5E16DC80-E79D-4DF3-BC14-069DB3A4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3286725"/>
            <a:ext cx="109728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1919EE9C-D4D7-4282-BE23-A544C8B21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254" y="4019872"/>
            <a:ext cx="9628651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105182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23B784-D382-9E3F-B573-844C28FB7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8B0A8E2-F236-C2B5-89C7-40B6DBEAA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DE0008-926F-331F-24D1-4BC7C85EC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64B53A-5EEC-71F2-6488-D085B51B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630A-953B-4429-83BF-5A435674D54F}" type="datetime1">
              <a:rPr lang="it-IT" smtClean="0"/>
              <a:t>27/04/2026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703B36-8C2B-BCED-9519-8CF7DB77D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50221A-C59E-AFB1-D153-7C7B6339A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0D2-A0FD-456C-8AD0-8DE1866B5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BD9D11-59CE-2779-628C-E447CB38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7483FC-5C0F-4CA9-8028-EDB0A6D23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7CBBED-8EF0-076A-5A06-CAB54C1D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8373-D3DA-45AC-B03A-77697ADB1E7E}" type="datetime1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470984-B3C3-7D9F-31D2-CE99DE306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B96361-44CE-ED97-31DF-C6AFB1F4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0D2-A0FD-456C-8AD0-8DE1866B5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705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EFA11F3-6ABF-AAC4-B518-748F8948D7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CB1B714-1DE6-CF58-72B3-B40B9B59B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FE8AD1-74B8-896E-1AE6-49C5D450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78D3-8C20-42E9-9E92-A1DC20FF9E10}" type="datetime1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185BB7-4A14-8951-95FF-E26DFDF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41E907-4B53-6E37-733E-743B06AA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0D2-A0FD-456C-8AD0-8DE1866B5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99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669784-25F0-4368-3607-166D006C5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8164F4F-8A5E-0311-95EE-7006A87D7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438B14-9FED-273E-E6BB-D291C28E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C626-6629-4ADC-9202-A8D9A1BA91BC}" type="datetime1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8E19F8-EEA2-308F-A2A6-C65031C7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25A737-36B6-732F-13B6-A45CD113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A7EB-7890-4C30-B1F0-8788517901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295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9ED793-0A97-0C03-F828-F0E1D0D3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4B1540-03F2-BFE9-47A6-3B57EA07E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A85894-8390-EA70-FDEA-EEDE45C5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C063-693A-459C-8969-E396D8C8304C}" type="datetime1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2E2AA7-2E68-3E17-170D-A4B24EB8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D76A1C-84C8-DFC4-8978-3CF48009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A7EB-7890-4C30-B1F0-8788517901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303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4F6965-9B46-07C5-19D2-29901980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AAB905-CE33-65CC-5869-C3A4DCA5D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1E03E9-5921-6210-5CA8-76AEAFBB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E29B-67F5-466F-854A-FBE8DDBB4E28}" type="datetime1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387872-50EF-4BE4-4717-FB9BFAB7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C8CC3B-081E-5F91-10A2-88CB229F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A7EB-7890-4C30-B1F0-8788517901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843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930A2D-1FAC-DAE8-4247-9EE01310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B82E9A-C798-B625-3805-B51A932A5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C56A79-05D1-20A0-467C-A812F8374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E19074-063F-EBD4-6697-57E64B3E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CD08-F983-4AA8-BE45-AA357EDFA797}" type="datetime1">
              <a:rPr lang="it-IT" smtClean="0"/>
              <a:t>27/04/2026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2FE917-3DF1-799B-8277-B6D80D6DC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3E60BE-F869-A7AC-0F2D-5F9D93A4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A7EB-7890-4C30-B1F0-8788517901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301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390386-707E-61BB-544D-3AF719EF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9CC244-2CCF-B751-D458-FB6F8C231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4FFE74-30BF-F20D-9FC7-1ADB19678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88ED1A0-856F-E54D-5ABB-33E455EC3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3DA0B29-6A97-E30B-0390-91C902D5A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0A9F441-DA0F-B3E9-44E6-7AE5C16A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982-B493-49A8-BFAC-72FBF951246D}" type="datetime1">
              <a:rPr lang="it-IT" smtClean="0"/>
              <a:t>27/04/2026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32A7483-753A-5EE5-4BF8-DC328CC9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F6617A9-873F-4978-867F-789FBFCD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A7EB-7890-4C30-B1F0-8788517901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816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422A6F-3DD3-90C0-2AC0-A4C45C83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79176B-70A5-9079-F0CE-3C1B24F3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13-F6D6-4F36-9C53-9F0151F7ACD0}" type="datetime1">
              <a:rPr lang="it-IT" smtClean="0"/>
              <a:t>27/04/2026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9DA98F3-8A96-464B-9C99-DC7519F3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0A3C9A5-47AE-6212-9E74-63348022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A7EB-7890-4C30-B1F0-8788517901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559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AEFFA83-E278-376F-F480-DD68308B5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6FFA-C1A3-4755-A985-390F95AE35B8}" type="datetime1">
              <a:rPr lang="it-IT" smtClean="0"/>
              <a:t>27/04/2026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ABA12D-D617-B858-7DD8-9A7184CA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64A63F-7583-6BDE-99D4-2C0992FF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A7EB-7890-4C30-B1F0-8788517901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35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BC742A-48DA-B1EE-F4A0-0F6AAA31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772DB10-C6E8-1EF2-44E2-6DD750467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1C2DA9-CABA-9385-1775-16451F091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EE66-2275-49B8-BDA1-9C8CE1319072}" type="datetime1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D9CF50-3756-DDC9-5F35-D5EDA4CD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CC1455-184F-7A2E-E00B-64D5FE65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0D2-A0FD-456C-8AD0-8DE1866B5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080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AD659A-1BEE-7D51-8475-E40A3A9C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5C2E6D-FB86-14C9-08CF-376F6687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237C07-E91D-458D-7349-31877EBEC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FCD2D5-39D8-524E-DB2A-281DD5A6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EFF8-4751-4F01-82C2-18F13FFEC2C7}" type="datetime1">
              <a:rPr lang="it-IT" smtClean="0"/>
              <a:t>27/04/2026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D2AF16-82DE-11D2-E681-61E649DD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087DDD-E360-2F8E-D9DD-A799EDAA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A7EB-7890-4C30-B1F0-8788517901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030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A4AF38-E5CF-0AC6-CE5F-55C6A2C7D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259C933-C110-AB5C-A5D8-5678747A5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C24E37-9999-2993-61DD-BEA21F26F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8C924E-6573-E7C1-1154-9B18EEA1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29AA-DD06-4578-8F00-78FE93CC9FFC}" type="datetime1">
              <a:rPr lang="it-IT" smtClean="0"/>
              <a:t>27/04/2026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93D121-F0E4-D10B-4E53-AB63BF86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7396FE-C9FC-35B7-DF21-7C0BD6D0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A7EB-7890-4C30-B1F0-8788517901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380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0E349-4109-C62F-F5ED-7C25D2A2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06AC405-4AB4-3A3F-8050-9217E0593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3A5F5E-FA12-6652-AA48-374465B3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8220-21F3-4C5D-B077-1EC437812F66}" type="datetime1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4917B6-C6CE-DE9E-D5E5-74C861B9C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91E00A-CA62-8199-37E5-5FF062C3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A7EB-7890-4C30-B1F0-8788517901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891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F42FE54-A1E4-053F-BCB2-01B108EB1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B59282-CCDC-2C89-16EB-87B05C007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DE83E3-A7EB-C614-E87A-0F2217E2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AE20-4FFD-4E40-9DD5-B21BD2705A09}" type="datetime1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F32398-04AB-80E7-F799-61B57F24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3EECEA-B9A1-382C-CE9B-BF61FB0D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A7EB-7890-4C30-B1F0-8788517901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756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40E3C8-E967-432B-8517-871C9D96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60648"/>
            <a:ext cx="8928992" cy="523220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8152F06-E013-49F0-B154-8E28A1BC2A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4DA72-6BA8-46A9-B1AA-98BA380D27C8}" type="slidenum">
              <a:rPr lang="it-IT" smtClean="0"/>
              <a:pPr/>
              <a:t>‹N›</a:t>
            </a:fld>
            <a:endParaRPr lang="it-IT" dirty="0"/>
          </a:p>
        </p:txBody>
      </p:sp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7C1F60D9-CA18-4387-8528-D84B65D6457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63410342"/>
              </p:ext>
            </p:extLst>
          </p:nvPr>
        </p:nvGraphicFramePr>
        <p:xfrm>
          <a:off x="3352800" y="18288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7175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321C5E-15ED-4C15-AB77-6A2F8F87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60648"/>
            <a:ext cx="9001000" cy="523220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4D03E14-E66F-4CCE-B4AB-C6B6788001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4DA72-6BA8-46A9-B1AA-98BA380D27C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testo 7">
            <a:extLst>
              <a:ext uri="{FF2B5EF4-FFF2-40B4-BE49-F238E27FC236}">
                <a16:creationId xmlns:a16="http://schemas.microsoft.com/office/drawing/2014/main" id="{9477D93D-D4C6-4027-B7F9-F6CA3D9FFD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1196752"/>
            <a:ext cx="7584843" cy="5970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5" name="Segnaposto testo 7">
            <a:extLst>
              <a:ext uri="{FF2B5EF4-FFF2-40B4-BE49-F238E27FC236}">
                <a16:creationId xmlns:a16="http://schemas.microsoft.com/office/drawing/2014/main" id="{0A66360B-C38A-475B-8EB8-9FA5F864DF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03578" y="5664964"/>
            <a:ext cx="7584843" cy="597087"/>
          </a:xfrm>
          <a:solidFill>
            <a:srgbClr val="C9FAF0"/>
          </a:solidFill>
        </p:spPr>
        <p:txBody>
          <a:bodyPr/>
          <a:lstStyle>
            <a:lvl1pPr marL="0" indent="0" algn="l">
              <a:buNone/>
              <a:defRPr sz="1600" b="0"/>
            </a:lvl1pPr>
            <a:lvl2pPr marL="742950" marR="0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FFCB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FFC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D6C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1792110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7">
            <a:extLst>
              <a:ext uri="{FF2B5EF4-FFF2-40B4-BE49-F238E27FC236}">
                <a16:creationId xmlns:a16="http://schemas.microsoft.com/office/drawing/2014/main" id="{FF8292D5-A246-4DF7-A3DC-06C9839135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-1517124" y="3961656"/>
            <a:ext cx="3312367" cy="230832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952AFDA-11FE-46D6-B682-F85ED59D7011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368" y="3356992"/>
            <a:ext cx="0" cy="1440000"/>
          </a:xfrm>
          <a:prstGeom prst="line">
            <a:avLst/>
          </a:prstGeom>
          <a:ln>
            <a:solidFill>
              <a:srgbClr val="00FF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testo 7">
            <a:extLst>
              <a:ext uri="{FF2B5EF4-FFF2-40B4-BE49-F238E27FC236}">
                <a16:creationId xmlns:a16="http://schemas.microsoft.com/office/drawing/2014/main" id="{3E22D79E-6054-4482-BB31-8AEF48683F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384" y="1196752"/>
            <a:ext cx="7584843" cy="5970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18F97E2C-2DCA-44B8-836E-B164E9D45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60648"/>
            <a:ext cx="7872875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9" name="Segnaposto numero diapositiva 2">
            <a:extLst>
              <a:ext uri="{FF2B5EF4-FFF2-40B4-BE49-F238E27FC236}">
                <a16:creationId xmlns:a16="http://schemas.microsoft.com/office/drawing/2014/main" id="{79451951-6AA2-4045-89F2-8B94097BA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560" y="6581000"/>
            <a:ext cx="972592" cy="276999"/>
          </a:xfrm>
        </p:spPr>
        <p:txBody>
          <a:bodyPr/>
          <a:lstStyle/>
          <a:p>
            <a:fld id="{1A34DA72-6BA8-46A9-B1AA-98BA380D27C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96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Y_3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EDA2E-825B-D885-2CD4-A7E9A914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0" y="617788"/>
            <a:ext cx="8735222" cy="511200"/>
          </a:xfr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783FC89E-5285-48EF-78D4-001D765E3764}"/>
              </a:ext>
            </a:extLst>
          </p:cNvPr>
          <p:cNvSpPr/>
          <p:nvPr userDrawn="1"/>
        </p:nvSpPr>
        <p:spPr>
          <a:xfrm>
            <a:off x="-1045684" y="3132817"/>
            <a:ext cx="2100761" cy="4702888"/>
          </a:xfrm>
          <a:custGeom>
            <a:avLst/>
            <a:gdLst>
              <a:gd name="connsiteX0" fmla="*/ 1261536 w 2523073"/>
              <a:gd name="connsiteY0" fmla="*/ 0 h 5648300"/>
              <a:gd name="connsiteX1" fmla="*/ 2523072 w 2523073"/>
              <a:gd name="connsiteY1" fmla="*/ 900756 h 5648300"/>
              <a:gd name="connsiteX2" fmla="*/ 2523072 w 2523073"/>
              <a:gd name="connsiteY2" fmla="*/ 1148325 h 5648300"/>
              <a:gd name="connsiteX3" fmla="*/ 2523073 w 2523073"/>
              <a:gd name="connsiteY3" fmla="*/ 1148325 h 5648300"/>
              <a:gd name="connsiteX4" fmla="*/ 2523073 w 2523073"/>
              <a:gd name="connsiteY4" fmla="*/ 5648300 h 5648300"/>
              <a:gd name="connsiteX5" fmla="*/ 0 w 2523073"/>
              <a:gd name="connsiteY5" fmla="*/ 5648300 h 5648300"/>
              <a:gd name="connsiteX6" fmla="*/ 0 w 2523073"/>
              <a:gd name="connsiteY6" fmla="*/ 1148325 h 5648300"/>
              <a:gd name="connsiteX7" fmla="*/ 1 w 2523073"/>
              <a:gd name="connsiteY7" fmla="*/ 1148325 h 5648300"/>
              <a:gd name="connsiteX8" fmla="*/ 1 w 2523073"/>
              <a:gd name="connsiteY8" fmla="*/ 900756 h 56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3073" h="5648300">
                <a:moveTo>
                  <a:pt x="1261536" y="0"/>
                </a:moveTo>
                <a:lnTo>
                  <a:pt x="2523072" y="900756"/>
                </a:lnTo>
                <a:lnTo>
                  <a:pt x="2523072" y="1148325"/>
                </a:lnTo>
                <a:lnTo>
                  <a:pt x="2523073" y="1148325"/>
                </a:lnTo>
                <a:lnTo>
                  <a:pt x="2523073" y="5648300"/>
                </a:lnTo>
                <a:lnTo>
                  <a:pt x="0" y="5648300"/>
                </a:lnTo>
                <a:lnTo>
                  <a:pt x="0" y="1148325"/>
                </a:lnTo>
                <a:lnTo>
                  <a:pt x="1" y="1148325"/>
                </a:lnTo>
                <a:lnTo>
                  <a:pt x="1" y="9007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0" name="Vrije vorm 9">
            <a:extLst>
              <a:ext uri="{FF2B5EF4-FFF2-40B4-BE49-F238E27FC236}">
                <a16:creationId xmlns:a16="http://schemas.microsoft.com/office/drawing/2014/main" id="{61CC974F-A874-AA4D-03BB-254585DD28EC}"/>
              </a:ext>
            </a:extLst>
          </p:cNvPr>
          <p:cNvSpPr/>
          <p:nvPr userDrawn="1"/>
        </p:nvSpPr>
        <p:spPr>
          <a:xfrm rot="10800000">
            <a:off x="11146805" y="-797260"/>
            <a:ext cx="2100761" cy="4702888"/>
          </a:xfrm>
          <a:custGeom>
            <a:avLst/>
            <a:gdLst>
              <a:gd name="connsiteX0" fmla="*/ 1261536 w 2523073"/>
              <a:gd name="connsiteY0" fmla="*/ 0 h 5648300"/>
              <a:gd name="connsiteX1" fmla="*/ 2523072 w 2523073"/>
              <a:gd name="connsiteY1" fmla="*/ 900756 h 5648300"/>
              <a:gd name="connsiteX2" fmla="*/ 2523072 w 2523073"/>
              <a:gd name="connsiteY2" fmla="*/ 1148325 h 5648300"/>
              <a:gd name="connsiteX3" fmla="*/ 2523073 w 2523073"/>
              <a:gd name="connsiteY3" fmla="*/ 1148325 h 5648300"/>
              <a:gd name="connsiteX4" fmla="*/ 2523073 w 2523073"/>
              <a:gd name="connsiteY4" fmla="*/ 5648300 h 5648300"/>
              <a:gd name="connsiteX5" fmla="*/ 0 w 2523073"/>
              <a:gd name="connsiteY5" fmla="*/ 5648300 h 5648300"/>
              <a:gd name="connsiteX6" fmla="*/ 0 w 2523073"/>
              <a:gd name="connsiteY6" fmla="*/ 1148325 h 5648300"/>
              <a:gd name="connsiteX7" fmla="*/ 1 w 2523073"/>
              <a:gd name="connsiteY7" fmla="*/ 1148325 h 5648300"/>
              <a:gd name="connsiteX8" fmla="*/ 1 w 2523073"/>
              <a:gd name="connsiteY8" fmla="*/ 900756 h 56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3073" h="5648300">
                <a:moveTo>
                  <a:pt x="1261536" y="0"/>
                </a:moveTo>
                <a:lnTo>
                  <a:pt x="2523072" y="900756"/>
                </a:lnTo>
                <a:lnTo>
                  <a:pt x="2523072" y="1148325"/>
                </a:lnTo>
                <a:lnTo>
                  <a:pt x="2523073" y="1148325"/>
                </a:lnTo>
                <a:lnTo>
                  <a:pt x="2523073" y="5648300"/>
                </a:lnTo>
                <a:lnTo>
                  <a:pt x="0" y="5648300"/>
                </a:lnTo>
                <a:lnTo>
                  <a:pt x="0" y="1148325"/>
                </a:lnTo>
                <a:lnTo>
                  <a:pt x="1" y="1148325"/>
                </a:lnTo>
                <a:lnTo>
                  <a:pt x="1" y="900756"/>
                </a:lnTo>
                <a:close/>
              </a:path>
            </a:pathLst>
          </a:custGeom>
          <a:solidFill>
            <a:srgbClr val="E9EA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tekst 21">
            <a:extLst>
              <a:ext uri="{FF2B5EF4-FFF2-40B4-BE49-F238E27FC236}">
                <a16:creationId xmlns:a16="http://schemas.microsoft.com/office/drawing/2014/main" id="{B107A561-EDDE-EA6B-5ECA-EF8B53625D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80000" y="1965255"/>
            <a:ext cx="8696238" cy="432866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19">
            <a:extLst>
              <a:ext uri="{FF2B5EF4-FFF2-40B4-BE49-F238E27FC236}">
                <a16:creationId xmlns:a16="http://schemas.microsoft.com/office/drawing/2014/main" id="{619068AD-B3ED-8B26-E110-55EEDFF2C0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5605" y="3103126"/>
            <a:ext cx="6382399" cy="5995245"/>
          </a:xfrm>
          <a:custGeom>
            <a:avLst/>
            <a:gdLst>
              <a:gd name="connsiteX0" fmla="*/ 1469008 w 2938016"/>
              <a:gd name="connsiteY0" fmla="*/ 0 h 2759797"/>
              <a:gd name="connsiteX1" fmla="*/ 2938016 w 2938016"/>
              <a:gd name="connsiteY1" fmla="*/ 1012459 h 2759797"/>
              <a:gd name="connsiteX2" fmla="*/ 2938016 w 2938016"/>
              <a:gd name="connsiteY2" fmla="*/ 1747338 h 2759797"/>
              <a:gd name="connsiteX3" fmla="*/ 1469008 w 2938016"/>
              <a:gd name="connsiteY3" fmla="*/ 2759797 h 2759797"/>
              <a:gd name="connsiteX4" fmla="*/ 0 w 2938016"/>
              <a:gd name="connsiteY4" fmla="*/ 1747338 h 2759797"/>
              <a:gd name="connsiteX5" fmla="*/ 0 w 2938016"/>
              <a:gd name="connsiteY5" fmla="*/ 1012459 h 275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8016" h="2759797">
                <a:moveTo>
                  <a:pt x="1469008" y="0"/>
                </a:moveTo>
                <a:lnTo>
                  <a:pt x="2938016" y="1012459"/>
                </a:lnTo>
                <a:lnTo>
                  <a:pt x="2938016" y="1747338"/>
                </a:lnTo>
                <a:lnTo>
                  <a:pt x="1469008" y="2759797"/>
                </a:lnTo>
                <a:lnTo>
                  <a:pt x="0" y="1747338"/>
                </a:lnTo>
                <a:lnTo>
                  <a:pt x="0" y="1012459"/>
                </a:lnTo>
                <a:close/>
              </a:path>
            </a:pathLst>
          </a:custGeom>
          <a:solidFill>
            <a:schemeClr val="accent4"/>
          </a:solidFill>
          <a:ln w="57150">
            <a:noFill/>
          </a:ln>
        </p:spPr>
        <p:txBody>
          <a:bodyPr wrap="square">
            <a:noAutofit/>
          </a:bodyPr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94F3A8F-48D9-18A4-2886-CDEFF3FCE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096" y="6311072"/>
            <a:ext cx="1945138" cy="43312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5662C4A-7307-CD05-14B3-E6BA4823BF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2560" y="-45720"/>
            <a:ext cx="1944962" cy="183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85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93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378D8C-BC40-F15A-802C-427443A4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88E901-4F4F-246C-0FCC-2932AC4BA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089AA3-5389-3616-964A-7FAA06EEA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4F8A-E952-47A0-9CBE-C6B889E44C8F}" type="datetime1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64A910-40FB-1DC8-4F71-E74DB4F8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6AB007-0B91-D77C-4FCD-FC2E97B7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0D2-A0FD-456C-8AD0-8DE1866B5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51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2C95F3-E23F-C155-A4C0-2956BEFA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BC510F-5B9F-448D-02B2-0A6CD80C1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7047CE-A11A-0106-4602-51FA671E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242F-21F3-486E-979E-8E45260F7594}" type="datetime1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FE6B80-A6E1-1350-F992-21D902AA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D6C32A-4826-1172-668D-AEC8B98C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0D2-A0FD-456C-8AD0-8DE1866B5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2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9AF1F4-E4C7-6C4B-8125-90EDB60A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2B467D-74D3-E3F7-2B44-DFA89DF79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EDA4CCD-D749-4938-73A5-A51C4D7BA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3D491C8-51D7-BF10-A783-29BDB852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E675-F868-4C56-A9EE-3B5FD7A4268B}" type="datetime1">
              <a:rPr lang="it-IT" smtClean="0"/>
              <a:t>27/04/2026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0F55ABC-B463-87E8-1C2C-95BD4131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EB9D90-8D3E-610E-0332-3ADCF0D1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0D2-A0FD-456C-8AD0-8DE1866B5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62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FA47E5-4ACA-689C-6977-97565F5C2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6E7D87-1656-6EEA-0042-FDEEDE9B6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692317-61D9-C4CD-A652-5FBADC58B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2D5C40-2951-40EF-5F8D-80588455A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210B052-4773-4652-9535-7C372BA60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7416DBF-48EB-52A8-A0CD-AF28C3F3C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353A-295E-4018-AAA4-AE5B47545739}" type="datetime1">
              <a:rPr lang="it-IT" smtClean="0"/>
              <a:t>27/04/2026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487667E-4B0D-4DD0-D986-9F8383F1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58650A0-278B-BB9B-80FF-889AE260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0D2-A0FD-456C-8AD0-8DE1866B5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10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6F286B-6601-1819-863E-6D69C8C3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7E32A64-7F96-CFD1-56F6-D7853C2E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2F0D-2282-4C24-8CF1-13903BF0648E}" type="datetime1">
              <a:rPr lang="it-IT" smtClean="0"/>
              <a:t>27/04/2026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4BDDEE9-291B-65DC-F9E3-B42BFD22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CA4F276-8A0E-2AE1-366E-1F2DF322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0D2-A0FD-456C-8AD0-8DE1866B5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57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E28016C-D63B-D330-AF1D-A6626083B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DEC9-0CE0-4DCF-86AD-C5F2884DC424}" type="datetime1">
              <a:rPr lang="it-IT" smtClean="0"/>
              <a:t>27/04/2026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45FB0C0-B831-E9E6-F00C-D22A7AEB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3E4A1E-DB38-DA72-42FC-0807FFBE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0D2-A0FD-456C-8AD0-8DE1866B5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66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886F19-387E-88A1-B2ED-C65192A2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90FB24-E306-4168-1A97-DBFE487CD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731D74-B6BA-ED22-7A19-29BC4AE22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9779BC-196E-EA76-8B1C-F874D25EE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88F6-DC4C-45F2-9744-BC5CE504C799}" type="datetime1">
              <a:rPr lang="it-IT" smtClean="0"/>
              <a:t>27/04/2026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AA06B0-242D-8124-C26B-4A67F35F9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2A1A1B-0E02-7BCC-B721-34174896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0D2-A0FD-456C-8AD0-8DE1866B5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06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D6C"/>
            </a:gs>
            <a:gs pos="100000">
              <a:srgbClr val="0059A6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interni, schermo, monitor, portatile&#10;&#10;Descrizione generata automaticamente">
            <a:extLst>
              <a:ext uri="{FF2B5EF4-FFF2-40B4-BE49-F238E27FC236}">
                <a16:creationId xmlns:a16="http://schemas.microsoft.com/office/drawing/2014/main" id="{EF456C7D-AD85-456A-80B0-E454B6523E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0"/>
          <a:stretch/>
        </p:blipFill>
        <p:spPr>
          <a:xfrm rot="10800000">
            <a:off x="2423591" y="146601"/>
            <a:ext cx="9756217" cy="1676454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3504" y="3286725"/>
            <a:ext cx="109728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84254" y="4019872"/>
            <a:ext cx="9628651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cxnSp>
        <p:nvCxnSpPr>
          <p:cNvPr id="8" name="Connettore 1 7"/>
          <p:cNvCxnSpPr>
            <a:cxnSpLocks/>
          </p:cNvCxnSpPr>
          <p:nvPr/>
        </p:nvCxnSpPr>
        <p:spPr>
          <a:xfrm>
            <a:off x="0" y="3789040"/>
            <a:ext cx="12179809" cy="0"/>
          </a:xfrm>
          <a:prstGeom prst="line">
            <a:avLst/>
          </a:prstGeom>
          <a:ln w="25400">
            <a:solidFill>
              <a:srgbClr val="00FF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5090505" y="6093296"/>
            <a:ext cx="2007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>
                <a:solidFill>
                  <a:srgbClr val="00FFCB"/>
                </a:solidFill>
                <a:latin typeface="Roboto" pitchFamily="2" charset="0"/>
                <a:ea typeface="Roboto" pitchFamily="2" charset="0"/>
              </a:rPr>
              <a:t>ABI Lab</a:t>
            </a:r>
          </a:p>
          <a:p>
            <a:pPr algn="ctr"/>
            <a:r>
              <a:rPr lang="it-IT" sz="1400" dirty="0" err="1">
                <a:solidFill>
                  <a:srgbClr val="00FFCB"/>
                </a:solidFill>
                <a:latin typeface="Roboto" pitchFamily="2" charset="0"/>
                <a:ea typeface="Roboto" pitchFamily="2" charset="0"/>
              </a:rPr>
              <a:t>Passion</a:t>
            </a:r>
            <a:r>
              <a:rPr lang="it-IT" sz="1400" dirty="0">
                <a:solidFill>
                  <a:srgbClr val="00FFCB"/>
                </a:solidFill>
                <a:latin typeface="Roboto" pitchFamily="2" charset="0"/>
                <a:ea typeface="Roboto" pitchFamily="2" charset="0"/>
              </a:rPr>
              <a:t> for Innovation</a:t>
            </a:r>
          </a:p>
        </p:txBody>
      </p:sp>
      <p:pic>
        <p:nvPicPr>
          <p:cNvPr id="10" name="Immagine 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6382DAE7-92EA-43A1-B7F8-13E8894D2D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5" y="476672"/>
            <a:ext cx="1584176" cy="40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6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it-IT" sz="3600" b="0" kern="1200" dirty="0">
          <a:solidFill>
            <a:schemeClr val="bg1"/>
          </a:solidFill>
          <a:latin typeface="Roboto Lt" pitchFamily="2" charset="0"/>
          <a:ea typeface="Roboto Lt" pitchFamily="2" charset="0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it-IT" sz="2400" b="0" i="1" kern="1200" dirty="0" smtClean="0">
          <a:solidFill>
            <a:schemeClr val="bg1"/>
          </a:solidFill>
          <a:latin typeface="Roboto" pitchFamily="2" charset="0"/>
          <a:ea typeface="Roboto" pitchFamily="2" charset="0"/>
          <a:cs typeface="+mn-cs"/>
        </a:defRPr>
      </a:lvl1pPr>
      <a:lvl2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it-IT" sz="2000" i="1" kern="1200" dirty="0" smtClean="0">
          <a:solidFill>
            <a:schemeClr val="bg1"/>
          </a:solidFill>
          <a:latin typeface="Roboto" pitchFamily="2" charset="0"/>
          <a:ea typeface="Roboto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8DE8799-08A0-63DF-1763-317BFF5E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6DA90A-936C-9150-FFD3-6A41DCD97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BE67AF-F197-A30F-EAF5-B3F477354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FC0816-4097-4707-B46F-671F71A7B75E}" type="datetime1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0BF636-2D26-DD21-AE68-D44861CD2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22F4FC-832C-1159-975C-65F8453D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8E50D2-A0FD-456C-8AD0-8DE1866B5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72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A1A0D28-4B71-B39F-1460-C8871669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CC15FD-1DF8-5900-2239-93AF4E81C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44A59C-F2C0-D928-859A-2DE1EF2A4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835F44-FD41-40F0-AC40-57F0AE26B332}" type="datetime1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52DEA4-5995-7839-C6F2-164D9F8B3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985393-4BE9-5A1D-16BE-5A644C946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35A7EB-7890-4C30-B1F0-8788517901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8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sedendo, orologio, metro&#10;&#10;Descrizione generata automaticamente">
            <a:extLst>
              <a:ext uri="{FF2B5EF4-FFF2-40B4-BE49-F238E27FC236}">
                <a16:creationId xmlns:a16="http://schemas.microsoft.com/office/drawing/2014/main" id="{1D84B059-A672-45AF-8F2B-721B17ED5B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2" t="19192" r="6808" b="53220"/>
          <a:stretch/>
        </p:blipFill>
        <p:spPr>
          <a:xfrm rot="10800000">
            <a:off x="8760296" y="6021288"/>
            <a:ext cx="3431699" cy="783868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A6E796D7-057F-4C36-BF88-748D74E031AD}"/>
              </a:ext>
            </a:extLst>
          </p:cNvPr>
          <p:cNvSpPr/>
          <p:nvPr userDrawn="1"/>
        </p:nvSpPr>
        <p:spPr>
          <a:xfrm>
            <a:off x="10344472" y="260648"/>
            <a:ext cx="176468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51336" y="1324515"/>
            <a:ext cx="5702424" cy="5970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buNone/>
            </a:pPr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136560" y="6581000"/>
            <a:ext cx="972592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4DA72-6BA8-46A9-B1AA-98BA380D27C8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2" name="Immagine 11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812DCE0-BE77-4661-BA2E-3B83868D3A0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374" y="319092"/>
            <a:ext cx="1594876" cy="40633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9EF7815-0F2E-42EB-9929-5A9DD3EB6BB2}"/>
              </a:ext>
            </a:extLst>
          </p:cNvPr>
          <p:cNvSpPr/>
          <p:nvPr userDrawn="1"/>
        </p:nvSpPr>
        <p:spPr>
          <a:xfrm>
            <a:off x="119336" y="553512"/>
            <a:ext cx="432000" cy="108000"/>
          </a:xfrm>
          <a:prstGeom prst="rect">
            <a:avLst/>
          </a:prstGeom>
          <a:solidFill>
            <a:srgbClr val="00F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51384" y="260648"/>
            <a:ext cx="6912768" cy="5232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68BE4E3-FD00-4880-9182-C13505C603D5}"/>
              </a:ext>
            </a:extLst>
          </p:cNvPr>
          <p:cNvSpPr/>
          <p:nvPr userDrawn="1"/>
        </p:nvSpPr>
        <p:spPr>
          <a:xfrm>
            <a:off x="11622856" y="6705368"/>
            <a:ext cx="144000" cy="36000"/>
          </a:xfrm>
          <a:prstGeom prst="rect">
            <a:avLst/>
          </a:prstGeom>
          <a:solidFill>
            <a:srgbClr val="00F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con un angolo ritagliato 4">
            <a:extLst>
              <a:ext uri="{FF2B5EF4-FFF2-40B4-BE49-F238E27FC236}">
                <a16:creationId xmlns:a16="http://schemas.microsoft.com/office/drawing/2014/main" id="{669775C3-6192-4CEF-8A3D-4FE3B02BDD2E}"/>
              </a:ext>
            </a:extLst>
          </p:cNvPr>
          <p:cNvSpPr/>
          <p:nvPr userDrawn="1"/>
        </p:nvSpPr>
        <p:spPr>
          <a:xfrm rot="19008985">
            <a:off x="8563464" y="-53393"/>
            <a:ext cx="1300347" cy="1350758"/>
          </a:xfrm>
          <a:prstGeom prst="snip1Rect">
            <a:avLst>
              <a:gd name="adj" fmla="val 433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12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97" r:id="rId4"/>
    <p:sldLayoutId id="2147483698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it-IT" sz="2800" b="0" kern="0" dirty="0">
          <a:solidFill>
            <a:srgbClr val="002D6C"/>
          </a:solidFill>
          <a:latin typeface="Roboto Lt" pitchFamily="2" charset="0"/>
          <a:ea typeface="Roboto Lt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it-IT" sz="1600" kern="0" dirty="0" smtClean="0">
          <a:solidFill>
            <a:srgbClr val="002D6C"/>
          </a:solidFill>
          <a:latin typeface="Roboto" pitchFamily="2" charset="0"/>
          <a:ea typeface="Roboto" pitchFamily="2" charset="0"/>
          <a:cs typeface="+mj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FFCB"/>
        </a:buClr>
        <a:buFont typeface="Wingdings" panose="05000000000000000000" pitchFamily="2" charset="2"/>
        <a:buChar char="§"/>
        <a:defRPr lang="it-IT" sz="1400" b="0" kern="1200" dirty="0" smtClean="0">
          <a:solidFill>
            <a:srgbClr val="002D6C"/>
          </a:solidFill>
          <a:latin typeface="Roboto" pitchFamily="2" charset="0"/>
          <a:ea typeface="Roboto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it-IT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it-IT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it-IT" sz="2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5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2.png"/><Relationship Id="rId20" Type="http://schemas.openxmlformats.org/officeDocument/2006/relationships/image" Target="../media/image18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97424" y="2564904"/>
            <a:ext cx="11397152" cy="1200329"/>
          </a:xfrm>
        </p:spPr>
        <p:txBody>
          <a:bodyPr/>
          <a:lstStyle/>
          <a:p>
            <a:pPr algn="l"/>
            <a:r>
              <a:rPr lang="it-IT" dirty="0"/>
              <a:t>EUDIW Wallet e Large Scale Pilot europei: </a:t>
            </a:r>
            <a:br>
              <a:rPr lang="it-IT" dirty="0"/>
            </a:br>
            <a:r>
              <a:rPr lang="it-IT" dirty="0"/>
              <a:t>risultati, obiettivi e prospettive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99D3186-9A9C-4B57-BFFA-365B0E8D6CB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5360" y="3789040"/>
            <a:ext cx="11397152" cy="286232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dirty="0">
                <a:latin typeface="Roboto Lt" pitchFamily="2" charset="0"/>
                <a:cs typeface="+mj-cs"/>
              </a:rPr>
              <a:t>Romano Stasi, Segretario Generale ABI Lab</a:t>
            </a:r>
          </a:p>
          <a:p>
            <a:pPr algn="l">
              <a:spcBef>
                <a:spcPct val="0"/>
              </a:spcBef>
            </a:pPr>
            <a:endParaRPr lang="it-IT" dirty="0">
              <a:latin typeface="Roboto Lt" pitchFamily="2" charset="0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it-IT" dirty="0">
                <a:latin typeface="Roboto Lt" pitchFamily="2" charset="0"/>
                <a:cs typeface="+mj-cs"/>
              </a:rPr>
              <a:t>Intervengono:</a:t>
            </a:r>
          </a:p>
          <a:p>
            <a:pPr algn="l">
              <a:spcBef>
                <a:spcPct val="0"/>
              </a:spcBef>
            </a:pPr>
            <a:r>
              <a:rPr lang="it-IT" dirty="0">
                <a:latin typeface="Roboto Lt" pitchFamily="2" charset="0"/>
                <a:cs typeface="+mj-cs"/>
              </a:rPr>
              <a:t>Ludovica Baccilieri, Innovation Associate Bancomat</a:t>
            </a:r>
          </a:p>
          <a:p>
            <a:pPr algn="l">
              <a:spcBef>
                <a:spcPct val="0"/>
              </a:spcBef>
            </a:pPr>
            <a:r>
              <a:rPr lang="it-IT" dirty="0">
                <a:latin typeface="Roboto Lt" pitchFamily="2" charset="0"/>
                <a:cs typeface="+mj-cs"/>
              </a:rPr>
              <a:t>Filippo Chiricozzi, Innovation &amp; Digital Assets Banca Sella</a:t>
            </a:r>
          </a:p>
          <a:p>
            <a:pPr algn="l">
              <a:spcBef>
                <a:spcPct val="0"/>
              </a:spcBef>
            </a:pPr>
            <a:r>
              <a:rPr lang="it-IT" dirty="0">
                <a:latin typeface="Roboto Lt" pitchFamily="2" charset="0"/>
                <a:cs typeface="+mj-cs"/>
              </a:rPr>
              <a:t>Leone Riello, Innovation Engineer </a:t>
            </a:r>
            <a:r>
              <a:rPr lang="it-IT" dirty="0" err="1">
                <a:latin typeface="Roboto Lt" pitchFamily="2" charset="0"/>
                <a:cs typeface="+mj-cs"/>
              </a:rPr>
              <a:t>Tinexta</a:t>
            </a:r>
            <a:r>
              <a:rPr lang="it-IT" dirty="0">
                <a:latin typeface="Roboto Lt" pitchFamily="2" charset="0"/>
                <a:cs typeface="+mj-cs"/>
              </a:rPr>
              <a:t> </a:t>
            </a:r>
            <a:r>
              <a:rPr lang="it-IT" dirty="0" err="1">
                <a:latin typeface="Roboto Lt" pitchFamily="2" charset="0"/>
                <a:cs typeface="+mj-cs"/>
              </a:rPr>
              <a:t>Infocert</a:t>
            </a:r>
            <a:r>
              <a:rPr lang="it-IT" dirty="0">
                <a:latin typeface="Roboto Lt" pitchFamily="2" charset="0"/>
                <a:cs typeface="+mj-cs"/>
              </a:rPr>
              <a:t> </a:t>
            </a:r>
          </a:p>
          <a:p>
            <a:pPr>
              <a:spcBef>
                <a:spcPct val="0"/>
              </a:spcBef>
            </a:pPr>
            <a:endParaRPr lang="it-IT" sz="3600" dirty="0">
              <a:latin typeface="Roboto Lt" pitchFamily="2" charset="0"/>
              <a:cs typeface="+mj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904E659-098C-A56C-EFA7-CE0CF9CA0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1"/>
          <a:stretch>
            <a:fillRect/>
          </a:stretch>
        </p:blipFill>
        <p:spPr>
          <a:xfrm>
            <a:off x="3575720" y="-26896"/>
            <a:ext cx="8782795" cy="18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2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CE00E6D-9570-5C9C-FFC8-35E2F840D10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91CF0D3-D2AB-6BD0-1038-77FCD832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643" y="134223"/>
            <a:ext cx="9289032" cy="523220"/>
          </a:xfrm>
        </p:spPr>
        <p:txBody>
          <a:bodyPr/>
          <a:lstStyle/>
          <a:p>
            <a:r>
              <a:rPr lang="en-GB" dirty="0" err="1"/>
              <a:t>Cronologia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Large Scale Pilot</a:t>
            </a:r>
            <a:endParaRPr lang="it-IT" dirty="0"/>
          </a:p>
        </p:txBody>
      </p:sp>
      <p:sp>
        <p:nvSpPr>
          <p:cNvPr id="13" name="Arrow: Pentagon 3085">
            <a:extLst>
              <a:ext uri="{FF2B5EF4-FFF2-40B4-BE49-F238E27FC236}">
                <a16:creationId xmlns:a16="http://schemas.microsoft.com/office/drawing/2014/main" id="{DE035774-1B5B-A33E-AE08-02FA01F7F9CF}"/>
              </a:ext>
            </a:extLst>
          </p:cNvPr>
          <p:cNvSpPr/>
          <p:nvPr/>
        </p:nvSpPr>
        <p:spPr bwMode="auto">
          <a:xfrm>
            <a:off x="1" y="3708802"/>
            <a:ext cx="9860673" cy="2635384"/>
          </a:xfrm>
          <a:prstGeom prst="homePlate">
            <a:avLst>
              <a:gd name="adj" fmla="val 25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800" b="0" i="0" u="none" strike="noStrike" cap="none" spc="0">
              <a:ln>
                <a:noFill/>
              </a:ln>
              <a:solidFill>
                <a:prstClr val="white"/>
              </a:solidFill>
              <a:latin typeface="Circular Std Book"/>
              <a:cs typeface="Arial"/>
            </a:endParaRPr>
          </a:p>
        </p:txBody>
      </p:sp>
      <p:sp>
        <p:nvSpPr>
          <p:cNvPr id="14" name="Rectangle : coins arrondis 185">
            <a:extLst>
              <a:ext uri="{FF2B5EF4-FFF2-40B4-BE49-F238E27FC236}">
                <a16:creationId xmlns:a16="http://schemas.microsoft.com/office/drawing/2014/main" id="{13E6EB3A-2DD4-A355-F90B-C7673D4E5055}"/>
              </a:ext>
            </a:extLst>
          </p:cNvPr>
          <p:cNvSpPr/>
          <p:nvPr/>
        </p:nvSpPr>
        <p:spPr bwMode="auto">
          <a:xfrm>
            <a:off x="6597431" y="4684062"/>
            <a:ext cx="1234473" cy="451733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050" b="0" i="0" u="none" strike="noStrike" cap="none" spc="0">
              <a:ln>
                <a:noFill/>
              </a:ln>
              <a:solidFill>
                <a:prstClr val="white"/>
              </a:solidFill>
              <a:latin typeface="Circular Std Book"/>
              <a:cs typeface="Arial"/>
            </a:endParaRPr>
          </a:p>
        </p:txBody>
      </p:sp>
      <p:grpSp>
        <p:nvGrpSpPr>
          <p:cNvPr id="15" name="Group 60">
            <a:extLst>
              <a:ext uri="{FF2B5EF4-FFF2-40B4-BE49-F238E27FC236}">
                <a16:creationId xmlns:a16="http://schemas.microsoft.com/office/drawing/2014/main" id="{DDBD167C-3DF4-EA82-4C5D-1FFD11C7B396}"/>
              </a:ext>
            </a:extLst>
          </p:cNvPr>
          <p:cNvGrpSpPr/>
          <p:nvPr/>
        </p:nvGrpSpPr>
        <p:grpSpPr bwMode="auto">
          <a:xfrm>
            <a:off x="6633597" y="5880213"/>
            <a:ext cx="1422400" cy="356939"/>
            <a:chOff x="8686490" y="9400095"/>
            <a:chExt cx="2224407" cy="573702"/>
          </a:xfrm>
          <a:solidFill>
            <a:srgbClr val="F2F2F2"/>
          </a:solidFill>
        </p:grpSpPr>
        <p:pic>
          <p:nvPicPr>
            <p:cNvPr id="16" name="Picture 61">
              <a:extLst>
                <a:ext uri="{FF2B5EF4-FFF2-40B4-BE49-F238E27FC236}">
                  <a16:creationId xmlns:a16="http://schemas.microsoft.com/office/drawing/2014/main" id="{C8913719-67C3-135F-DB8D-4ECEFA0B4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8686490" y="9400098"/>
              <a:ext cx="600075" cy="573699"/>
            </a:xfrm>
            <a:prstGeom prst="rect">
              <a:avLst/>
            </a:prstGeom>
            <a:grpFill/>
          </p:spPr>
        </p:pic>
        <p:pic>
          <p:nvPicPr>
            <p:cNvPr id="20" name="Picture 62">
              <a:extLst>
                <a:ext uri="{FF2B5EF4-FFF2-40B4-BE49-F238E27FC236}">
                  <a16:creationId xmlns:a16="http://schemas.microsoft.com/office/drawing/2014/main" id="{99E68310-1415-4BFA-B18F-9671C1123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9286567" y="9400095"/>
              <a:ext cx="1624330" cy="573697"/>
            </a:xfrm>
            <a:prstGeom prst="rect">
              <a:avLst/>
            </a:prstGeom>
            <a:grpFill/>
          </p:spPr>
        </p:pic>
      </p:grpSp>
      <p:sp>
        <p:nvSpPr>
          <p:cNvPr id="22" name="Rectangle : coins arrondis 185">
            <a:extLst>
              <a:ext uri="{FF2B5EF4-FFF2-40B4-BE49-F238E27FC236}">
                <a16:creationId xmlns:a16="http://schemas.microsoft.com/office/drawing/2014/main" id="{830A69AB-1771-B4BE-5936-23BC0003EEF4}"/>
              </a:ext>
            </a:extLst>
          </p:cNvPr>
          <p:cNvSpPr/>
          <p:nvPr/>
        </p:nvSpPr>
        <p:spPr bwMode="auto">
          <a:xfrm>
            <a:off x="5018649" y="3708802"/>
            <a:ext cx="4074548" cy="261776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400" b="0" i="0" u="none" strike="noStrike" cap="none" spc="0">
              <a:ln>
                <a:noFill/>
              </a:ln>
              <a:solidFill>
                <a:srgbClr val="000000"/>
              </a:solidFill>
              <a:latin typeface="Circular Std Book"/>
              <a:cs typeface="Arial"/>
            </a:endParaRPr>
          </a:p>
        </p:txBody>
      </p:sp>
      <p:pic>
        <p:nvPicPr>
          <p:cNvPr id="23" name="Picture 3079">
            <a:extLst>
              <a:ext uri="{FF2B5EF4-FFF2-40B4-BE49-F238E27FC236}">
                <a16:creationId xmlns:a16="http://schemas.microsoft.com/office/drawing/2014/main" id="{15074B01-7EC7-CB45-4523-0384B5AF9D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102" t="13706" b="10793"/>
          <a:stretch/>
        </p:blipFill>
        <p:spPr bwMode="auto">
          <a:xfrm>
            <a:off x="5147622" y="4182264"/>
            <a:ext cx="1026976" cy="420186"/>
          </a:xfrm>
          <a:prstGeom prst="rect">
            <a:avLst/>
          </a:prstGeom>
          <a:solidFill>
            <a:srgbClr val="F2F2F2"/>
          </a:solidFill>
        </p:spPr>
      </p:pic>
      <p:graphicFrame>
        <p:nvGraphicFramePr>
          <p:cNvPr id="27" name="Table 45">
            <a:extLst>
              <a:ext uri="{FF2B5EF4-FFF2-40B4-BE49-F238E27FC236}">
                <a16:creationId xmlns:a16="http://schemas.microsoft.com/office/drawing/2014/main" id="{BEB559F1-B92B-75D4-5C90-1191AB30ACC1}"/>
              </a:ext>
            </a:extLst>
          </p:cNvPr>
          <p:cNvGraphicFramePr>
            <a:graphicFrameLocks noGrp="1"/>
          </p:cNvGraphicFramePr>
          <p:nvPr/>
        </p:nvGraphicFramePr>
        <p:xfrm>
          <a:off x="372341" y="895473"/>
          <a:ext cx="11544395" cy="30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8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8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8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marL="0" algn="ctr" defTabSz="914400"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ircular Std Book"/>
                          <a:ea typeface="Arial"/>
                          <a:cs typeface="Arial"/>
                        </a:rPr>
                        <a:t>2023</a:t>
                      </a:r>
                      <a:endParaRPr lang="en-GB" sz="1400" dirty="0">
                        <a:solidFill>
                          <a:schemeClr val="tx1"/>
                        </a:solidFill>
                        <a:latin typeface="Circular Std Book"/>
                      </a:endParaRPr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defRPr/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latin typeface="Circular Std Book"/>
                          <a:ea typeface="Arial"/>
                          <a:cs typeface="Arial"/>
                        </a:rPr>
                        <a:t>2024</a:t>
                      </a:r>
                      <a:endParaRPr lang="en-GB" sz="1400">
                        <a:solidFill>
                          <a:schemeClr val="tx1"/>
                        </a:solidFill>
                        <a:latin typeface="Circular Std Book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defRPr/>
                      </a:pPr>
                      <a:r>
                        <a:rPr lang="en-GB" sz="1400">
                          <a:solidFill>
                            <a:schemeClr val="tx1"/>
                          </a:solidFill>
                          <a:latin typeface="Circular Std Book"/>
                        </a:rPr>
                        <a:t>2025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defRPr/>
                      </a:pPr>
                      <a:r>
                        <a:rPr lang="en-GB" sz="1400">
                          <a:solidFill>
                            <a:schemeClr val="tx1"/>
                          </a:solidFill>
                          <a:latin typeface="Circular Std Book"/>
                        </a:rPr>
                        <a:t>2026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ircular Std Book"/>
                        </a:rPr>
                        <a:t>2027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9" name="Connecteur droit 206">
            <a:extLst>
              <a:ext uri="{FF2B5EF4-FFF2-40B4-BE49-F238E27FC236}">
                <a16:creationId xmlns:a16="http://schemas.microsoft.com/office/drawing/2014/main" id="{FB5FCC72-4FA1-5192-8FE6-BE021A895D40}"/>
              </a:ext>
            </a:extLst>
          </p:cNvPr>
          <p:cNvCxnSpPr>
            <a:cxnSpLocks/>
          </p:cNvCxnSpPr>
          <p:nvPr/>
        </p:nvCxnSpPr>
        <p:spPr bwMode="auto">
          <a:xfrm>
            <a:off x="1702473" y="2517006"/>
            <a:ext cx="0" cy="1214167"/>
          </a:xfrm>
          <a:prstGeom prst="line">
            <a:avLst/>
          </a:prstGeom>
          <a:ln w="12700">
            <a:solidFill>
              <a:srgbClr val="39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5">
            <a:extLst>
              <a:ext uri="{FF2B5EF4-FFF2-40B4-BE49-F238E27FC236}">
                <a16:creationId xmlns:a16="http://schemas.microsoft.com/office/drawing/2014/main" id="{299D06A4-A5D2-CF20-7CA5-B9B84C1BFB2B}"/>
              </a:ext>
            </a:extLst>
          </p:cNvPr>
          <p:cNvSpPr txBox="1"/>
          <p:nvPr/>
        </p:nvSpPr>
        <p:spPr bwMode="auto">
          <a:xfrm>
            <a:off x="1271598" y="1343396"/>
            <a:ext cx="861751" cy="153888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chemeClr val="accent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000" b="0" i="0" u="none" strike="noStrike" cap="none" spc="0">
                <a:ln>
                  <a:noFill/>
                </a:ln>
                <a:solidFill>
                  <a:srgbClr val="390080"/>
                </a:solidFill>
                <a:latin typeface="Aptos"/>
                <a:cs typeface="Arial"/>
              </a:rPr>
              <a:t>01/07/2023</a:t>
            </a:r>
            <a:endParaRPr/>
          </a:p>
        </p:txBody>
      </p:sp>
      <p:sp>
        <p:nvSpPr>
          <p:cNvPr id="32" name="Rectangle : coins arrondis 185">
            <a:extLst>
              <a:ext uri="{FF2B5EF4-FFF2-40B4-BE49-F238E27FC236}">
                <a16:creationId xmlns:a16="http://schemas.microsoft.com/office/drawing/2014/main" id="{1B59D6AB-C014-3A88-6DC0-F09E3040895D}"/>
              </a:ext>
            </a:extLst>
          </p:cNvPr>
          <p:cNvSpPr/>
          <p:nvPr/>
        </p:nvSpPr>
        <p:spPr bwMode="auto">
          <a:xfrm>
            <a:off x="103481" y="1587783"/>
            <a:ext cx="3197984" cy="929224"/>
          </a:xfrm>
          <a:prstGeom prst="roundRect">
            <a:avLst>
              <a:gd name="adj" fmla="val 16667"/>
            </a:avLst>
          </a:prstGeom>
          <a:solidFill>
            <a:srgbClr val="390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ircular Std Book"/>
                <a:cs typeface="Arial"/>
              </a:rPr>
              <a:t>Start of the first round of Large Scale Pilots projects to support the implementation of the European Digital Identity Framework</a:t>
            </a:r>
            <a:endParaRPr lang="en-GB" sz="1050" b="0" i="0" u="none" strike="noStrike" cap="none" spc="0">
              <a:ln>
                <a:noFill/>
              </a:ln>
              <a:solidFill>
                <a:prstClr val="white"/>
              </a:solidFill>
              <a:latin typeface="Circular Std Book"/>
              <a:cs typeface="Arial"/>
            </a:endParaRPr>
          </a:p>
        </p:txBody>
      </p:sp>
      <p:sp>
        <p:nvSpPr>
          <p:cNvPr id="33" name="ZoneTexte 5">
            <a:extLst>
              <a:ext uri="{FF2B5EF4-FFF2-40B4-BE49-F238E27FC236}">
                <a16:creationId xmlns:a16="http://schemas.microsoft.com/office/drawing/2014/main" id="{A6C27DCD-2EB1-9B84-3846-A6ACAC0E4125}"/>
              </a:ext>
            </a:extLst>
          </p:cNvPr>
          <p:cNvSpPr txBox="1"/>
          <p:nvPr/>
        </p:nvSpPr>
        <p:spPr bwMode="auto">
          <a:xfrm>
            <a:off x="6563058" y="1343396"/>
            <a:ext cx="1268846" cy="153888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chemeClr val="accent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000" b="0" i="0" u="none" strike="noStrike" cap="none" spc="0" dirty="0">
                <a:ln>
                  <a:noFill/>
                </a:ln>
                <a:solidFill>
                  <a:srgbClr val="390080"/>
                </a:solidFill>
                <a:latin typeface="Aptos"/>
                <a:cs typeface="Arial"/>
              </a:rPr>
              <a:t>Second half 2025</a:t>
            </a:r>
            <a:endParaRPr dirty="0"/>
          </a:p>
        </p:txBody>
      </p:sp>
      <p:sp>
        <p:nvSpPr>
          <p:cNvPr id="34" name="Rectangle : coins arrondis 185">
            <a:extLst>
              <a:ext uri="{FF2B5EF4-FFF2-40B4-BE49-F238E27FC236}">
                <a16:creationId xmlns:a16="http://schemas.microsoft.com/office/drawing/2014/main" id="{9FF89889-7F68-A781-531D-BC27A23134EE}"/>
              </a:ext>
            </a:extLst>
          </p:cNvPr>
          <p:cNvSpPr/>
          <p:nvPr/>
        </p:nvSpPr>
        <p:spPr bwMode="auto">
          <a:xfrm>
            <a:off x="5827072" y="1587784"/>
            <a:ext cx="2333722" cy="929224"/>
          </a:xfrm>
          <a:prstGeom prst="roundRect">
            <a:avLst>
              <a:gd name="adj" fmla="val 16667"/>
            </a:avLst>
          </a:prstGeom>
          <a:solidFill>
            <a:srgbClr val="390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ircular Std Book"/>
                <a:cs typeface="Arial"/>
              </a:rPr>
              <a:t>Start of the second round of LSPs</a:t>
            </a:r>
            <a:endParaRPr lang="en-GB" sz="1050" b="0" i="0" u="none" strike="noStrike" cap="none" spc="0">
              <a:ln>
                <a:noFill/>
              </a:ln>
              <a:solidFill>
                <a:prstClr val="white"/>
              </a:solidFill>
              <a:latin typeface="Circular Std Book"/>
              <a:cs typeface="Arial"/>
            </a:endParaRPr>
          </a:p>
        </p:txBody>
      </p:sp>
      <p:cxnSp>
        <p:nvCxnSpPr>
          <p:cNvPr id="35" name="Connecteur droit 206">
            <a:extLst>
              <a:ext uri="{FF2B5EF4-FFF2-40B4-BE49-F238E27FC236}">
                <a16:creationId xmlns:a16="http://schemas.microsoft.com/office/drawing/2014/main" id="{CDB17DEB-E827-597E-6717-0E7753292248}"/>
              </a:ext>
            </a:extLst>
          </p:cNvPr>
          <p:cNvCxnSpPr>
            <a:cxnSpLocks/>
          </p:cNvCxnSpPr>
          <p:nvPr/>
        </p:nvCxnSpPr>
        <p:spPr bwMode="auto">
          <a:xfrm flipH="1">
            <a:off x="6992423" y="2517007"/>
            <a:ext cx="0" cy="1191794"/>
          </a:xfrm>
          <a:prstGeom prst="line">
            <a:avLst/>
          </a:prstGeom>
          <a:ln w="12700">
            <a:solidFill>
              <a:srgbClr val="39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 : coins arrondis 185">
            <a:extLst>
              <a:ext uri="{FF2B5EF4-FFF2-40B4-BE49-F238E27FC236}">
                <a16:creationId xmlns:a16="http://schemas.microsoft.com/office/drawing/2014/main" id="{0CCD8C18-F45E-4AC8-456F-B08AAA8FB1D7}"/>
              </a:ext>
            </a:extLst>
          </p:cNvPr>
          <p:cNvSpPr/>
          <p:nvPr/>
        </p:nvSpPr>
        <p:spPr bwMode="auto">
          <a:xfrm>
            <a:off x="78736" y="3729490"/>
            <a:ext cx="3502281" cy="2597072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400" b="0" i="0" u="none" strike="noStrike" cap="none" spc="0">
              <a:ln>
                <a:noFill/>
              </a:ln>
              <a:solidFill>
                <a:srgbClr val="000000"/>
              </a:solidFill>
              <a:latin typeface="Circular Std Book"/>
              <a:cs typeface="Arial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C83192E8-C28A-BB1D-0AF9-1BD17DCDF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t="27397" b="29162"/>
          <a:stretch/>
        </p:blipFill>
        <p:spPr bwMode="auto">
          <a:xfrm>
            <a:off x="1121110" y="2761934"/>
            <a:ext cx="1267663" cy="288345"/>
          </a:xfrm>
          <a:prstGeom prst="rect">
            <a:avLst/>
          </a:prstGeom>
          <a:solidFill>
            <a:schemeClr val="bg1">
              <a:lumMod val="100000"/>
            </a:schemeClr>
          </a:solidFill>
        </p:spPr>
      </p:pic>
      <p:sp>
        <p:nvSpPr>
          <p:cNvPr id="38" name="Rectangle : coins arrondis 185">
            <a:extLst>
              <a:ext uri="{FF2B5EF4-FFF2-40B4-BE49-F238E27FC236}">
                <a16:creationId xmlns:a16="http://schemas.microsoft.com/office/drawing/2014/main" id="{D6C50FB4-8CE5-87E9-DF03-F73A7E1F9D6B}"/>
              </a:ext>
            </a:extLst>
          </p:cNvPr>
          <p:cNvSpPr/>
          <p:nvPr/>
        </p:nvSpPr>
        <p:spPr bwMode="auto">
          <a:xfrm>
            <a:off x="3626462" y="1587783"/>
            <a:ext cx="1828800" cy="929224"/>
          </a:xfrm>
          <a:prstGeom prst="roundRect">
            <a:avLst>
              <a:gd name="adj" fmla="val 16667"/>
            </a:avLst>
          </a:prstGeom>
          <a:solidFill>
            <a:srgbClr val="D7B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ircular Std Book"/>
                <a:cs typeface="Arial"/>
              </a:rPr>
              <a:t>Publication of the eIDAS 2 Regulation</a:t>
            </a:r>
            <a:endParaRPr/>
          </a:p>
        </p:txBody>
      </p:sp>
      <p:sp>
        <p:nvSpPr>
          <p:cNvPr id="39" name="Rectangle : coins arrondis 185">
            <a:extLst>
              <a:ext uri="{FF2B5EF4-FFF2-40B4-BE49-F238E27FC236}">
                <a16:creationId xmlns:a16="http://schemas.microsoft.com/office/drawing/2014/main" id="{80EF05A5-602F-DC25-FC18-23DD264AD6E2}"/>
              </a:ext>
            </a:extLst>
          </p:cNvPr>
          <p:cNvSpPr/>
          <p:nvPr/>
        </p:nvSpPr>
        <p:spPr bwMode="auto">
          <a:xfrm>
            <a:off x="8321156" y="1587783"/>
            <a:ext cx="1828800" cy="929224"/>
          </a:xfrm>
          <a:prstGeom prst="roundRect">
            <a:avLst>
              <a:gd name="adj" fmla="val 16667"/>
            </a:avLst>
          </a:prstGeom>
          <a:solidFill>
            <a:srgbClr val="D7B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ircular Std Book"/>
                <a:cs typeface="Arial"/>
              </a:rPr>
              <a:t>Obligation for Member States to offer a wallet</a:t>
            </a:r>
            <a:endParaRPr/>
          </a:p>
        </p:txBody>
      </p:sp>
      <p:sp>
        <p:nvSpPr>
          <p:cNvPr id="41" name="Rectangle : coins arrondis 185">
            <a:extLst>
              <a:ext uri="{FF2B5EF4-FFF2-40B4-BE49-F238E27FC236}">
                <a16:creationId xmlns:a16="http://schemas.microsoft.com/office/drawing/2014/main" id="{ECE31E30-702E-B216-C8EC-61CF8017052D}"/>
              </a:ext>
            </a:extLst>
          </p:cNvPr>
          <p:cNvSpPr/>
          <p:nvPr/>
        </p:nvSpPr>
        <p:spPr bwMode="auto">
          <a:xfrm>
            <a:off x="10292281" y="1584269"/>
            <a:ext cx="1828800" cy="929224"/>
          </a:xfrm>
          <a:prstGeom prst="roundRect">
            <a:avLst>
              <a:gd name="adj" fmla="val 16667"/>
            </a:avLst>
          </a:prstGeom>
          <a:solidFill>
            <a:srgbClr val="D7B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4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Circular Std Book"/>
                <a:cs typeface="Arial"/>
              </a:rPr>
              <a:t>Obligation to recognize the wallet</a:t>
            </a:r>
            <a:endParaRPr dirty="0"/>
          </a:p>
        </p:txBody>
      </p:sp>
      <p:sp>
        <p:nvSpPr>
          <p:cNvPr id="42" name="ZoneTexte 5">
            <a:extLst>
              <a:ext uri="{FF2B5EF4-FFF2-40B4-BE49-F238E27FC236}">
                <a16:creationId xmlns:a16="http://schemas.microsoft.com/office/drawing/2014/main" id="{D33950C6-D3ED-CDC0-6992-F26E24F09A97}"/>
              </a:ext>
            </a:extLst>
          </p:cNvPr>
          <p:cNvSpPr txBox="1"/>
          <p:nvPr/>
        </p:nvSpPr>
        <p:spPr bwMode="auto">
          <a:xfrm>
            <a:off x="4109986" y="1343396"/>
            <a:ext cx="861751" cy="153888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chemeClr val="accent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000" b="0" i="0" u="none" strike="noStrike" cap="none" spc="0">
                <a:ln>
                  <a:noFill/>
                </a:ln>
                <a:solidFill>
                  <a:srgbClr val="390080"/>
                </a:solidFill>
                <a:latin typeface="Aptos"/>
                <a:cs typeface="Arial"/>
              </a:rPr>
              <a:t>20/05/2024</a:t>
            </a:r>
            <a:endParaRPr/>
          </a:p>
        </p:txBody>
      </p:sp>
      <p:sp>
        <p:nvSpPr>
          <p:cNvPr id="44" name="ZoneTexte 5">
            <a:extLst>
              <a:ext uri="{FF2B5EF4-FFF2-40B4-BE49-F238E27FC236}">
                <a16:creationId xmlns:a16="http://schemas.microsoft.com/office/drawing/2014/main" id="{8018594C-841A-09AB-F2C0-F26147B46A15}"/>
              </a:ext>
            </a:extLst>
          </p:cNvPr>
          <p:cNvSpPr txBox="1"/>
          <p:nvPr/>
        </p:nvSpPr>
        <p:spPr bwMode="auto">
          <a:xfrm>
            <a:off x="8804680" y="1343396"/>
            <a:ext cx="861751" cy="153888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chemeClr val="accent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000" b="0" i="0" u="none" strike="noStrike" cap="none" spc="0">
                <a:ln>
                  <a:noFill/>
                </a:ln>
                <a:solidFill>
                  <a:srgbClr val="390080"/>
                </a:solidFill>
                <a:latin typeface="Aptos"/>
                <a:cs typeface="Arial"/>
              </a:rPr>
              <a:t>End of 2026</a:t>
            </a:r>
            <a:endParaRPr/>
          </a:p>
        </p:txBody>
      </p:sp>
      <p:sp>
        <p:nvSpPr>
          <p:cNvPr id="46" name="ZoneTexte 5">
            <a:extLst>
              <a:ext uri="{FF2B5EF4-FFF2-40B4-BE49-F238E27FC236}">
                <a16:creationId xmlns:a16="http://schemas.microsoft.com/office/drawing/2014/main" id="{494E6F5D-79BE-3C0C-0770-0D540E283220}"/>
              </a:ext>
            </a:extLst>
          </p:cNvPr>
          <p:cNvSpPr txBox="1"/>
          <p:nvPr/>
        </p:nvSpPr>
        <p:spPr bwMode="auto">
          <a:xfrm>
            <a:off x="10775806" y="1343396"/>
            <a:ext cx="861751" cy="153888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schemeClr val="accent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000" b="0" i="0" u="none" strike="noStrike" cap="none" spc="0">
                <a:ln>
                  <a:noFill/>
                </a:ln>
                <a:solidFill>
                  <a:srgbClr val="390080"/>
                </a:solidFill>
                <a:latin typeface="Aptos"/>
                <a:cs typeface="Arial"/>
              </a:rPr>
              <a:t>End of 2027</a:t>
            </a:r>
            <a:endParaRPr/>
          </a:p>
        </p:txBody>
      </p:sp>
      <p:grpSp>
        <p:nvGrpSpPr>
          <p:cNvPr id="47" name="Groupe 3108">
            <a:extLst>
              <a:ext uri="{FF2B5EF4-FFF2-40B4-BE49-F238E27FC236}">
                <a16:creationId xmlns:a16="http://schemas.microsoft.com/office/drawing/2014/main" id="{CA6FE2C7-665F-A91E-21EC-6A46B81996D7}"/>
              </a:ext>
            </a:extLst>
          </p:cNvPr>
          <p:cNvGrpSpPr/>
          <p:nvPr/>
        </p:nvGrpSpPr>
        <p:grpSpPr bwMode="auto">
          <a:xfrm>
            <a:off x="9006807" y="2655436"/>
            <a:ext cx="3460209" cy="397372"/>
            <a:chOff x="12549676" y="2731762"/>
            <a:chExt cx="3460209" cy="397372"/>
          </a:xfrm>
        </p:grpSpPr>
        <p:sp>
          <p:nvSpPr>
            <p:cNvPr id="48" name="Rectangle : coins arrondis 160">
              <a:extLst>
                <a:ext uri="{FF2B5EF4-FFF2-40B4-BE49-F238E27FC236}">
                  <a16:creationId xmlns:a16="http://schemas.microsoft.com/office/drawing/2014/main" id="{7A9BF497-64D9-1260-E557-C8C03A030C9F}"/>
                </a:ext>
              </a:extLst>
            </p:cNvPr>
            <p:cNvSpPr/>
            <p:nvPr/>
          </p:nvSpPr>
          <p:spPr bwMode="auto">
            <a:xfrm>
              <a:off x="12823996" y="2731762"/>
              <a:ext cx="3185889" cy="397372"/>
            </a:xfrm>
            <a:prstGeom prst="roundRect">
              <a:avLst>
                <a:gd name="adj" fmla="val 16667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1200" b="0" i="0" u="none" strike="noStrike" cap="none" spc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latin typeface="Circular Std Book"/>
                  <a:cs typeface="Arial"/>
                </a:rPr>
                <a:t>Large Scale Pilots (LSPs)</a:t>
              </a:r>
              <a:endParaRPr dirty="0"/>
            </a:p>
          </p:txBody>
        </p:sp>
        <p:sp>
          <p:nvSpPr>
            <p:cNvPr id="50" name="Rectangle : coins arrondis 166">
              <a:extLst>
                <a:ext uri="{FF2B5EF4-FFF2-40B4-BE49-F238E27FC236}">
                  <a16:creationId xmlns:a16="http://schemas.microsoft.com/office/drawing/2014/main" id="{C3FABEEA-8F1F-287D-C28F-5A0FA9CB6417}"/>
                </a:ext>
              </a:extLst>
            </p:cNvPr>
            <p:cNvSpPr/>
            <p:nvPr/>
          </p:nvSpPr>
          <p:spPr bwMode="auto">
            <a:xfrm>
              <a:off x="12549676" y="2787918"/>
              <a:ext cx="274320" cy="274320"/>
            </a:xfrm>
            <a:prstGeom prst="roundRect">
              <a:avLst>
                <a:gd name="adj" fmla="val 16667"/>
              </a:avLst>
            </a:prstGeom>
            <a:solidFill>
              <a:srgbClr val="390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sz="16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Circular Std Book"/>
                <a:cs typeface="Arial"/>
              </a:endParaRPr>
            </a:p>
          </p:txBody>
        </p:sp>
      </p:grpSp>
      <p:sp>
        <p:nvSpPr>
          <p:cNvPr id="52" name="ZoneTexte 7">
            <a:extLst>
              <a:ext uri="{FF2B5EF4-FFF2-40B4-BE49-F238E27FC236}">
                <a16:creationId xmlns:a16="http://schemas.microsoft.com/office/drawing/2014/main" id="{B2284256-C958-C2C5-71FA-3DE9346E23A2}"/>
              </a:ext>
            </a:extLst>
          </p:cNvPr>
          <p:cNvSpPr txBox="1"/>
          <p:nvPr/>
        </p:nvSpPr>
        <p:spPr bwMode="auto">
          <a:xfrm>
            <a:off x="3557054" y="3718803"/>
            <a:ext cx="148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600" b="1" i="0" u="none" strike="noStrike" cap="none" spc="0">
                <a:ln>
                  <a:noFill/>
                </a:ln>
                <a:solidFill>
                  <a:srgbClr val="390080"/>
                </a:solidFill>
                <a:latin typeface="Circular Std Book"/>
                <a:cs typeface="Arial"/>
              </a:rPr>
              <a:t>EUDI Wallet User centric</a:t>
            </a:r>
            <a:endParaRPr/>
          </a:p>
        </p:txBody>
      </p:sp>
      <p:grpSp>
        <p:nvGrpSpPr>
          <p:cNvPr id="53" name="Groupe 31">
            <a:extLst>
              <a:ext uri="{FF2B5EF4-FFF2-40B4-BE49-F238E27FC236}">
                <a16:creationId xmlns:a16="http://schemas.microsoft.com/office/drawing/2014/main" id="{2FC07B0C-E2C1-CF1A-675B-8C453FC7A101}"/>
              </a:ext>
            </a:extLst>
          </p:cNvPr>
          <p:cNvGrpSpPr/>
          <p:nvPr/>
        </p:nvGrpSpPr>
        <p:grpSpPr bwMode="auto">
          <a:xfrm>
            <a:off x="194248" y="3889827"/>
            <a:ext cx="3212368" cy="395969"/>
            <a:chOff x="107103" y="3964978"/>
            <a:chExt cx="3212368" cy="395969"/>
          </a:xfrm>
        </p:grpSpPr>
        <p:pic>
          <p:nvPicPr>
            <p:cNvPr id="59" name="Picture 3">
              <a:extLst>
                <a:ext uri="{FF2B5EF4-FFF2-40B4-BE49-F238E27FC236}">
                  <a16:creationId xmlns:a16="http://schemas.microsoft.com/office/drawing/2014/main" id="{647F6481-47A9-91D8-FDB1-DAD52C5C5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107103" y="3964978"/>
              <a:ext cx="947037" cy="395969"/>
            </a:xfrm>
            <a:prstGeom prst="rect">
              <a:avLst/>
            </a:prstGeom>
          </p:spPr>
        </p:pic>
        <p:sp>
          <p:nvSpPr>
            <p:cNvPr id="60" name="object 8">
              <a:extLst>
                <a:ext uri="{FF2B5EF4-FFF2-40B4-BE49-F238E27FC236}">
                  <a16:creationId xmlns:a16="http://schemas.microsoft.com/office/drawing/2014/main" id="{FBCF56CC-9E33-4A19-FA0D-4DA8951E4C19}"/>
                </a:ext>
              </a:extLst>
            </p:cNvPr>
            <p:cNvSpPr txBox="1"/>
            <p:nvPr/>
          </p:nvSpPr>
          <p:spPr bwMode="auto">
            <a:xfrm>
              <a:off x="1082169" y="4015914"/>
              <a:ext cx="2237302" cy="294097"/>
            </a:xfrm>
            <a:prstGeom prst="rect">
              <a:avLst/>
            </a:prstGeom>
            <a:grpFill/>
          </p:spPr>
          <p:txBody>
            <a:bodyPr vert="horz" wrap="square" lIns="0" tIns="16933" rIns="0" bIns="0" rtlCol="0">
              <a:spAutoFit/>
            </a:bodyPr>
            <a:lstStyle/>
            <a:p>
              <a:pPr marL="188383" marR="6773" lvl="0" indent="-171450" algn="just" defTabSz="914400">
                <a:lnSpc>
                  <a:spcPct val="100000"/>
                </a:lnSpc>
                <a:spcBef>
                  <a:spcPts val="133"/>
                </a:spcBef>
                <a:spcAft>
                  <a:spcPts val="0"/>
                </a:spcAft>
                <a:buClrTx/>
                <a:buSzTx/>
                <a:buFont typeface="Wingdings"/>
                <a:buChar char="Ø"/>
                <a:defRPr/>
              </a:pPr>
              <a:r>
                <a:rPr lang="en-GB" sz="900" b="0" i="0" u="none" strike="noStrike" cap="none" spc="0">
                  <a:ln>
                    <a:noFill/>
                  </a:ln>
                  <a:solidFill>
                    <a:srgbClr val="1E1E1E"/>
                  </a:solidFill>
                  <a:latin typeface="Circular Std Book"/>
                  <a:cs typeface="Arial MT"/>
                </a:rPr>
                <a:t>Educational and social security use cases.</a:t>
              </a:r>
              <a:endParaRPr/>
            </a:p>
          </p:txBody>
        </p:sp>
      </p:grpSp>
      <p:grpSp>
        <p:nvGrpSpPr>
          <p:cNvPr id="61" name="Groupe 33">
            <a:extLst>
              <a:ext uri="{FF2B5EF4-FFF2-40B4-BE49-F238E27FC236}">
                <a16:creationId xmlns:a16="http://schemas.microsoft.com/office/drawing/2014/main" id="{ADA35B2B-A15A-2794-EF75-2C4DBF2BF260}"/>
              </a:ext>
            </a:extLst>
          </p:cNvPr>
          <p:cNvGrpSpPr/>
          <p:nvPr/>
        </p:nvGrpSpPr>
        <p:grpSpPr bwMode="auto">
          <a:xfrm>
            <a:off x="130819" y="4454101"/>
            <a:ext cx="3227593" cy="432597"/>
            <a:chOff x="91878" y="4492367"/>
            <a:chExt cx="3227593" cy="432597"/>
          </a:xfrm>
        </p:grpSpPr>
        <p:pic>
          <p:nvPicPr>
            <p:cNvPr id="62" name="Image 200">
              <a:extLst>
                <a:ext uri="{FF2B5EF4-FFF2-40B4-BE49-F238E27FC236}">
                  <a16:creationId xmlns:a16="http://schemas.microsoft.com/office/drawing/2014/main" id="{55FEFA6D-9730-F704-7BD1-46C549C8C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91878" y="4524440"/>
              <a:ext cx="1000907" cy="368451"/>
            </a:xfrm>
            <a:prstGeom prst="rect">
              <a:avLst/>
            </a:prstGeom>
          </p:spPr>
        </p:pic>
        <p:sp>
          <p:nvSpPr>
            <p:cNvPr id="66" name="object 8">
              <a:extLst>
                <a:ext uri="{FF2B5EF4-FFF2-40B4-BE49-F238E27FC236}">
                  <a16:creationId xmlns:a16="http://schemas.microsoft.com/office/drawing/2014/main" id="{954EC028-A921-5144-6C32-22490AA9FBEF}"/>
                </a:ext>
              </a:extLst>
            </p:cNvPr>
            <p:cNvSpPr txBox="1"/>
            <p:nvPr/>
          </p:nvSpPr>
          <p:spPr bwMode="auto">
            <a:xfrm>
              <a:off x="1082169" y="4492367"/>
              <a:ext cx="2237302" cy="432597"/>
            </a:xfrm>
            <a:prstGeom prst="rect">
              <a:avLst/>
            </a:prstGeom>
            <a:grpFill/>
          </p:spPr>
          <p:txBody>
            <a:bodyPr vert="horz" wrap="square" lIns="0" tIns="16933" rIns="0" bIns="0" rtlCol="0">
              <a:spAutoFit/>
            </a:bodyPr>
            <a:lstStyle/>
            <a:p>
              <a:pPr marL="188383" marR="6773" lvl="0" indent="-171450" algn="just" defTabSz="914400">
                <a:lnSpc>
                  <a:spcPct val="100000"/>
                </a:lnSpc>
                <a:spcBef>
                  <a:spcPts val="133"/>
                </a:spcBef>
                <a:spcAft>
                  <a:spcPts val="0"/>
                </a:spcAft>
                <a:buClrTx/>
                <a:buSzTx/>
                <a:buFont typeface="Wingdings"/>
                <a:buChar char="Ø"/>
                <a:defRPr/>
              </a:pPr>
              <a:r>
                <a:rPr lang="en-GB" sz="900" b="0" i="0" u="none" strike="noStrike" cap="none" spc="0">
                  <a:ln>
                    <a:noFill/>
                  </a:ln>
                  <a:solidFill>
                    <a:srgbClr val="1E1E1E"/>
                  </a:solidFill>
                  <a:latin typeface="Circular Std Book"/>
                  <a:cs typeface="Arial MT"/>
                </a:rPr>
                <a:t>SIM eRegistration; Bank account opening; eDriving License; eGov Service; eSignature / ePrescription.</a:t>
              </a:r>
              <a:endParaRPr/>
            </a:p>
          </p:txBody>
        </p:sp>
      </p:grpSp>
      <p:grpSp>
        <p:nvGrpSpPr>
          <p:cNvPr id="67" name="Groupe 30">
            <a:extLst>
              <a:ext uri="{FF2B5EF4-FFF2-40B4-BE49-F238E27FC236}">
                <a16:creationId xmlns:a16="http://schemas.microsoft.com/office/drawing/2014/main" id="{A2269776-C2F0-D86E-757B-13C1C67DC0C7}"/>
              </a:ext>
            </a:extLst>
          </p:cNvPr>
          <p:cNvGrpSpPr/>
          <p:nvPr/>
        </p:nvGrpSpPr>
        <p:grpSpPr bwMode="auto">
          <a:xfrm>
            <a:off x="194248" y="5238928"/>
            <a:ext cx="3281800" cy="294097"/>
            <a:chOff x="130748" y="5238928"/>
            <a:chExt cx="3281800" cy="294097"/>
          </a:xfrm>
        </p:grpSpPr>
        <p:pic>
          <p:nvPicPr>
            <p:cNvPr id="68" name="Image 199">
              <a:extLst>
                <a:ext uri="{FF2B5EF4-FFF2-40B4-BE49-F238E27FC236}">
                  <a16:creationId xmlns:a16="http://schemas.microsoft.com/office/drawing/2014/main" id="{8BC26200-E245-E9F5-052F-816E15B62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130748" y="5243571"/>
              <a:ext cx="807740" cy="284811"/>
            </a:xfrm>
            <a:prstGeom prst="rect">
              <a:avLst/>
            </a:prstGeom>
          </p:spPr>
        </p:pic>
        <p:sp>
          <p:nvSpPr>
            <p:cNvPr id="76" name="object 8">
              <a:extLst>
                <a:ext uri="{FF2B5EF4-FFF2-40B4-BE49-F238E27FC236}">
                  <a16:creationId xmlns:a16="http://schemas.microsoft.com/office/drawing/2014/main" id="{FBD3999D-2374-8AFA-D958-2F529C4429C9}"/>
                </a:ext>
              </a:extLst>
            </p:cNvPr>
            <p:cNvSpPr txBox="1"/>
            <p:nvPr/>
          </p:nvSpPr>
          <p:spPr bwMode="auto">
            <a:xfrm>
              <a:off x="1082169" y="5238928"/>
              <a:ext cx="2330379" cy="294097"/>
            </a:xfrm>
            <a:prstGeom prst="rect">
              <a:avLst/>
            </a:prstGeom>
            <a:grpFill/>
          </p:spPr>
          <p:txBody>
            <a:bodyPr vert="horz" wrap="square" lIns="0" tIns="16933" rIns="0" bIns="0" rtlCol="0">
              <a:spAutoFit/>
            </a:bodyPr>
            <a:lstStyle/>
            <a:p>
              <a:pPr marL="188383" marR="6773" lvl="0" indent="-171450" algn="just" defTabSz="914400">
                <a:lnSpc>
                  <a:spcPct val="100000"/>
                </a:lnSpc>
                <a:spcBef>
                  <a:spcPts val="133"/>
                </a:spcBef>
                <a:spcAft>
                  <a:spcPts val="0"/>
                </a:spcAft>
                <a:buClrTx/>
                <a:buSzTx/>
                <a:buFont typeface="Wingdings"/>
                <a:buChar char="Ø"/>
                <a:defRPr/>
              </a:pPr>
              <a:r>
                <a:rPr lang="en-GB" sz="900" b="0" i="0" u="none" strike="noStrike" cap="none" spc="0">
                  <a:ln>
                    <a:noFill/>
                  </a:ln>
                  <a:solidFill>
                    <a:srgbClr val="1E1E1E"/>
                  </a:solidFill>
                  <a:latin typeface="Circular Std Book"/>
                  <a:cs typeface="Arial MT"/>
                </a:rPr>
                <a:t>Travel use cases, </a:t>
              </a:r>
              <a:r>
                <a:rPr lang="en-GB" sz="900" b="0" i="0" u="none" strike="noStrike" cap="none" spc="0">
                  <a:ln>
                    <a:noFill/>
                  </a:ln>
                  <a:solidFill>
                    <a:srgbClr val="1E1E1E"/>
                  </a:solidFill>
                  <a:latin typeface="Circular Std Book"/>
                  <a:cs typeface="Arial"/>
                </a:rPr>
                <a:t>focusing on payment journey </a:t>
              </a:r>
              <a:r>
                <a:rPr lang="en-GB" sz="900" b="0" i="0" u="none" strike="noStrike" cap="none" spc="-33">
                  <a:ln>
                    <a:noFill/>
                  </a:ln>
                  <a:solidFill>
                    <a:srgbClr val="1E1E1E"/>
                  </a:solidFill>
                  <a:latin typeface="Circular Std Book"/>
                  <a:cs typeface="Arial MT"/>
                </a:rPr>
                <a:t>and organizational digital identities.</a:t>
              </a:r>
              <a:endParaRPr lang="en-GB" sz="900" b="0" i="0" u="none" strike="noStrike" cap="none" spc="0">
                <a:ln>
                  <a:noFill/>
                </a:ln>
                <a:solidFill>
                  <a:srgbClr val="1E1E1E"/>
                </a:solidFill>
                <a:latin typeface="Circular Std Book"/>
                <a:cs typeface="Arial MT"/>
              </a:endParaRPr>
            </a:p>
          </p:txBody>
        </p:sp>
      </p:grpSp>
      <p:grpSp>
        <p:nvGrpSpPr>
          <p:cNvPr id="77" name="Groupe 29">
            <a:extLst>
              <a:ext uri="{FF2B5EF4-FFF2-40B4-BE49-F238E27FC236}">
                <a16:creationId xmlns:a16="http://schemas.microsoft.com/office/drawing/2014/main" id="{DC67B898-D1F8-76CF-2A12-F72E23C9D04D}"/>
              </a:ext>
            </a:extLst>
          </p:cNvPr>
          <p:cNvGrpSpPr/>
          <p:nvPr/>
        </p:nvGrpSpPr>
        <p:grpSpPr bwMode="auto">
          <a:xfrm>
            <a:off x="204991" y="5806225"/>
            <a:ext cx="3244790" cy="337726"/>
            <a:chOff x="141491" y="5806225"/>
            <a:chExt cx="3244790" cy="337726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C0005D73-5B3F-CC94-6D07-4A6C6A859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141491" y="5806225"/>
              <a:ext cx="807740" cy="337726"/>
            </a:xfrm>
            <a:prstGeom prst="rect">
              <a:avLst/>
            </a:prstGeom>
            <a:noFill/>
          </p:spPr>
        </p:pic>
        <p:sp>
          <p:nvSpPr>
            <p:cNvPr id="80" name="object 8">
              <a:extLst>
                <a:ext uri="{FF2B5EF4-FFF2-40B4-BE49-F238E27FC236}">
                  <a16:creationId xmlns:a16="http://schemas.microsoft.com/office/drawing/2014/main" id="{1BBDD7B9-5579-B5CC-E088-D390130B80EE}"/>
                </a:ext>
              </a:extLst>
            </p:cNvPr>
            <p:cNvSpPr txBox="1"/>
            <p:nvPr/>
          </p:nvSpPr>
          <p:spPr bwMode="auto">
            <a:xfrm>
              <a:off x="1035198" y="5828039"/>
              <a:ext cx="2351083" cy="294097"/>
            </a:xfrm>
            <a:prstGeom prst="rect">
              <a:avLst/>
            </a:prstGeom>
            <a:grpFill/>
          </p:spPr>
          <p:txBody>
            <a:bodyPr vert="horz" wrap="square" lIns="0" tIns="16933" rIns="0" bIns="0" rtlCol="0">
              <a:spAutoFit/>
            </a:bodyPr>
            <a:lstStyle/>
            <a:p>
              <a:pPr marL="188383" marR="6773" lvl="0" indent="-171450" algn="just" defTabSz="914400">
                <a:lnSpc>
                  <a:spcPct val="100000"/>
                </a:lnSpc>
                <a:spcBef>
                  <a:spcPts val="133"/>
                </a:spcBef>
                <a:spcAft>
                  <a:spcPts val="0"/>
                </a:spcAft>
                <a:buClrTx/>
                <a:buSzTx/>
                <a:buFont typeface="Wingdings"/>
                <a:buChar char="Ø"/>
                <a:defRPr/>
              </a:pPr>
              <a:r>
                <a:rPr lang="en-GB" sz="900" b="0" i="0" u="none" strike="noStrike" cap="none" spc="0">
                  <a:ln>
                    <a:noFill/>
                  </a:ln>
                  <a:solidFill>
                    <a:srgbClr val="1E1E1E"/>
                  </a:solidFill>
                  <a:latin typeface="Circular Std Book"/>
                  <a:cs typeface="Arial"/>
                </a:rPr>
                <a:t>Payment use cases and use of eDriving licence.</a:t>
              </a:r>
              <a:endParaRPr/>
            </a:p>
          </p:txBody>
        </p:sp>
      </p:grpSp>
      <p:sp>
        <p:nvSpPr>
          <p:cNvPr id="81" name="object 8">
            <a:extLst>
              <a:ext uri="{FF2B5EF4-FFF2-40B4-BE49-F238E27FC236}">
                <a16:creationId xmlns:a16="http://schemas.microsoft.com/office/drawing/2014/main" id="{4A156AE6-3A58-FF54-303D-19BD064674AF}"/>
              </a:ext>
            </a:extLst>
          </p:cNvPr>
          <p:cNvSpPr txBox="1"/>
          <p:nvPr/>
        </p:nvSpPr>
        <p:spPr bwMode="auto">
          <a:xfrm>
            <a:off x="6226115" y="4100397"/>
            <a:ext cx="2779993" cy="5839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87537" marR="223513" lvl="0" indent="-171450" algn="just" defTabSz="914400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 typeface="Wingdings"/>
              <a:buChar char="Ø"/>
              <a:tabLst>
                <a:tab pos="187109" algn="l"/>
              </a:tabLst>
              <a:defRPr/>
            </a:pPr>
            <a:r>
              <a:rPr lang="en-GB" sz="900" b="1" i="0" u="none" strike="noStrike" cap="none" spc="0">
                <a:ln>
                  <a:noFill/>
                </a:ln>
                <a:solidFill>
                  <a:srgbClr val="1E1E1E"/>
                </a:solidFill>
                <a:latin typeface="Circular Std Book"/>
                <a:cs typeface="Arial MT"/>
              </a:rPr>
              <a:t>Wallet for Travel : </a:t>
            </a:r>
            <a:r>
              <a:rPr lang="en-GB" sz="900" b="0" i="0" u="none" strike="noStrike" cap="none" spc="0">
                <a:ln>
                  <a:noFill/>
                </a:ln>
                <a:solidFill>
                  <a:srgbClr val="1E1E1E"/>
                </a:solidFill>
                <a:latin typeface="Circular Std Book"/>
                <a:cs typeface="Arial MT"/>
              </a:rPr>
              <a:t>Digital Travel Credential; Tickets &amp; check-in; mVRC.</a:t>
            </a:r>
            <a:endParaRPr/>
          </a:p>
          <a:p>
            <a:pPr marL="187537" marR="223513" lvl="0" indent="-171450" algn="just" defTabSz="914400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 typeface="Wingdings"/>
              <a:buChar char="Ø"/>
              <a:tabLst>
                <a:tab pos="187109" algn="l"/>
              </a:tabLst>
              <a:defRPr/>
            </a:pPr>
            <a:r>
              <a:rPr lang="en-GB" sz="900" b="1" i="0" u="none" strike="noStrike" cap="none" spc="0">
                <a:ln>
                  <a:noFill/>
                </a:ln>
                <a:solidFill>
                  <a:srgbClr val="1E1E1E"/>
                </a:solidFill>
                <a:latin typeface="Circular Std Book"/>
                <a:cs typeface="Arial MT"/>
              </a:rPr>
              <a:t>Wallet for Payment : </a:t>
            </a:r>
            <a:r>
              <a:rPr lang="en-GB" sz="900" b="0" i="0" u="none" strike="noStrike" cap="none" spc="0">
                <a:ln>
                  <a:noFill/>
                </a:ln>
                <a:solidFill>
                  <a:srgbClr val="1E1E1E"/>
                </a:solidFill>
                <a:latin typeface="Circular Std Book"/>
                <a:cs typeface="Arial MT"/>
              </a:rPr>
              <a:t>SCA; Payment initiation.</a:t>
            </a:r>
            <a:endParaRPr/>
          </a:p>
        </p:txBody>
      </p:sp>
      <p:grpSp>
        <p:nvGrpSpPr>
          <p:cNvPr id="86" name="Groupe 19">
            <a:extLst>
              <a:ext uri="{FF2B5EF4-FFF2-40B4-BE49-F238E27FC236}">
                <a16:creationId xmlns:a16="http://schemas.microsoft.com/office/drawing/2014/main" id="{F9205D2D-196E-8115-6E8D-6F2AA9CB4490}"/>
              </a:ext>
            </a:extLst>
          </p:cNvPr>
          <p:cNvGrpSpPr/>
          <p:nvPr/>
        </p:nvGrpSpPr>
        <p:grpSpPr bwMode="auto">
          <a:xfrm>
            <a:off x="5055587" y="5509884"/>
            <a:ext cx="1065214" cy="327317"/>
            <a:chOff x="5347749" y="5447399"/>
            <a:chExt cx="1422399" cy="356939"/>
          </a:xfrm>
        </p:grpSpPr>
        <p:pic>
          <p:nvPicPr>
            <p:cNvPr id="87" name="Picture 61">
              <a:extLst>
                <a:ext uri="{FF2B5EF4-FFF2-40B4-BE49-F238E27FC236}">
                  <a16:creationId xmlns:a16="http://schemas.microsoft.com/office/drawing/2014/main" id="{8E86B75E-5AC9-7A9A-864C-6B4E6E3A5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5347749" y="5447400"/>
              <a:ext cx="383719" cy="356938"/>
            </a:xfrm>
            <a:prstGeom prst="rect">
              <a:avLst/>
            </a:prstGeom>
          </p:spPr>
        </p:pic>
        <p:pic>
          <p:nvPicPr>
            <p:cNvPr id="88" name="Picture 62">
              <a:extLst>
                <a:ext uri="{FF2B5EF4-FFF2-40B4-BE49-F238E27FC236}">
                  <a16:creationId xmlns:a16="http://schemas.microsoft.com/office/drawing/2014/main" id="{26531489-D520-189C-2560-90E57A32B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731468" y="5447399"/>
              <a:ext cx="1038680" cy="356938"/>
            </a:xfrm>
            <a:prstGeom prst="rect">
              <a:avLst/>
            </a:prstGeom>
          </p:spPr>
        </p:pic>
      </p:grpSp>
      <p:sp>
        <p:nvSpPr>
          <p:cNvPr id="89" name="object 8">
            <a:extLst>
              <a:ext uri="{FF2B5EF4-FFF2-40B4-BE49-F238E27FC236}">
                <a16:creationId xmlns:a16="http://schemas.microsoft.com/office/drawing/2014/main" id="{82239905-CF6F-25D1-0E41-F27A6A4C2AA2}"/>
              </a:ext>
            </a:extLst>
          </p:cNvPr>
          <p:cNvSpPr txBox="1"/>
          <p:nvPr/>
        </p:nvSpPr>
        <p:spPr bwMode="auto">
          <a:xfrm>
            <a:off x="6149152" y="5167421"/>
            <a:ext cx="2787029" cy="10122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88383" marR="6773" lvl="0" indent="-171450" algn="just" defTabSz="914400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000000"/>
              </a:buClr>
              <a:buSzTx/>
              <a:buFont typeface="Wingdings"/>
              <a:buChar char="Ø"/>
              <a:tabLst>
                <a:tab pos="187109" algn="l"/>
              </a:tabLst>
              <a:defRPr/>
            </a:pPr>
            <a:r>
              <a:rPr lang="en-GB" sz="900" b="1" i="0" u="none" strike="noStrike" cap="none" spc="0">
                <a:ln>
                  <a:noFill/>
                </a:ln>
                <a:solidFill>
                  <a:srgbClr val="1E1E1E"/>
                </a:solidFill>
                <a:latin typeface="Circular Std Book"/>
                <a:cs typeface="Arial"/>
              </a:rPr>
              <a:t>Supply Chain</a:t>
            </a:r>
            <a:r>
              <a:rPr lang="en-GB" sz="900" b="0" i="0" u="none" strike="noStrike" cap="none" spc="0">
                <a:ln>
                  <a:noFill/>
                </a:ln>
                <a:solidFill>
                  <a:srgbClr val="1E1E1E"/>
                </a:solidFill>
                <a:latin typeface="Circular Std Book"/>
                <a:cs typeface="Arial"/>
              </a:rPr>
              <a:t>: Authentication &amp; access; utomated exchange &amp; Digital Product Passport; Public procurement; E-invoicing…</a:t>
            </a:r>
            <a:endParaRPr/>
          </a:p>
          <a:p>
            <a:pPr marL="188383" marR="6773" lvl="0" indent="-171450" algn="just" defTabSz="914400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000000"/>
              </a:buClr>
              <a:buSzTx/>
              <a:buFont typeface="Wingdings"/>
              <a:buChar char="Ø"/>
              <a:tabLst>
                <a:tab pos="187109" algn="l"/>
              </a:tabLst>
              <a:defRPr/>
            </a:pPr>
            <a:r>
              <a:rPr lang="en-GB" sz="900" b="1" i="0" u="none" strike="noStrike" cap="none" spc="0">
                <a:ln>
                  <a:noFill/>
                </a:ln>
                <a:solidFill>
                  <a:srgbClr val="1E1E1E"/>
                </a:solidFill>
                <a:latin typeface="Circular Std Book"/>
                <a:cs typeface="Arial"/>
              </a:rPr>
              <a:t>Wallet for Payment</a:t>
            </a:r>
            <a:r>
              <a:rPr lang="en-GB" sz="900" b="0" i="0" u="none" strike="noStrike" cap="none" spc="0">
                <a:ln>
                  <a:noFill/>
                </a:ln>
                <a:solidFill>
                  <a:srgbClr val="1E1E1E"/>
                </a:solidFill>
                <a:latin typeface="Circular Std Book"/>
                <a:cs typeface="Arial"/>
              </a:rPr>
              <a:t>: Account opening; Consumer &amp; corporate payments.</a:t>
            </a:r>
            <a:endParaRPr/>
          </a:p>
          <a:p>
            <a:pPr marL="188383" marR="6773" lvl="0" indent="-171450" algn="just" defTabSz="914400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000000"/>
              </a:buClr>
              <a:buSzTx/>
              <a:buFont typeface="Wingdings"/>
              <a:buChar char="Ø"/>
              <a:tabLst>
                <a:tab pos="187109" algn="l"/>
              </a:tabLst>
              <a:defRPr/>
            </a:pPr>
            <a:r>
              <a:rPr lang="en-GB" sz="900" b="1" i="0" u="none" strike="noStrike" cap="none" spc="0">
                <a:ln>
                  <a:noFill/>
                </a:ln>
                <a:solidFill>
                  <a:srgbClr val="1E1E1E"/>
                </a:solidFill>
                <a:latin typeface="Circular Std Book"/>
                <a:cs typeface="Arial"/>
              </a:rPr>
              <a:t>Wallet for Business</a:t>
            </a:r>
            <a:r>
              <a:rPr lang="en-GB" sz="900" b="0" i="0" u="none" strike="noStrike" cap="none" spc="0">
                <a:ln>
                  <a:noFill/>
                </a:ln>
                <a:solidFill>
                  <a:srgbClr val="1E1E1E"/>
                </a:solidFill>
                <a:latin typeface="Circular Std Book"/>
                <a:cs typeface="Arial"/>
              </a:rPr>
              <a:t>: KYC/KYB; Company branch creation; Micro-credentials; OOTS access.</a:t>
            </a:r>
            <a:endParaRPr/>
          </a:p>
        </p:txBody>
      </p:sp>
      <p:sp>
        <p:nvSpPr>
          <p:cNvPr id="90" name="ZoneTexte 18">
            <a:extLst>
              <a:ext uri="{FF2B5EF4-FFF2-40B4-BE49-F238E27FC236}">
                <a16:creationId xmlns:a16="http://schemas.microsoft.com/office/drawing/2014/main" id="{EB0616EC-3DDC-58AC-EE15-F0F0421C929D}"/>
              </a:ext>
            </a:extLst>
          </p:cNvPr>
          <p:cNvSpPr txBox="1"/>
          <p:nvPr/>
        </p:nvSpPr>
        <p:spPr bwMode="auto">
          <a:xfrm>
            <a:off x="3557053" y="5025536"/>
            <a:ext cx="1487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600" b="1" i="0" u="none" strike="noStrike" cap="none" spc="0">
                <a:ln>
                  <a:noFill/>
                </a:ln>
                <a:solidFill>
                  <a:srgbClr val="390080"/>
                </a:solidFill>
                <a:latin typeface="Circular Std Book"/>
                <a:cs typeface="Arial"/>
              </a:rPr>
              <a:t>Business Wallet</a:t>
            </a:r>
            <a:endParaRPr/>
          </a:p>
        </p:txBody>
      </p:sp>
      <p:cxnSp>
        <p:nvCxnSpPr>
          <p:cNvPr id="91" name="Connecteur droit avec flèche 27">
            <a:extLst>
              <a:ext uri="{FF2B5EF4-FFF2-40B4-BE49-F238E27FC236}">
                <a16:creationId xmlns:a16="http://schemas.microsoft.com/office/drawing/2014/main" id="{4025543B-F1B2-1B25-0349-F9ECF2C533B6}"/>
              </a:ext>
            </a:extLst>
          </p:cNvPr>
          <p:cNvCxnSpPr>
            <a:cxnSpLocks/>
          </p:cNvCxnSpPr>
          <p:nvPr/>
        </p:nvCxnSpPr>
        <p:spPr bwMode="auto">
          <a:xfrm>
            <a:off x="3557053" y="5696023"/>
            <a:ext cx="1371600" cy="0"/>
          </a:xfrm>
          <a:prstGeom prst="straightConnector1">
            <a:avLst/>
          </a:prstGeom>
          <a:ln w="9525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28">
            <a:extLst>
              <a:ext uri="{FF2B5EF4-FFF2-40B4-BE49-F238E27FC236}">
                <a16:creationId xmlns:a16="http://schemas.microsoft.com/office/drawing/2014/main" id="{5806A652-A3CA-3F62-1B46-7FB38DD658E9}"/>
              </a:ext>
            </a:extLst>
          </p:cNvPr>
          <p:cNvCxnSpPr>
            <a:cxnSpLocks/>
          </p:cNvCxnSpPr>
          <p:nvPr/>
        </p:nvCxnSpPr>
        <p:spPr bwMode="auto">
          <a:xfrm>
            <a:off x="3575027" y="4490277"/>
            <a:ext cx="1371600" cy="0"/>
          </a:xfrm>
          <a:prstGeom prst="straightConnector1">
            <a:avLst/>
          </a:prstGeom>
          <a:ln w="9525" cap="flat" cmpd="sng" algn="ctr">
            <a:solidFill>
              <a:schemeClr val="tx1">
                <a:lumMod val="10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Image 35">
            <a:extLst>
              <a:ext uri="{FF2B5EF4-FFF2-40B4-BE49-F238E27FC236}">
                <a16:creationId xmlns:a16="http://schemas.microsoft.com/office/drawing/2014/main" id="{A4AA73BE-640E-D26C-D534-2E00FF4F46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4026399" y="5569948"/>
            <a:ext cx="548640" cy="548640"/>
          </a:xfrm>
          <a:prstGeom prst="rect">
            <a:avLst/>
          </a:prstGeom>
        </p:spPr>
      </p:pic>
      <p:pic>
        <p:nvPicPr>
          <p:cNvPr id="94" name="Image 39">
            <a:extLst>
              <a:ext uri="{FF2B5EF4-FFF2-40B4-BE49-F238E27FC236}">
                <a16:creationId xmlns:a16="http://schemas.microsoft.com/office/drawing/2014/main" id="{CE10B11E-13BA-D046-59FF-A49438772B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4072119" y="4315798"/>
            <a:ext cx="457200" cy="457200"/>
          </a:xfrm>
          <a:prstGeom prst="rect">
            <a:avLst/>
          </a:prstGeom>
        </p:spPr>
      </p:pic>
      <p:sp>
        <p:nvSpPr>
          <p:cNvPr id="95" name="ZoneTexte 49">
            <a:extLst>
              <a:ext uri="{FF2B5EF4-FFF2-40B4-BE49-F238E27FC236}">
                <a16:creationId xmlns:a16="http://schemas.microsoft.com/office/drawing/2014/main" id="{DFBC9B69-C1DE-9CB8-C8B8-FDF46B1AAB2A}"/>
              </a:ext>
            </a:extLst>
          </p:cNvPr>
          <p:cNvSpPr txBox="1"/>
          <p:nvPr/>
        </p:nvSpPr>
        <p:spPr bwMode="auto">
          <a:xfrm>
            <a:off x="558105" y="3252386"/>
            <a:ext cx="2288734" cy="338554"/>
          </a:xfrm>
          <a:prstGeom prst="rect">
            <a:avLst/>
          </a:prstGeom>
          <a:solidFill>
            <a:schemeClr val="bg1">
              <a:lumMod val="10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600" b="0" i="0" u="sng" strike="noStrike" cap="none" spc="0">
                <a:ln>
                  <a:noFill/>
                </a:ln>
                <a:solidFill>
                  <a:srgbClr val="000000"/>
                </a:solidFill>
                <a:latin typeface="Circular Std Book"/>
                <a:cs typeface="Arial"/>
              </a:rPr>
              <a:t>4 Large Scale Pilots</a:t>
            </a:r>
            <a:endParaRPr/>
          </a:p>
        </p:txBody>
      </p:sp>
      <p:sp>
        <p:nvSpPr>
          <p:cNvPr id="96" name="ZoneTexte 50">
            <a:extLst>
              <a:ext uri="{FF2B5EF4-FFF2-40B4-BE49-F238E27FC236}">
                <a16:creationId xmlns:a16="http://schemas.microsoft.com/office/drawing/2014/main" id="{18C5C271-7C61-D2AC-7277-1F53507DE9A1}"/>
              </a:ext>
            </a:extLst>
          </p:cNvPr>
          <p:cNvSpPr txBox="1"/>
          <p:nvPr/>
        </p:nvSpPr>
        <p:spPr bwMode="auto">
          <a:xfrm>
            <a:off x="5848056" y="3252386"/>
            <a:ext cx="2288734" cy="338554"/>
          </a:xfrm>
          <a:prstGeom prst="rect">
            <a:avLst/>
          </a:prstGeom>
          <a:solidFill>
            <a:schemeClr val="bg1">
              <a:lumMod val="10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600" b="0" i="0" u="sng" strike="noStrike" cap="none" spc="0">
                <a:ln>
                  <a:noFill/>
                </a:ln>
                <a:solidFill>
                  <a:srgbClr val="000000"/>
                </a:solidFill>
                <a:latin typeface="Circular Std Book"/>
                <a:cs typeface="Arial"/>
              </a:rPr>
              <a:t>2 Large Scale Pilots</a:t>
            </a:r>
            <a:endParaRPr/>
          </a:p>
        </p:txBody>
      </p:sp>
      <p:pic>
        <p:nvPicPr>
          <p:cNvPr id="97" name="Picture 2">
            <a:extLst>
              <a:ext uri="{FF2B5EF4-FFF2-40B4-BE49-F238E27FC236}">
                <a16:creationId xmlns:a16="http://schemas.microsoft.com/office/drawing/2014/main" id="{D18C9710-C60F-BDA4-95A2-976C9DCA6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t="27397" b="29162"/>
          <a:stretch/>
        </p:blipFill>
        <p:spPr bwMode="auto">
          <a:xfrm>
            <a:off x="6358591" y="2761934"/>
            <a:ext cx="1267663" cy="288345"/>
          </a:xfrm>
          <a:prstGeom prst="rect">
            <a:avLst/>
          </a:prstGeom>
          <a:solidFill>
            <a:schemeClr val="bg1">
              <a:lumMod val="100000"/>
            </a:schemeClr>
          </a:solidFill>
        </p:spPr>
      </p:pic>
      <p:grpSp>
        <p:nvGrpSpPr>
          <p:cNvPr id="98" name="Groupe 3105">
            <a:extLst>
              <a:ext uri="{FF2B5EF4-FFF2-40B4-BE49-F238E27FC236}">
                <a16:creationId xmlns:a16="http://schemas.microsoft.com/office/drawing/2014/main" id="{6A16EC2F-BA37-A9A9-74D6-7E943AE87203}"/>
              </a:ext>
            </a:extLst>
          </p:cNvPr>
          <p:cNvGrpSpPr/>
          <p:nvPr/>
        </p:nvGrpSpPr>
        <p:grpSpPr bwMode="auto">
          <a:xfrm>
            <a:off x="9006806" y="3096768"/>
            <a:ext cx="3460210" cy="397372"/>
            <a:chOff x="9638869" y="6049775"/>
            <a:chExt cx="3460210" cy="397372"/>
          </a:xfrm>
        </p:grpSpPr>
        <p:sp>
          <p:nvSpPr>
            <p:cNvPr id="99" name="Rectangle : coins arrondis 160">
              <a:extLst>
                <a:ext uri="{FF2B5EF4-FFF2-40B4-BE49-F238E27FC236}">
                  <a16:creationId xmlns:a16="http://schemas.microsoft.com/office/drawing/2014/main" id="{64348C36-5E5F-09DB-2BA9-1B4FE852A324}"/>
                </a:ext>
              </a:extLst>
            </p:cNvPr>
            <p:cNvSpPr/>
            <p:nvPr/>
          </p:nvSpPr>
          <p:spPr bwMode="auto">
            <a:xfrm>
              <a:off x="9913189" y="6049775"/>
              <a:ext cx="3185889" cy="397372"/>
            </a:xfrm>
            <a:prstGeom prst="roundRect">
              <a:avLst>
                <a:gd name="adj" fmla="val 16667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1200" b="0" i="0" u="none" strike="noStrike" cap="none" spc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latin typeface="Circular Std Book"/>
                  <a:cs typeface="Arial"/>
                </a:rPr>
                <a:t>Regulatory milestones</a:t>
              </a:r>
              <a:endParaRPr dirty="0"/>
            </a:p>
          </p:txBody>
        </p:sp>
        <p:sp>
          <p:nvSpPr>
            <p:cNvPr id="100" name="Rectangle : coins arrondis 166">
              <a:extLst>
                <a:ext uri="{FF2B5EF4-FFF2-40B4-BE49-F238E27FC236}">
                  <a16:creationId xmlns:a16="http://schemas.microsoft.com/office/drawing/2014/main" id="{A50DE6E4-9358-6E9F-DFE2-C24040F1AAA5}"/>
                </a:ext>
              </a:extLst>
            </p:cNvPr>
            <p:cNvSpPr/>
            <p:nvPr/>
          </p:nvSpPr>
          <p:spPr bwMode="auto">
            <a:xfrm>
              <a:off x="9638869" y="6117102"/>
              <a:ext cx="274320" cy="274320"/>
            </a:xfrm>
            <a:prstGeom prst="roundRect">
              <a:avLst>
                <a:gd name="adj" fmla="val 16667"/>
              </a:avLst>
            </a:prstGeom>
            <a:solidFill>
              <a:srgbClr val="D7B9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sz="16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Circular Std Book"/>
                <a:cs typeface="Arial"/>
              </a:endParaRPr>
            </a:p>
          </p:txBody>
        </p:sp>
      </p:grpSp>
      <p:pic>
        <p:nvPicPr>
          <p:cNvPr id="5" name="Picture 2" descr="Aptitude – For European Digital Identity">
            <a:extLst>
              <a:ext uri="{FF2B5EF4-FFF2-40B4-BE49-F238E27FC236}">
                <a16:creationId xmlns:a16="http://schemas.microsoft.com/office/drawing/2014/main" id="{CAE3D8C0-3A42-B2BA-6F9F-3149A9420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638" y="4043578"/>
            <a:ext cx="1647146" cy="38256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</p:pic>
      <p:pic>
        <p:nvPicPr>
          <p:cNvPr id="2" name="Afbeelding 14">
            <a:extLst>
              <a:ext uri="{FF2B5EF4-FFF2-40B4-BE49-F238E27FC236}">
                <a16:creationId xmlns:a16="http://schemas.microsoft.com/office/drawing/2014/main" id="{AE34B140-4B06-E734-E3D6-2D6A5D8C09D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8321" y="4808972"/>
            <a:ext cx="1945138" cy="433128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A77ED6-7DB4-8659-C292-9A992BBF75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4DA72-6BA8-46A9-B1AA-98BA380D27C8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021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9E9CB5F-01AE-9F6C-33D0-3AC4708BF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387207"/>
            <a:ext cx="9001000" cy="523220"/>
          </a:xfrm>
        </p:spPr>
        <p:txBody>
          <a:bodyPr>
            <a:noAutofit/>
          </a:bodyPr>
          <a:lstStyle/>
          <a:p>
            <a:r>
              <a:rPr lang="en-GB" sz="2400" dirty="0"/>
              <a:t>Aptitude: Pan-European digital identity collaboration</a:t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DB4E21F-C87B-9B18-120B-D0273ED6C4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C140CD-8AED-46FF-A9A2-77308F3F39AE}" type="slidenum">
              <a:rPr lang="en-GB" sz="1000" b="0" i="0" u="none" strike="noStrike" cap="none" spc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latin typeface="Circular Std Book"/>
                <a:cs typeface="Arial"/>
              </a:rPr>
              <a:t>2</a:t>
            </a:fld>
            <a:endParaRPr lang="en-GB" sz="1000" b="0" i="0" u="none" strike="noStrike" cap="none" spc="0">
              <a:ln>
                <a:noFill/>
              </a:ln>
              <a:solidFill>
                <a:srgbClr val="003399">
                  <a:lumMod val="50000"/>
                </a:srgbClr>
              </a:solidFill>
              <a:latin typeface="Circular Std Book"/>
              <a:cs typeface="Arial"/>
            </a:endParaRPr>
          </a:p>
        </p:txBody>
      </p:sp>
      <p:sp>
        <p:nvSpPr>
          <p:cNvPr id="6" name="Rectangle : coins arrondis 303">
            <a:extLst>
              <a:ext uri="{FF2B5EF4-FFF2-40B4-BE49-F238E27FC236}">
                <a16:creationId xmlns:a16="http://schemas.microsoft.com/office/drawing/2014/main" id="{91ED6FAF-EF4A-64CF-2963-8BB264A88166}"/>
              </a:ext>
            </a:extLst>
          </p:cNvPr>
          <p:cNvSpPr/>
          <p:nvPr/>
        </p:nvSpPr>
        <p:spPr bwMode="auto">
          <a:xfrm>
            <a:off x="4531025" y="924399"/>
            <a:ext cx="3148828" cy="3211711"/>
          </a:xfrm>
          <a:prstGeom prst="roundRect">
            <a:avLst>
              <a:gd name="adj" fmla="val 482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6000" b="1" i="0" u="none" strike="noStrike" cap="none" spc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latin typeface="Circular Std Book"/>
                <a:cs typeface="Arial"/>
              </a:rPr>
              <a:t>12</a:t>
            </a:r>
            <a:r>
              <a:rPr lang="en-GB" sz="3200" b="1" i="0" u="none" strike="noStrike" cap="none" spc="0">
                <a:ln>
                  <a:noFill/>
                </a:ln>
                <a:solidFill>
                  <a:srgbClr val="003399"/>
                </a:solidFill>
                <a:latin typeface="Circular Std Book"/>
                <a:cs typeface="Arial"/>
              </a:rPr>
              <a:t> </a:t>
            </a:r>
            <a:endParaRPr lang="en-GB" sz="1800" b="0" i="0" u="none" strike="noStrike" cap="none" spc="0">
              <a:ln>
                <a:noFill/>
              </a:ln>
              <a:solidFill>
                <a:prstClr val="white"/>
              </a:solidFill>
              <a:latin typeface="Circular Std Book"/>
              <a:cs typeface="Arial"/>
            </a:endParaRPr>
          </a:p>
        </p:txBody>
      </p:sp>
      <p:grpSp>
        <p:nvGrpSpPr>
          <p:cNvPr id="7" name="Groupe 254">
            <a:extLst>
              <a:ext uri="{FF2B5EF4-FFF2-40B4-BE49-F238E27FC236}">
                <a16:creationId xmlns:a16="http://schemas.microsoft.com/office/drawing/2014/main" id="{C9195DF1-3CFC-6EAA-D97C-2229BA68736A}"/>
              </a:ext>
            </a:extLst>
          </p:cNvPr>
          <p:cNvGrpSpPr/>
          <p:nvPr/>
        </p:nvGrpSpPr>
        <p:grpSpPr bwMode="auto">
          <a:xfrm>
            <a:off x="838104" y="1138310"/>
            <a:ext cx="3038128" cy="2869307"/>
            <a:chOff x="3040446" y="3253682"/>
            <a:chExt cx="3854235" cy="3106499"/>
          </a:xfrm>
          <a:solidFill>
            <a:schemeClr val="bg1">
              <a:lumMod val="95000"/>
            </a:schemeClr>
          </a:solidFill>
        </p:grpSpPr>
        <p:grpSp>
          <p:nvGrpSpPr>
            <p:cNvPr id="8" name="Groupe 209">
              <a:extLst>
                <a:ext uri="{FF2B5EF4-FFF2-40B4-BE49-F238E27FC236}">
                  <a16:creationId xmlns:a16="http://schemas.microsoft.com/office/drawing/2014/main" id="{FE316F2E-63C8-BA2C-5F44-241F83C0A9BB}"/>
                </a:ext>
              </a:extLst>
            </p:cNvPr>
            <p:cNvGrpSpPr/>
            <p:nvPr/>
          </p:nvGrpSpPr>
          <p:grpSpPr bwMode="auto">
            <a:xfrm>
              <a:off x="3040446" y="3253682"/>
              <a:ext cx="3854235" cy="3106499"/>
              <a:chOff x="677449" y="1190222"/>
              <a:chExt cx="5099611" cy="4566526"/>
            </a:xfrm>
            <a:grpFill/>
          </p:grpSpPr>
          <p:sp>
            <p:nvSpPr>
              <p:cNvPr id="11" name="United Kingdom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2BC5170-DA77-C5A3-D8A7-03870A41890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008098" y="2308278"/>
                <a:ext cx="928357" cy="1407681"/>
              </a:xfrm>
              <a:custGeom>
                <a:avLst/>
                <a:gdLst>
                  <a:gd name="T0" fmla="*/ 2147483647 w 576"/>
                  <a:gd name="T1" fmla="*/ 2147483647 h 822"/>
                  <a:gd name="T2" fmla="*/ 2147483647 w 576"/>
                  <a:gd name="T3" fmla="*/ 2147483647 h 822"/>
                  <a:gd name="T4" fmla="*/ 2147483647 w 576"/>
                  <a:gd name="T5" fmla="*/ 2147483647 h 822"/>
                  <a:gd name="T6" fmla="*/ 2147483647 w 576"/>
                  <a:gd name="T7" fmla="*/ 2147483647 h 822"/>
                  <a:gd name="T8" fmla="*/ 2147483647 w 576"/>
                  <a:gd name="T9" fmla="*/ 2147483647 h 822"/>
                  <a:gd name="T10" fmla="*/ 2147483647 w 576"/>
                  <a:gd name="T11" fmla="*/ 2147483647 h 822"/>
                  <a:gd name="T12" fmla="*/ 2147483647 w 576"/>
                  <a:gd name="T13" fmla="*/ 2147483647 h 822"/>
                  <a:gd name="T14" fmla="*/ 2147483647 w 576"/>
                  <a:gd name="T15" fmla="*/ 0 h 822"/>
                  <a:gd name="T16" fmla="*/ 2147483647 w 576"/>
                  <a:gd name="T17" fmla="*/ 0 h 822"/>
                  <a:gd name="T18" fmla="*/ 2147483647 w 576"/>
                  <a:gd name="T19" fmla="*/ 2147483647 h 822"/>
                  <a:gd name="T20" fmla="*/ 2147483647 w 576"/>
                  <a:gd name="T21" fmla="*/ 2147483647 h 822"/>
                  <a:gd name="T22" fmla="*/ 2147483647 w 576"/>
                  <a:gd name="T23" fmla="*/ 2147483647 h 822"/>
                  <a:gd name="T24" fmla="*/ 2147483647 w 576"/>
                  <a:gd name="T25" fmla="*/ 2147483647 h 822"/>
                  <a:gd name="T26" fmla="*/ 2147483647 w 576"/>
                  <a:gd name="T27" fmla="*/ 2147483647 h 822"/>
                  <a:gd name="T28" fmla="*/ 2147483647 w 576"/>
                  <a:gd name="T29" fmla="*/ 2147483647 h 822"/>
                  <a:gd name="T30" fmla="*/ 2147483647 w 576"/>
                  <a:gd name="T31" fmla="*/ 2147483647 h 822"/>
                  <a:gd name="T32" fmla="*/ 2147483647 w 576"/>
                  <a:gd name="T33" fmla="*/ 2147483647 h 822"/>
                  <a:gd name="T34" fmla="*/ 2147483647 w 576"/>
                  <a:gd name="T35" fmla="*/ 2147483647 h 822"/>
                  <a:gd name="T36" fmla="*/ 2147483647 w 576"/>
                  <a:gd name="T37" fmla="*/ 2147483647 h 822"/>
                  <a:gd name="T38" fmla="*/ 2147483647 w 576"/>
                  <a:gd name="T39" fmla="*/ 2147483647 h 822"/>
                  <a:gd name="T40" fmla="*/ 2147483647 w 576"/>
                  <a:gd name="T41" fmla="*/ 2147483647 h 822"/>
                  <a:gd name="T42" fmla="*/ 2147483647 w 576"/>
                  <a:gd name="T43" fmla="*/ 2147483647 h 822"/>
                  <a:gd name="T44" fmla="*/ 2147483647 w 576"/>
                  <a:gd name="T45" fmla="*/ 2147483647 h 822"/>
                  <a:gd name="T46" fmla="*/ 2147483647 w 576"/>
                  <a:gd name="T47" fmla="*/ 2147483647 h 822"/>
                  <a:gd name="T48" fmla="*/ 2147483647 w 576"/>
                  <a:gd name="T49" fmla="*/ 2147483647 h 822"/>
                  <a:gd name="T50" fmla="*/ 2147483647 w 576"/>
                  <a:gd name="T51" fmla="*/ 2147483647 h 822"/>
                  <a:gd name="T52" fmla="*/ 2147483647 w 576"/>
                  <a:gd name="T53" fmla="*/ 2147483647 h 822"/>
                  <a:gd name="T54" fmla="*/ 2147483647 w 576"/>
                  <a:gd name="T55" fmla="*/ 2147483647 h 822"/>
                  <a:gd name="T56" fmla="*/ 2147483647 w 576"/>
                  <a:gd name="T57" fmla="*/ 2147483647 h 822"/>
                  <a:gd name="T58" fmla="*/ 2147483647 w 576"/>
                  <a:gd name="T59" fmla="*/ 2147483647 h 822"/>
                  <a:gd name="T60" fmla="*/ 2147483647 w 576"/>
                  <a:gd name="T61" fmla="*/ 2147483647 h 822"/>
                  <a:gd name="T62" fmla="*/ 2147483647 w 576"/>
                  <a:gd name="T63" fmla="*/ 2147483647 h 822"/>
                  <a:gd name="T64" fmla="*/ 2147483647 w 576"/>
                  <a:gd name="T65" fmla="*/ 2147483647 h 822"/>
                  <a:gd name="T66" fmla="*/ 2147483647 w 576"/>
                  <a:gd name="T67" fmla="*/ 2147483647 h 822"/>
                  <a:gd name="T68" fmla="*/ 2147483647 w 576"/>
                  <a:gd name="T69" fmla="*/ 2147483647 h 822"/>
                  <a:gd name="T70" fmla="*/ 2147483647 w 576"/>
                  <a:gd name="T71" fmla="*/ 2147483647 h 822"/>
                  <a:gd name="T72" fmla="*/ 2147483647 w 576"/>
                  <a:gd name="T73" fmla="*/ 2147483647 h 822"/>
                  <a:gd name="T74" fmla="*/ 2147483647 w 576"/>
                  <a:gd name="T75" fmla="*/ 2147483647 h 822"/>
                  <a:gd name="T76" fmla="*/ 2147483647 w 576"/>
                  <a:gd name="T77" fmla="*/ 2147483647 h 822"/>
                  <a:gd name="T78" fmla="*/ 2147483647 w 576"/>
                  <a:gd name="T79" fmla="*/ 2147483647 h 822"/>
                  <a:gd name="T80" fmla="*/ 2147483647 w 576"/>
                  <a:gd name="T81" fmla="*/ 2147483647 h 822"/>
                  <a:gd name="T82" fmla="*/ 2147483647 w 576"/>
                  <a:gd name="T83" fmla="*/ 2147483647 h 822"/>
                  <a:gd name="T84" fmla="*/ 2147483647 w 576"/>
                  <a:gd name="T85" fmla="*/ 2147483647 h 822"/>
                  <a:gd name="T86" fmla="*/ 2147483647 w 576"/>
                  <a:gd name="T87" fmla="*/ 2147483647 h 822"/>
                  <a:gd name="T88" fmla="*/ 2147483647 w 576"/>
                  <a:gd name="T89" fmla="*/ 2147483647 h 822"/>
                  <a:gd name="T90" fmla="*/ 2147483647 w 576"/>
                  <a:gd name="T91" fmla="*/ 2147483647 h 822"/>
                  <a:gd name="T92" fmla="*/ 2147483647 w 576"/>
                  <a:gd name="T93" fmla="*/ 2147483647 h 822"/>
                  <a:gd name="T94" fmla="*/ 2147483647 w 576"/>
                  <a:gd name="T95" fmla="*/ 2147483647 h 822"/>
                  <a:gd name="T96" fmla="*/ 2147483647 w 576"/>
                  <a:gd name="T97" fmla="*/ 2147483647 h 822"/>
                  <a:gd name="T98" fmla="*/ 2147483647 w 576"/>
                  <a:gd name="T99" fmla="*/ 2147483647 h 822"/>
                  <a:gd name="T100" fmla="*/ 2147483647 w 576"/>
                  <a:gd name="T101" fmla="*/ 2147483647 h 822"/>
                  <a:gd name="T102" fmla="*/ 2147483647 w 576"/>
                  <a:gd name="T103" fmla="*/ 2147483647 h 822"/>
                  <a:gd name="T104" fmla="*/ 2147483647 w 576"/>
                  <a:gd name="T105" fmla="*/ 2147483647 h 822"/>
                  <a:gd name="T106" fmla="*/ 2147483647 w 576"/>
                  <a:gd name="T107" fmla="*/ 2147483647 h 822"/>
                  <a:gd name="T108" fmla="*/ 2147483647 w 576"/>
                  <a:gd name="T109" fmla="*/ 2147483647 h 822"/>
                  <a:gd name="T110" fmla="*/ 2147483647 w 576"/>
                  <a:gd name="T111" fmla="*/ 2147483647 h 822"/>
                  <a:gd name="T112" fmla="*/ 2147483647 w 576"/>
                  <a:gd name="T113" fmla="*/ 2147483647 h 822"/>
                  <a:gd name="T114" fmla="*/ 2147483647 w 576"/>
                  <a:gd name="T115" fmla="*/ 2147483647 h 822"/>
                  <a:gd name="T116" fmla="*/ 2147483647 w 576"/>
                  <a:gd name="T117" fmla="*/ 2147483647 h 822"/>
                  <a:gd name="T118" fmla="*/ 2147483647 w 576"/>
                  <a:gd name="T119" fmla="*/ 2147483647 h 822"/>
                  <a:gd name="T120" fmla="*/ 2147483647 w 576"/>
                  <a:gd name="T121" fmla="*/ 2147483647 h 822"/>
                  <a:gd name="T122" fmla="*/ 2147483647 w 576"/>
                  <a:gd name="T123" fmla="*/ 2147483647 h 8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6"/>
                  <a:gd name="T187" fmla="*/ 0 h 822"/>
                  <a:gd name="T188" fmla="*/ 576 w 576"/>
                  <a:gd name="T189" fmla="*/ 822 h 82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6" h="822" extrusionOk="0">
                    <a:moveTo>
                      <a:pt x="162" y="378"/>
                    </a:moveTo>
                    <a:lnTo>
                      <a:pt x="156" y="378"/>
                    </a:lnTo>
                    <a:lnTo>
                      <a:pt x="150" y="384"/>
                    </a:lnTo>
                    <a:lnTo>
                      <a:pt x="150" y="396"/>
                    </a:lnTo>
                    <a:lnTo>
                      <a:pt x="144" y="414"/>
                    </a:lnTo>
                    <a:lnTo>
                      <a:pt x="156" y="402"/>
                    </a:lnTo>
                    <a:lnTo>
                      <a:pt x="162" y="390"/>
                    </a:lnTo>
                    <a:lnTo>
                      <a:pt x="162" y="378"/>
                    </a:lnTo>
                    <a:close/>
                    <a:moveTo>
                      <a:pt x="132" y="312"/>
                    </a:moveTo>
                    <a:lnTo>
                      <a:pt x="126" y="312"/>
                    </a:lnTo>
                    <a:lnTo>
                      <a:pt x="126" y="336"/>
                    </a:lnTo>
                    <a:lnTo>
                      <a:pt x="132" y="336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44" y="318"/>
                    </a:lnTo>
                    <a:lnTo>
                      <a:pt x="138" y="312"/>
                    </a:lnTo>
                    <a:lnTo>
                      <a:pt x="132" y="312"/>
                    </a:lnTo>
                    <a:close/>
                    <a:moveTo>
                      <a:pt x="114" y="390"/>
                    </a:moveTo>
                    <a:lnTo>
                      <a:pt x="126" y="390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20" y="366"/>
                    </a:lnTo>
                    <a:lnTo>
                      <a:pt x="114" y="372"/>
                    </a:lnTo>
                    <a:lnTo>
                      <a:pt x="108" y="384"/>
                    </a:lnTo>
                    <a:lnTo>
                      <a:pt x="108" y="390"/>
                    </a:lnTo>
                    <a:lnTo>
                      <a:pt x="114" y="390"/>
                    </a:lnTo>
                    <a:close/>
                    <a:moveTo>
                      <a:pt x="330" y="120"/>
                    </a:moveTo>
                    <a:lnTo>
                      <a:pt x="324" y="120"/>
                    </a:lnTo>
                    <a:lnTo>
                      <a:pt x="318" y="126"/>
                    </a:lnTo>
                    <a:lnTo>
                      <a:pt x="318" y="138"/>
                    </a:lnTo>
                    <a:lnTo>
                      <a:pt x="330" y="138"/>
                    </a:lnTo>
                    <a:lnTo>
                      <a:pt x="336" y="126"/>
                    </a:lnTo>
                    <a:lnTo>
                      <a:pt x="330" y="120"/>
                    </a:lnTo>
                    <a:close/>
                    <a:moveTo>
                      <a:pt x="138" y="258"/>
                    </a:moveTo>
                    <a:lnTo>
                      <a:pt x="138" y="234"/>
                    </a:lnTo>
                    <a:lnTo>
                      <a:pt x="126" y="234"/>
                    </a:lnTo>
                    <a:lnTo>
                      <a:pt x="120" y="240"/>
                    </a:lnTo>
                    <a:lnTo>
                      <a:pt x="120" y="246"/>
                    </a:lnTo>
                    <a:lnTo>
                      <a:pt x="126" y="252"/>
                    </a:lnTo>
                    <a:lnTo>
                      <a:pt x="108" y="252"/>
                    </a:lnTo>
                    <a:lnTo>
                      <a:pt x="108" y="258"/>
                    </a:lnTo>
                    <a:lnTo>
                      <a:pt x="114" y="264"/>
                    </a:lnTo>
                    <a:lnTo>
                      <a:pt x="120" y="264"/>
                    </a:lnTo>
                    <a:lnTo>
                      <a:pt x="126" y="270"/>
                    </a:lnTo>
                    <a:lnTo>
                      <a:pt x="150" y="270"/>
                    </a:lnTo>
                    <a:lnTo>
                      <a:pt x="138" y="258"/>
                    </a:lnTo>
                    <a:close/>
                    <a:moveTo>
                      <a:pt x="474" y="0"/>
                    </a:moveTo>
                    <a:lnTo>
                      <a:pt x="468" y="0"/>
                    </a:lnTo>
                    <a:lnTo>
                      <a:pt x="456" y="12"/>
                    </a:lnTo>
                    <a:lnTo>
                      <a:pt x="474" y="12"/>
                    </a:lnTo>
                    <a:lnTo>
                      <a:pt x="474" y="6"/>
                    </a:lnTo>
                    <a:lnTo>
                      <a:pt x="480" y="0"/>
                    </a:lnTo>
                    <a:lnTo>
                      <a:pt x="474" y="0"/>
                    </a:lnTo>
                    <a:close/>
                    <a:moveTo>
                      <a:pt x="432" y="48"/>
                    </a:moveTo>
                    <a:lnTo>
                      <a:pt x="432" y="66"/>
                    </a:lnTo>
                    <a:lnTo>
                      <a:pt x="438" y="66"/>
                    </a:lnTo>
                    <a:lnTo>
                      <a:pt x="444" y="60"/>
                    </a:lnTo>
                    <a:lnTo>
                      <a:pt x="450" y="48"/>
                    </a:lnTo>
                    <a:lnTo>
                      <a:pt x="450" y="24"/>
                    </a:lnTo>
                    <a:lnTo>
                      <a:pt x="438" y="12"/>
                    </a:lnTo>
                    <a:lnTo>
                      <a:pt x="432" y="24"/>
                    </a:lnTo>
                    <a:lnTo>
                      <a:pt x="426" y="30"/>
                    </a:lnTo>
                    <a:lnTo>
                      <a:pt x="420" y="30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2" y="48"/>
                    </a:lnTo>
                    <a:close/>
                    <a:moveTo>
                      <a:pt x="342" y="138"/>
                    </a:moveTo>
                    <a:lnTo>
                      <a:pt x="342" y="150"/>
                    </a:lnTo>
                    <a:lnTo>
                      <a:pt x="354" y="138"/>
                    </a:lnTo>
                    <a:lnTo>
                      <a:pt x="342" y="138"/>
                    </a:lnTo>
                    <a:close/>
                    <a:moveTo>
                      <a:pt x="192" y="402"/>
                    </a:moveTo>
                    <a:lnTo>
                      <a:pt x="192" y="390"/>
                    </a:lnTo>
                    <a:lnTo>
                      <a:pt x="186" y="384"/>
                    </a:lnTo>
                    <a:lnTo>
                      <a:pt x="186" y="378"/>
                    </a:lnTo>
                    <a:lnTo>
                      <a:pt x="174" y="390"/>
                    </a:lnTo>
                    <a:lnTo>
                      <a:pt x="174" y="396"/>
                    </a:lnTo>
                    <a:lnTo>
                      <a:pt x="180" y="402"/>
                    </a:lnTo>
                    <a:lnTo>
                      <a:pt x="192" y="402"/>
                    </a:lnTo>
                    <a:close/>
                    <a:moveTo>
                      <a:pt x="504" y="588"/>
                    </a:moveTo>
                    <a:lnTo>
                      <a:pt x="498" y="594"/>
                    </a:lnTo>
                    <a:lnTo>
                      <a:pt x="498" y="600"/>
                    </a:lnTo>
                    <a:lnTo>
                      <a:pt x="480" y="600"/>
                    </a:lnTo>
                    <a:lnTo>
                      <a:pt x="480" y="588"/>
                    </a:lnTo>
                    <a:lnTo>
                      <a:pt x="486" y="576"/>
                    </a:lnTo>
                    <a:lnTo>
                      <a:pt x="498" y="564"/>
                    </a:lnTo>
                    <a:lnTo>
                      <a:pt x="492" y="558"/>
                    </a:lnTo>
                    <a:lnTo>
                      <a:pt x="456" y="540"/>
                    </a:lnTo>
                    <a:lnTo>
                      <a:pt x="450" y="540"/>
                    </a:lnTo>
                    <a:lnTo>
                      <a:pt x="444" y="534"/>
                    </a:lnTo>
                    <a:lnTo>
                      <a:pt x="450" y="534"/>
                    </a:lnTo>
                    <a:lnTo>
                      <a:pt x="456" y="528"/>
                    </a:lnTo>
                    <a:lnTo>
                      <a:pt x="480" y="528"/>
                    </a:lnTo>
                    <a:lnTo>
                      <a:pt x="468" y="516"/>
                    </a:lnTo>
                    <a:lnTo>
                      <a:pt x="468" y="510"/>
                    </a:lnTo>
                    <a:lnTo>
                      <a:pt x="456" y="498"/>
                    </a:lnTo>
                    <a:lnTo>
                      <a:pt x="450" y="486"/>
                    </a:lnTo>
                    <a:lnTo>
                      <a:pt x="432" y="468"/>
                    </a:lnTo>
                    <a:lnTo>
                      <a:pt x="420" y="468"/>
                    </a:lnTo>
                    <a:lnTo>
                      <a:pt x="414" y="456"/>
                    </a:lnTo>
                    <a:lnTo>
                      <a:pt x="402" y="450"/>
                    </a:lnTo>
                    <a:lnTo>
                      <a:pt x="390" y="438"/>
                    </a:lnTo>
                    <a:lnTo>
                      <a:pt x="390" y="414"/>
                    </a:lnTo>
                    <a:lnTo>
                      <a:pt x="396" y="402"/>
                    </a:lnTo>
                    <a:lnTo>
                      <a:pt x="396" y="390"/>
                    </a:lnTo>
                    <a:lnTo>
                      <a:pt x="384" y="390"/>
                    </a:lnTo>
                    <a:lnTo>
                      <a:pt x="378" y="384"/>
                    </a:lnTo>
                    <a:lnTo>
                      <a:pt x="372" y="372"/>
                    </a:lnTo>
                    <a:lnTo>
                      <a:pt x="360" y="360"/>
                    </a:lnTo>
                    <a:lnTo>
                      <a:pt x="342" y="354"/>
                    </a:lnTo>
                    <a:lnTo>
                      <a:pt x="324" y="354"/>
                    </a:lnTo>
                    <a:lnTo>
                      <a:pt x="306" y="360"/>
                    </a:lnTo>
                    <a:lnTo>
                      <a:pt x="294" y="366"/>
                    </a:lnTo>
                    <a:lnTo>
                      <a:pt x="288" y="366"/>
                    </a:lnTo>
                    <a:lnTo>
                      <a:pt x="270" y="348"/>
                    </a:lnTo>
                    <a:lnTo>
                      <a:pt x="282" y="348"/>
                    </a:lnTo>
                    <a:lnTo>
                      <a:pt x="294" y="354"/>
                    </a:lnTo>
                    <a:lnTo>
                      <a:pt x="306" y="354"/>
                    </a:lnTo>
                    <a:lnTo>
                      <a:pt x="330" y="342"/>
                    </a:lnTo>
                    <a:lnTo>
                      <a:pt x="336" y="336"/>
                    </a:lnTo>
                    <a:lnTo>
                      <a:pt x="330" y="336"/>
                    </a:lnTo>
                    <a:lnTo>
                      <a:pt x="324" y="330"/>
                    </a:lnTo>
                    <a:lnTo>
                      <a:pt x="306" y="330"/>
                    </a:lnTo>
                    <a:lnTo>
                      <a:pt x="330" y="324"/>
                    </a:lnTo>
                    <a:lnTo>
                      <a:pt x="336" y="318"/>
                    </a:lnTo>
                    <a:lnTo>
                      <a:pt x="348" y="312"/>
                    </a:lnTo>
                    <a:lnTo>
                      <a:pt x="360" y="300"/>
                    </a:lnTo>
                    <a:lnTo>
                      <a:pt x="360" y="288"/>
                    </a:lnTo>
                    <a:lnTo>
                      <a:pt x="366" y="276"/>
                    </a:lnTo>
                    <a:lnTo>
                      <a:pt x="372" y="270"/>
                    </a:lnTo>
                    <a:lnTo>
                      <a:pt x="378" y="258"/>
                    </a:lnTo>
                    <a:lnTo>
                      <a:pt x="384" y="252"/>
                    </a:lnTo>
                    <a:lnTo>
                      <a:pt x="396" y="246"/>
                    </a:lnTo>
                    <a:lnTo>
                      <a:pt x="402" y="246"/>
                    </a:lnTo>
                    <a:lnTo>
                      <a:pt x="402" y="240"/>
                    </a:lnTo>
                    <a:lnTo>
                      <a:pt x="396" y="234"/>
                    </a:lnTo>
                    <a:lnTo>
                      <a:pt x="318" y="234"/>
                    </a:lnTo>
                    <a:lnTo>
                      <a:pt x="318" y="228"/>
                    </a:lnTo>
                    <a:lnTo>
                      <a:pt x="288" y="228"/>
                    </a:lnTo>
                    <a:lnTo>
                      <a:pt x="276" y="234"/>
                    </a:lnTo>
                    <a:lnTo>
                      <a:pt x="264" y="234"/>
                    </a:lnTo>
                    <a:lnTo>
                      <a:pt x="258" y="240"/>
                    </a:lnTo>
                    <a:lnTo>
                      <a:pt x="252" y="240"/>
                    </a:lnTo>
                    <a:lnTo>
                      <a:pt x="264" y="228"/>
                    </a:lnTo>
                    <a:lnTo>
                      <a:pt x="252" y="216"/>
                    </a:lnTo>
                    <a:lnTo>
                      <a:pt x="270" y="210"/>
                    </a:lnTo>
                    <a:lnTo>
                      <a:pt x="300" y="192"/>
                    </a:lnTo>
                    <a:lnTo>
                      <a:pt x="312" y="186"/>
                    </a:lnTo>
                    <a:lnTo>
                      <a:pt x="324" y="162"/>
                    </a:lnTo>
                    <a:lnTo>
                      <a:pt x="318" y="156"/>
                    </a:lnTo>
                    <a:lnTo>
                      <a:pt x="288" y="156"/>
                    </a:lnTo>
                    <a:lnTo>
                      <a:pt x="276" y="162"/>
                    </a:lnTo>
                    <a:lnTo>
                      <a:pt x="258" y="168"/>
                    </a:lnTo>
                    <a:lnTo>
                      <a:pt x="240" y="168"/>
                    </a:lnTo>
                    <a:lnTo>
                      <a:pt x="228" y="162"/>
                    </a:lnTo>
                    <a:lnTo>
                      <a:pt x="216" y="162"/>
                    </a:lnTo>
                    <a:lnTo>
                      <a:pt x="210" y="168"/>
                    </a:lnTo>
                    <a:lnTo>
                      <a:pt x="210" y="174"/>
                    </a:lnTo>
                    <a:lnTo>
                      <a:pt x="216" y="180"/>
                    </a:lnTo>
                    <a:lnTo>
                      <a:pt x="204" y="180"/>
                    </a:lnTo>
                    <a:lnTo>
                      <a:pt x="192" y="192"/>
                    </a:lnTo>
                    <a:lnTo>
                      <a:pt x="192" y="210"/>
                    </a:lnTo>
                    <a:lnTo>
                      <a:pt x="198" y="216"/>
                    </a:lnTo>
                    <a:lnTo>
                      <a:pt x="156" y="222"/>
                    </a:lnTo>
                    <a:lnTo>
                      <a:pt x="156" y="234"/>
                    </a:lnTo>
                    <a:lnTo>
                      <a:pt x="168" y="240"/>
                    </a:lnTo>
                    <a:lnTo>
                      <a:pt x="180" y="264"/>
                    </a:lnTo>
                    <a:lnTo>
                      <a:pt x="162" y="282"/>
                    </a:lnTo>
                    <a:lnTo>
                      <a:pt x="162" y="294"/>
                    </a:lnTo>
                    <a:lnTo>
                      <a:pt x="144" y="300"/>
                    </a:lnTo>
                    <a:lnTo>
                      <a:pt x="156" y="312"/>
                    </a:lnTo>
                    <a:lnTo>
                      <a:pt x="168" y="312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86" y="318"/>
                    </a:lnTo>
                    <a:lnTo>
                      <a:pt x="180" y="318"/>
                    </a:lnTo>
                    <a:lnTo>
                      <a:pt x="168" y="330"/>
                    </a:lnTo>
                    <a:lnTo>
                      <a:pt x="156" y="336"/>
                    </a:lnTo>
                    <a:lnTo>
                      <a:pt x="156" y="360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98" y="366"/>
                    </a:lnTo>
                    <a:lnTo>
                      <a:pt x="210" y="360"/>
                    </a:lnTo>
                    <a:lnTo>
                      <a:pt x="216" y="354"/>
                    </a:lnTo>
                    <a:lnTo>
                      <a:pt x="198" y="372"/>
                    </a:lnTo>
                    <a:lnTo>
                      <a:pt x="210" y="402"/>
                    </a:lnTo>
                    <a:lnTo>
                      <a:pt x="204" y="408"/>
                    </a:lnTo>
                    <a:lnTo>
                      <a:pt x="198" y="420"/>
                    </a:lnTo>
                    <a:lnTo>
                      <a:pt x="186" y="426"/>
                    </a:ln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204" y="456"/>
                    </a:lnTo>
                    <a:lnTo>
                      <a:pt x="216" y="450"/>
                    </a:lnTo>
                    <a:lnTo>
                      <a:pt x="240" y="450"/>
                    </a:lnTo>
                    <a:lnTo>
                      <a:pt x="252" y="444"/>
                    </a:lnTo>
                    <a:lnTo>
                      <a:pt x="258" y="438"/>
                    </a:lnTo>
                    <a:lnTo>
                      <a:pt x="270" y="432"/>
                    </a:lnTo>
                    <a:lnTo>
                      <a:pt x="300" y="438"/>
                    </a:lnTo>
                    <a:lnTo>
                      <a:pt x="288" y="444"/>
                    </a:lnTo>
                    <a:lnTo>
                      <a:pt x="264" y="468"/>
                    </a:lnTo>
                    <a:lnTo>
                      <a:pt x="264" y="474"/>
                    </a:lnTo>
                    <a:lnTo>
                      <a:pt x="282" y="492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6" y="498"/>
                    </a:lnTo>
                    <a:lnTo>
                      <a:pt x="312" y="516"/>
                    </a:lnTo>
                    <a:lnTo>
                      <a:pt x="294" y="534"/>
                    </a:lnTo>
                    <a:lnTo>
                      <a:pt x="294" y="564"/>
                    </a:lnTo>
                    <a:lnTo>
                      <a:pt x="222" y="564"/>
                    </a:lnTo>
                    <a:lnTo>
                      <a:pt x="216" y="558"/>
                    </a:lnTo>
                    <a:lnTo>
                      <a:pt x="198" y="558"/>
                    </a:lnTo>
                    <a:lnTo>
                      <a:pt x="192" y="564"/>
                    </a:lnTo>
                    <a:lnTo>
                      <a:pt x="210" y="582"/>
                    </a:lnTo>
                    <a:lnTo>
                      <a:pt x="186" y="600"/>
                    </a:lnTo>
                    <a:lnTo>
                      <a:pt x="228" y="594"/>
                    </a:lnTo>
                    <a:lnTo>
                      <a:pt x="228" y="618"/>
                    </a:lnTo>
                    <a:lnTo>
                      <a:pt x="216" y="642"/>
                    </a:lnTo>
                    <a:lnTo>
                      <a:pt x="210" y="648"/>
                    </a:lnTo>
                    <a:lnTo>
                      <a:pt x="198" y="654"/>
                    </a:lnTo>
                    <a:lnTo>
                      <a:pt x="180" y="660"/>
                    </a:lnTo>
                    <a:lnTo>
                      <a:pt x="168" y="666"/>
                    </a:lnTo>
                    <a:lnTo>
                      <a:pt x="162" y="666"/>
                    </a:lnTo>
                    <a:lnTo>
                      <a:pt x="162" y="690"/>
                    </a:lnTo>
                    <a:lnTo>
                      <a:pt x="168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92" y="684"/>
                    </a:lnTo>
                    <a:lnTo>
                      <a:pt x="198" y="678"/>
                    </a:lnTo>
                    <a:lnTo>
                      <a:pt x="204" y="684"/>
                    </a:lnTo>
                    <a:lnTo>
                      <a:pt x="204" y="690"/>
                    </a:lnTo>
                    <a:lnTo>
                      <a:pt x="210" y="696"/>
                    </a:lnTo>
                    <a:lnTo>
                      <a:pt x="234" y="696"/>
                    </a:lnTo>
                    <a:lnTo>
                      <a:pt x="240" y="702"/>
                    </a:lnTo>
                    <a:lnTo>
                      <a:pt x="252" y="708"/>
                    </a:lnTo>
                    <a:lnTo>
                      <a:pt x="258" y="708"/>
                    </a:lnTo>
                    <a:lnTo>
                      <a:pt x="276" y="702"/>
                    </a:lnTo>
                    <a:lnTo>
                      <a:pt x="288" y="696"/>
                    </a:lnTo>
                    <a:lnTo>
                      <a:pt x="294" y="690"/>
                    </a:lnTo>
                    <a:lnTo>
                      <a:pt x="318" y="690"/>
                    </a:lnTo>
                    <a:lnTo>
                      <a:pt x="312" y="696"/>
                    </a:lnTo>
                    <a:lnTo>
                      <a:pt x="300" y="702"/>
                    </a:lnTo>
                    <a:lnTo>
                      <a:pt x="294" y="714"/>
                    </a:lnTo>
                    <a:lnTo>
                      <a:pt x="282" y="720"/>
                    </a:lnTo>
                    <a:lnTo>
                      <a:pt x="276" y="726"/>
                    </a:lnTo>
                    <a:lnTo>
                      <a:pt x="210" y="726"/>
                    </a:lnTo>
                    <a:lnTo>
                      <a:pt x="210" y="738"/>
                    </a:lnTo>
                    <a:lnTo>
                      <a:pt x="198" y="738"/>
                    </a:lnTo>
                    <a:lnTo>
                      <a:pt x="186" y="744"/>
                    </a:lnTo>
                    <a:lnTo>
                      <a:pt x="180" y="750"/>
                    </a:lnTo>
                    <a:lnTo>
                      <a:pt x="180" y="768"/>
                    </a:lnTo>
                    <a:lnTo>
                      <a:pt x="174" y="774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86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14" y="810"/>
                    </a:lnTo>
                    <a:lnTo>
                      <a:pt x="108" y="810"/>
                    </a:lnTo>
                    <a:lnTo>
                      <a:pt x="108" y="816"/>
                    </a:lnTo>
                    <a:lnTo>
                      <a:pt x="114" y="816"/>
                    </a:lnTo>
                    <a:lnTo>
                      <a:pt x="120" y="822"/>
                    </a:lnTo>
                    <a:lnTo>
                      <a:pt x="150" y="822"/>
                    </a:lnTo>
                    <a:lnTo>
                      <a:pt x="156" y="810"/>
                    </a:lnTo>
                    <a:lnTo>
                      <a:pt x="174" y="792"/>
                    </a:lnTo>
                    <a:lnTo>
                      <a:pt x="210" y="792"/>
                    </a:lnTo>
                    <a:lnTo>
                      <a:pt x="216" y="798"/>
                    </a:lnTo>
                    <a:lnTo>
                      <a:pt x="228" y="804"/>
                    </a:lnTo>
                    <a:lnTo>
                      <a:pt x="240" y="804"/>
                    </a:lnTo>
                    <a:lnTo>
                      <a:pt x="246" y="792"/>
                    </a:lnTo>
                    <a:lnTo>
                      <a:pt x="252" y="786"/>
                    </a:lnTo>
                    <a:lnTo>
                      <a:pt x="258" y="774"/>
                    </a:lnTo>
                    <a:lnTo>
                      <a:pt x="270" y="762"/>
                    </a:lnTo>
                    <a:lnTo>
                      <a:pt x="288" y="762"/>
                    </a:lnTo>
                    <a:lnTo>
                      <a:pt x="300" y="774"/>
                    </a:lnTo>
                    <a:lnTo>
                      <a:pt x="330" y="774"/>
                    </a:lnTo>
                    <a:lnTo>
                      <a:pt x="354" y="762"/>
                    </a:lnTo>
                    <a:lnTo>
                      <a:pt x="360" y="762"/>
                    </a:lnTo>
                    <a:lnTo>
                      <a:pt x="366" y="768"/>
                    </a:lnTo>
                    <a:lnTo>
                      <a:pt x="378" y="768"/>
                    </a:lnTo>
                    <a:lnTo>
                      <a:pt x="390" y="774"/>
                    </a:lnTo>
                    <a:lnTo>
                      <a:pt x="396" y="774"/>
                    </a:lnTo>
                    <a:lnTo>
                      <a:pt x="396" y="768"/>
                    </a:lnTo>
                    <a:lnTo>
                      <a:pt x="390" y="762"/>
                    </a:lnTo>
                    <a:lnTo>
                      <a:pt x="390" y="750"/>
                    </a:lnTo>
                    <a:lnTo>
                      <a:pt x="396" y="750"/>
                    </a:lnTo>
                    <a:lnTo>
                      <a:pt x="408" y="756"/>
                    </a:lnTo>
                    <a:lnTo>
                      <a:pt x="414" y="762"/>
                    </a:lnTo>
                    <a:lnTo>
                      <a:pt x="426" y="756"/>
                    </a:lnTo>
                    <a:lnTo>
                      <a:pt x="498" y="756"/>
                    </a:lnTo>
                    <a:lnTo>
                      <a:pt x="522" y="750"/>
                    </a:lnTo>
                    <a:lnTo>
                      <a:pt x="534" y="744"/>
                    </a:lnTo>
                    <a:lnTo>
                      <a:pt x="540" y="732"/>
                    </a:lnTo>
                    <a:lnTo>
                      <a:pt x="546" y="726"/>
                    </a:lnTo>
                    <a:lnTo>
                      <a:pt x="552" y="714"/>
                    </a:lnTo>
                    <a:lnTo>
                      <a:pt x="498" y="708"/>
                    </a:lnTo>
                    <a:lnTo>
                      <a:pt x="522" y="702"/>
                    </a:lnTo>
                    <a:lnTo>
                      <a:pt x="516" y="684"/>
                    </a:lnTo>
                    <a:lnTo>
                      <a:pt x="528" y="672"/>
                    </a:lnTo>
                    <a:lnTo>
                      <a:pt x="540" y="666"/>
                    </a:lnTo>
                    <a:lnTo>
                      <a:pt x="546" y="666"/>
                    </a:lnTo>
                    <a:lnTo>
                      <a:pt x="558" y="660"/>
                    </a:lnTo>
                    <a:lnTo>
                      <a:pt x="564" y="654"/>
                    </a:lnTo>
                    <a:lnTo>
                      <a:pt x="576" y="618"/>
                    </a:lnTo>
                    <a:lnTo>
                      <a:pt x="570" y="606"/>
                    </a:lnTo>
                    <a:lnTo>
                      <a:pt x="564" y="600"/>
                    </a:lnTo>
                    <a:lnTo>
                      <a:pt x="552" y="594"/>
                    </a:lnTo>
                    <a:lnTo>
                      <a:pt x="540" y="594"/>
                    </a:lnTo>
                    <a:lnTo>
                      <a:pt x="528" y="588"/>
                    </a:lnTo>
                    <a:lnTo>
                      <a:pt x="504" y="588"/>
                    </a:lnTo>
                    <a:close/>
                    <a:moveTo>
                      <a:pt x="222" y="486"/>
                    </a:moveTo>
                    <a:lnTo>
                      <a:pt x="216" y="480"/>
                    </a:lnTo>
                    <a:lnTo>
                      <a:pt x="204" y="480"/>
                    </a:lnTo>
                    <a:lnTo>
                      <a:pt x="204" y="486"/>
                    </a:lnTo>
                    <a:lnTo>
                      <a:pt x="198" y="498"/>
                    </a:lnTo>
                    <a:lnTo>
                      <a:pt x="192" y="504"/>
                    </a:lnTo>
                    <a:lnTo>
                      <a:pt x="210" y="504"/>
                    </a:lnTo>
                    <a:lnTo>
                      <a:pt x="222" y="492"/>
                    </a:lnTo>
                    <a:lnTo>
                      <a:pt x="222" y="486"/>
                    </a:lnTo>
                    <a:close/>
                    <a:moveTo>
                      <a:pt x="126" y="504"/>
                    </a:moveTo>
                    <a:lnTo>
                      <a:pt x="132" y="498"/>
                    </a:lnTo>
                    <a:lnTo>
                      <a:pt x="132" y="492"/>
                    </a:lnTo>
                    <a:lnTo>
                      <a:pt x="144" y="492"/>
                    </a:lnTo>
                    <a:lnTo>
                      <a:pt x="150" y="480"/>
                    </a:lnTo>
                    <a:lnTo>
                      <a:pt x="156" y="474"/>
                    </a:lnTo>
                    <a:lnTo>
                      <a:pt x="156" y="462"/>
                    </a:lnTo>
                    <a:lnTo>
                      <a:pt x="138" y="444"/>
                    </a:lnTo>
                    <a:lnTo>
                      <a:pt x="138" y="432"/>
                    </a:lnTo>
                    <a:lnTo>
                      <a:pt x="132" y="438"/>
                    </a:lnTo>
                    <a:lnTo>
                      <a:pt x="126" y="426"/>
                    </a:lnTo>
                    <a:lnTo>
                      <a:pt x="120" y="420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30" y="450"/>
                    </a:lnTo>
                    <a:lnTo>
                      <a:pt x="30" y="462"/>
                    </a:lnTo>
                    <a:lnTo>
                      <a:pt x="24" y="462"/>
                    </a:lnTo>
                    <a:lnTo>
                      <a:pt x="18" y="468"/>
                    </a:lnTo>
                    <a:lnTo>
                      <a:pt x="12" y="468"/>
                    </a:lnTo>
                    <a:lnTo>
                      <a:pt x="0" y="480"/>
                    </a:lnTo>
                    <a:lnTo>
                      <a:pt x="6" y="486"/>
                    </a:lnTo>
                    <a:lnTo>
                      <a:pt x="30" y="498"/>
                    </a:lnTo>
                    <a:lnTo>
                      <a:pt x="42" y="498"/>
                    </a:lnTo>
                    <a:lnTo>
                      <a:pt x="66" y="474"/>
                    </a:lnTo>
                    <a:lnTo>
                      <a:pt x="84" y="498"/>
                    </a:lnTo>
                    <a:lnTo>
                      <a:pt x="120" y="504"/>
                    </a:lnTo>
                    <a:lnTo>
                      <a:pt x="126" y="504"/>
                    </a:lnTo>
                    <a:close/>
                    <a:moveTo>
                      <a:pt x="78" y="228"/>
                    </a:moveTo>
                    <a:lnTo>
                      <a:pt x="72" y="228"/>
                    </a:lnTo>
                    <a:lnTo>
                      <a:pt x="66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84" y="228"/>
                    </a:lnTo>
                    <a:lnTo>
                      <a:pt x="78" y="228"/>
                    </a:lnTo>
                    <a:close/>
                    <a:moveTo>
                      <a:pt x="108" y="210"/>
                    </a:moveTo>
                    <a:lnTo>
                      <a:pt x="126" y="210"/>
                    </a:lnTo>
                    <a:lnTo>
                      <a:pt x="132" y="204"/>
                    </a:lnTo>
                    <a:lnTo>
                      <a:pt x="132" y="198"/>
                    </a:lnTo>
                    <a:lnTo>
                      <a:pt x="138" y="186"/>
                    </a:lnTo>
                    <a:lnTo>
                      <a:pt x="150" y="174"/>
                    </a:lnTo>
                    <a:lnTo>
                      <a:pt x="150" y="168"/>
                    </a:lnTo>
                    <a:lnTo>
                      <a:pt x="138" y="174"/>
                    </a:lnTo>
                    <a:lnTo>
                      <a:pt x="132" y="174"/>
                    </a:lnTo>
                    <a:lnTo>
                      <a:pt x="114" y="192"/>
                    </a:lnTo>
                    <a:lnTo>
                      <a:pt x="108" y="186"/>
                    </a:lnTo>
                    <a:lnTo>
                      <a:pt x="96" y="186"/>
                    </a:lnTo>
                    <a:lnTo>
                      <a:pt x="90" y="192"/>
                    </a:lnTo>
                    <a:lnTo>
                      <a:pt x="90" y="210"/>
                    </a:lnTo>
                    <a:lnTo>
                      <a:pt x="96" y="216"/>
                    </a:lnTo>
                    <a:lnTo>
                      <a:pt x="96" y="228"/>
                    </a:lnTo>
                    <a:lnTo>
                      <a:pt x="108" y="210"/>
                    </a:lnTo>
                    <a:close/>
                    <a:moveTo>
                      <a:pt x="72" y="252"/>
                    </a:moveTo>
                    <a:lnTo>
                      <a:pt x="60" y="282"/>
                    </a:lnTo>
                    <a:lnTo>
                      <a:pt x="78" y="258"/>
                    </a:lnTo>
                    <a:lnTo>
                      <a:pt x="72" y="25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" name="Ukrain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6DBC317-2CED-F6CE-ABC6-7FC8D0E0AC74}"/>
                  </a:ext>
                </a:extLst>
              </p:cNvPr>
              <p:cNvSpPr/>
              <p:nvPr/>
            </p:nvSpPr>
            <p:spPr bwMode="gray">
              <a:xfrm>
                <a:off x="3977572" y="3392661"/>
                <a:ext cx="1799488" cy="1070915"/>
              </a:xfrm>
              <a:custGeom>
                <a:avLst/>
                <a:gdLst>
                  <a:gd name="T0" fmla="*/ 2147483647 w 1116"/>
                  <a:gd name="T1" fmla="*/ 2147483647 h 624"/>
                  <a:gd name="T2" fmla="*/ 2147483647 w 1116"/>
                  <a:gd name="T3" fmla="*/ 2147483647 h 624"/>
                  <a:gd name="T4" fmla="*/ 2147483647 w 1116"/>
                  <a:gd name="T5" fmla="*/ 2147483647 h 624"/>
                  <a:gd name="T6" fmla="*/ 2147483647 w 1116"/>
                  <a:gd name="T7" fmla="*/ 2147483647 h 624"/>
                  <a:gd name="T8" fmla="*/ 2147483647 w 1116"/>
                  <a:gd name="T9" fmla="*/ 2147483647 h 624"/>
                  <a:gd name="T10" fmla="*/ 2147483647 w 1116"/>
                  <a:gd name="T11" fmla="*/ 2147483647 h 624"/>
                  <a:gd name="T12" fmla="*/ 2147483647 w 1116"/>
                  <a:gd name="T13" fmla="*/ 2147483647 h 624"/>
                  <a:gd name="T14" fmla="*/ 2147483647 w 1116"/>
                  <a:gd name="T15" fmla="*/ 2147483647 h 624"/>
                  <a:gd name="T16" fmla="*/ 2147483647 w 1116"/>
                  <a:gd name="T17" fmla="*/ 2147483647 h 624"/>
                  <a:gd name="T18" fmla="*/ 2147483647 w 1116"/>
                  <a:gd name="T19" fmla="*/ 2147483647 h 624"/>
                  <a:gd name="T20" fmla="*/ 2147483647 w 1116"/>
                  <a:gd name="T21" fmla="*/ 2147483647 h 624"/>
                  <a:gd name="T22" fmla="*/ 2147483647 w 1116"/>
                  <a:gd name="T23" fmla="*/ 2147483647 h 624"/>
                  <a:gd name="T24" fmla="*/ 2147483647 w 1116"/>
                  <a:gd name="T25" fmla="*/ 2147483647 h 624"/>
                  <a:gd name="T26" fmla="*/ 2147483647 w 1116"/>
                  <a:gd name="T27" fmla="*/ 2147483647 h 624"/>
                  <a:gd name="T28" fmla="*/ 2147483647 w 1116"/>
                  <a:gd name="T29" fmla="*/ 2147483647 h 624"/>
                  <a:gd name="T30" fmla="*/ 2147483647 w 1116"/>
                  <a:gd name="T31" fmla="*/ 2147483647 h 624"/>
                  <a:gd name="T32" fmla="*/ 2147483647 w 1116"/>
                  <a:gd name="T33" fmla="*/ 2147483647 h 624"/>
                  <a:gd name="T34" fmla="*/ 2147483647 w 1116"/>
                  <a:gd name="T35" fmla="*/ 2147483647 h 624"/>
                  <a:gd name="T36" fmla="*/ 2147483647 w 1116"/>
                  <a:gd name="T37" fmla="*/ 2147483647 h 624"/>
                  <a:gd name="T38" fmla="*/ 2147483647 w 1116"/>
                  <a:gd name="T39" fmla="*/ 2147483647 h 624"/>
                  <a:gd name="T40" fmla="*/ 2147483647 w 1116"/>
                  <a:gd name="T41" fmla="*/ 2147483647 h 624"/>
                  <a:gd name="T42" fmla="*/ 2147483647 w 1116"/>
                  <a:gd name="T43" fmla="*/ 2147483647 h 624"/>
                  <a:gd name="T44" fmla="*/ 2147483647 w 1116"/>
                  <a:gd name="T45" fmla="*/ 2147483647 h 624"/>
                  <a:gd name="T46" fmla="*/ 2147483647 w 1116"/>
                  <a:gd name="T47" fmla="*/ 2147483647 h 624"/>
                  <a:gd name="T48" fmla="*/ 2147483647 w 1116"/>
                  <a:gd name="T49" fmla="*/ 2147483647 h 624"/>
                  <a:gd name="T50" fmla="*/ 2147483647 w 1116"/>
                  <a:gd name="T51" fmla="*/ 2147483647 h 624"/>
                  <a:gd name="T52" fmla="*/ 2147483647 w 1116"/>
                  <a:gd name="T53" fmla="*/ 2147483647 h 624"/>
                  <a:gd name="T54" fmla="*/ 2147483647 w 1116"/>
                  <a:gd name="T55" fmla="*/ 2147483647 h 624"/>
                  <a:gd name="T56" fmla="*/ 2147483647 w 1116"/>
                  <a:gd name="T57" fmla="*/ 2147483647 h 624"/>
                  <a:gd name="T58" fmla="*/ 2147483647 w 1116"/>
                  <a:gd name="T59" fmla="*/ 2147483647 h 624"/>
                  <a:gd name="T60" fmla="*/ 2147483647 w 1116"/>
                  <a:gd name="T61" fmla="*/ 2147483647 h 624"/>
                  <a:gd name="T62" fmla="*/ 2147483647 w 1116"/>
                  <a:gd name="T63" fmla="*/ 2147483647 h 624"/>
                  <a:gd name="T64" fmla="*/ 2147483647 w 1116"/>
                  <a:gd name="T65" fmla="*/ 2147483647 h 624"/>
                  <a:gd name="T66" fmla="*/ 2147483647 w 1116"/>
                  <a:gd name="T67" fmla="*/ 2147483647 h 624"/>
                  <a:gd name="T68" fmla="*/ 2147483647 w 1116"/>
                  <a:gd name="T69" fmla="*/ 2147483647 h 624"/>
                  <a:gd name="T70" fmla="*/ 2147483647 w 1116"/>
                  <a:gd name="T71" fmla="*/ 2147483647 h 624"/>
                  <a:gd name="T72" fmla="*/ 2147483647 w 1116"/>
                  <a:gd name="T73" fmla="*/ 2147483647 h 624"/>
                  <a:gd name="T74" fmla="*/ 2147483647 w 1116"/>
                  <a:gd name="T75" fmla="*/ 2147483647 h 624"/>
                  <a:gd name="T76" fmla="*/ 2147483647 w 1116"/>
                  <a:gd name="T77" fmla="*/ 2147483647 h 624"/>
                  <a:gd name="T78" fmla="*/ 2147483647 w 1116"/>
                  <a:gd name="T79" fmla="*/ 2147483647 h 624"/>
                  <a:gd name="T80" fmla="*/ 2147483647 w 1116"/>
                  <a:gd name="T81" fmla="*/ 2147483647 h 624"/>
                  <a:gd name="T82" fmla="*/ 2147483647 w 1116"/>
                  <a:gd name="T83" fmla="*/ 2147483647 h 624"/>
                  <a:gd name="T84" fmla="*/ 2147483647 w 1116"/>
                  <a:gd name="T85" fmla="*/ 2147483647 h 624"/>
                  <a:gd name="T86" fmla="*/ 2147483647 w 1116"/>
                  <a:gd name="T87" fmla="*/ 2147483647 h 624"/>
                  <a:gd name="T88" fmla="*/ 2147483647 w 1116"/>
                  <a:gd name="T89" fmla="*/ 0 h 624"/>
                  <a:gd name="T90" fmla="*/ 2147483647 w 1116"/>
                  <a:gd name="T91" fmla="*/ 2147483647 h 624"/>
                  <a:gd name="T92" fmla="*/ 2147483647 w 1116"/>
                  <a:gd name="T93" fmla="*/ 2147483647 h 624"/>
                  <a:gd name="T94" fmla="*/ 2147483647 w 1116"/>
                  <a:gd name="T95" fmla="*/ 2147483647 h 624"/>
                  <a:gd name="T96" fmla="*/ 2147483647 w 1116"/>
                  <a:gd name="T97" fmla="*/ 2147483647 h 624"/>
                  <a:gd name="T98" fmla="*/ 2147483647 w 1116"/>
                  <a:gd name="T99" fmla="*/ 2147483647 h 624"/>
                  <a:gd name="T100" fmla="*/ 2147483647 w 1116"/>
                  <a:gd name="T101" fmla="*/ 2147483647 h 624"/>
                  <a:gd name="T102" fmla="*/ 2147483647 w 1116"/>
                  <a:gd name="T103" fmla="*/ 2147483647 h 624"/>
                  <a:gd name="T104" fmla="*/ 2147483647 w 1116"/>
                  <a:gd name="T105" fmla="*/ 2147483647 h 624"/>
                  <a:gd name="T106" fmla="*/ 2147483647 w 1116"/>
                  <a:gd name="T107" fmla="*/ 2147483647 h 624"/>
                  <a:gd name="T108" fmla="*/ 2147483647 w 1116"/>
                  <a:gd name="T109" fmla="*/ 2147483647 h 624"/>
                  <a:gd name="T110" fmla="*/ 2147483647 w 1116"/>
                  <a:gd name="T111" fmla="*/ 2147483647 h 624"/>
                  <a:gd name="T112" fmla="*/ 2147483647 w 1116"/>
                  <a:gd name="T113" fmla="*/ 2147483647 h 624"/>
                  <a:gd name="T114" fmla="*/ 2147483647 w 1116"/>
                  <a:gd name="T115" fmla="*/ 2147483647 h 624"/>
                  <a:gd name="T116" fmla="*/ 2147483647 w 1116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6"/>
                  <a:gd name="T178" fmla="*/ 0 h 624"/>
                  <a:gd name="T179" fmla="*/ 1116 w 1116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6" h="624" extrusionOk="0">
                    <a:moveTo>
                      <a:pt x="24" y="324"/>
                    </a:moveTo>
                    <a:lnTo>
                      <a:pt x="30" y="324"/>
                    </a:lnTo>
                    <a:lnTo>
                      <a:pt x="36" y="330"/>
                    </a:lnTo>
                    <a:lnTo>
                      <a:pt x="48" y="330"/>
                    </a:lnTo>
                    <a:lnTo>
                      <a:pt x="54" y="336"/>
                    </a:lnTo>
                    <a:lnTo>
                      <a:pt x="78" y="336"/>
                    </a:lnTo>
                    <a:lnTo>
                      <a:pt x="84" y="342"/>
                    </a:lnTo>
                    <a:lnTo>
                      <a:pt x="108" y="342"/>
                    </a:lnTo>
                    <a:lnTo>
                      <a:pt x="114" y="348"/>
                    </a:lnTo>
                    <a:lnTo>
                      <a:pt x="126" y="342"/>
                    </a:lnTo>
                    <a:lnTo>
                      <a:pt x="132" y="342"/>
                    </a:lnTo>
                    <a:lnTo>
                      <a:pt x="144" y="336"/>
                    </a:lnTo>
                    <a:lnTo>
                      <a:pt x="150" y="336"/>
                    </a:lnTo>
                    <a:lnTo>
                      <a:pt x="174" y="360"/>
                    </a:lnTo>
                    <a:lnTo>
                      <a:pt x="186" y="360"/>
                    </a:lnTo>
                    <a:lnTo>
                      <a:pt x="198" y="348"/>
                    </a:lnTo>
                    <a:lnTo>
                      <a:pt x="198" y="342"/>
                    </a:lnTo>
                    <a:lnTo>
                      <a:pt x="222" y="348"/>
                    </a:lnTo>
                    <a:lnTo>
                      <a:pt x="228" y="336"/>
                    </a:lnTo>
                    <a:lnTo>
                      <a:pt x="234" y="342"/>
                    </a:lnTo>
                    <a:lnTo>
                      <a:pt x="252" y="342"/>
                    </a:lnTo>
                    <a:lnTo>
                      <a:pt x="258" y="336"/>
                    </a:lnTo>
                    <a:lnTo>
                      <a:pt x="258" y="330"/>
                    </a:lnTo>
                    <a:lnTo>
                      <a:pt x="270" y="318"/>
                    </a:lnTo>
                    <a:lnTo>
                      <a:pt x="282" y="318"/>
                    </a:lnTo>
                    <a:lnTo>
                      <a:pt x="288" y="306"/>
                    </a:lnTo>
                    <a:lnTo>
                      <a:pt x="294" y="306"/>
                    </a:lnTo>
                    <a:lnTo>
                      <a:pt x="306" y="312"/>
                    </a:lnTo>
                    <a:lnTo>
                      <a:pt x="318" y="312"/>
                    </a:lnTo>
                    <a:lnTo>
                      <a:pt x="318" y="306"/>
                    </a:lnTo>
                    <a:lnTo>
                      <a:pt x="324" y="306"/>
                    </a:lnTo>
                    <a:lnTo>
                      <a:pt x="336" y="300"/>
                    </a:lnTo>
                    <a:lnTo>
                      <a:pt x="342" y="300"/>
                    </a:lnTo>
                    <a:lnTo>
                      <a:pt x="354" y="312"/>
                    </a:lnTo>
                    <a:lnTo>
                      <a:pt x="360" y="312"/>
                    </a:lnTo>
                    <a:lnTo>
                      <a:pt x="360" y="318"/>
                    </a:lnTo>
                    <a:lnTo>
                      <a:pt x="402" y="318"/>
                    </a:lnTo>
                    <a:lnTo>
                      <a:pt x="408" y="324"/>
                    </a:lnTo>
                    <a:lnTo>
                      <a:pt x="408" y="336"/>
                    </a:lnTo>
                    <a:lnTo>
                      <a:pt x="426" y="336"/>
                    </a:lnTo>
                    <a:lnTo>
                      <a:pt x="438" y="342"/>
                    </a:lnTo>
                    <a:lnTo>
                      <a:pt x="444" y="348"/>
                    </a:lnTo>
                    <a:lnTo>
                      <a:pt x="450" y="360"/>
                    </a:lnTo>
                    <a:lnTo>
                      <a:pt x="444" y="366"/>
                    </a:lnTo>
                    <a:lnTo>
                      <a:pt x="444" y="390"/>
                    </a:lnTo>
                    <a:lnTo>
                      <a:pt x="456" y="384"/>
                    </a:lnTo>
                    <a:lnTo>
                      <a:pt x="462" y="384"/>
                    </a:lnTo>
                    <a:lnTo>
                      <a:pt x="468" y="390"/>
                    </a:lnTo>
                    <a:lnTo>
                      <a:pt x="462" y="396"/>
                    </a:lnTo>
                    <a:lnTo>
                      <a:pt x="462" y="414"/>
                    </a:lnTo>
                    <a:lnTo>
                      <a:pt x="474" y="414"/>
                    </a:lnTo>
                    <a:lnTo>
                      <a:pt x="480" y="420"/>
                    </a:lnTo>
                    <a:lnTo>
                      <a:pt x="492" y="420"/>
                    </a:lnTo>
                    <a:lnTo>
                      <a:pt x="498" y="426"/>
                    </a:lnTo>
                    <a:lnTo>
                      <a:pt x="498" y="456"/>
                    </a:lnTo>
                    <a:lnTo>
                      <a:pt x="492" y="456"/>
                    </a:lnTo>
                    <a:lnTo>
                      <a:pt x="480" y="462"/>
                    </a:lnTo>
                    <a:lnTo>
                      <a:pt x="462" y="462"/>
                    </a:lnTo>
                    <a:lnTo>
                      <a:pt x="456" y="456"/>
                    </a:lnTo>
                    <a:lnTo>
                      <a:pt x="438" y="456"/>
                    </a:lnTo>
                    <a:lnTo>
                      <a:pt x="432" y="462"/>
                    </a:lnTo>
                    <a:lnTo>
                      <a:pt x="432" y="468"/>
                    </a:lnTo>
                    <a:lnTo>
                      <a:pt x="438" y="468"/>
                    </a:lnTo>
                    <a:lnTo>
                      <a:pt x="450" y="474"/>
                    </a:lnTo>
                    <a:lnTo>
                      <a:pt x="456" y="480"/>
                    </a:lnTo>
                    <a:lnTo>
                      <a:pt x="438" y="492"/>
                    </a:lnTo>
                    <a:lnTo>
                      <a:pt x="432" y="498"/>
                    </a:lnTo>
                    <a:lnTo>
                      <a:pt x="420" y="504"/>
                    </a:lnTo>
                    <a:lnTo>
                      <a:pt x="414" y="504"/>
                    </a:lnTo>
                    <a:lnTo>
                      <a:pt x="414" y="516"/>
                    </a:lnTo>
                    <a:lnTo>
                      <a:pt x="420" y="522"/>
                    </a:lnTo>
                    <a:lnTo>
                      <a:pt x="420" y="534"/>
                    </a:lnTo>
                    <a:lnTo>
                      <a:pt x="396" y="540"/>
                    </a:lnTo>
                    <a:lnTo>
                      <a:pt x="390" y="528"/>
                    </a:lnTo>
                    <a:lnTo>
                      <a:pt x="390" y="516"/>
                    </a:lnTo>
                    <a:lnTo>
                      <a:pt x="390" y="528"/>
                    </a:lnTo>
                    <a:lnTo>
                      <a:pt x="396" y="540"/>
                    </a:lnTo>
                    <a:lnTo>
                      <a:pt x="396" y="546"/>
                    </a:lnTo>
                    <a:lnTo>
                      <a:pt x="408" y="552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40"/>
                    </a:lnTo>
                    <a:lnTo>
                      <a:pt x="474" y="540"/>
                    </a:lnTo>
                    <a:lnTo>
                      <a:pt x="480" y="534"/>
                    </a:lnTo>
                    <a:lnTo>
                      <a:pt x="486" y="534"/>
                    </a:lnTo>
                    <a:lnTo>
                      <a:pt x="480" y="528"/>
                    </a:lnTo>
                    <a:lnTo>
                      <a:pt x="486" y="528"/>
                    </a:lnTo>
                    <a:lnTo>
                      <a:pt x="492" y="522"/>
                    </a:lnTo>
                    <a:lnTo>
                      <a:pt x="510" y="516"/>
                    </a:lnTo>
                    <a:lnTo>
                      <a:pt x="522" y="510"/>
                    </a:lnTo>
                    <a:lnTo>
                      <a:pt x="528" y="504"/>
                    </a:lnTo>
                    <a:lnTo>
                      <a:pt x="534" y="492"/>
                    </a:lnTo>
                    <a:lnTo>
                      <a:pt x="540" y="486"/>
                    </a:lnTo>
                    <a:lnTo>
                      <a:pt x="546" y="474"/>
                    </a:lnTo>
                    <a:lnTo>
                      <a:pt x="552" y="468"/>
                    </a:lnTo>
                    <a:lnTo>
                      <a:pt x="552" y="462"/>
                    </a:lnTo>
                    <a:lnTo>
                      <a:pt x="582" y="450"/>
                    </a:lnTo>
                    <a:lnTo>
                      <a:pt x="600" y="438"/>
                    </a:lnTo>
                    <a:lnTo>
                      <a:pt x="612" y="444"/>
                    </a:lnTo>
                    <a:lnTo>
                      <a:pt x="624" y="444"/>
                    </a:lnTo>
                    <a:lnTo>
                      <a:pt x="636" y="450"/>
                    </a:lnTo>
                    <a:lnTo>
                      <a:pt x="654" y="450"/>
                    </a:lnTo>
                    <a:lnTo>
                      <a:pt x="666" y="438"/>
                    </a:lnTo>
                    <a:lnTo>
                      <a:pt x="648" y="462"/>
                    </a:lnTo>
                    <a:lnTo>
                      <a:pt x="624" y="462"/>
                    </a:lnTo>
                    <a:lnTo>
                      <a:pt x="630" y="468"/>
                    </a:lnTo>
                    <a:lnTo>
                      <a:pt x="642" y="474"/>
                    </a:lnTo>
                    <a:lnTo>
                      <a:pt x="654" y="486"/>
                    </a:lnTo>
                    <a:lnTo>
                      <a:pt x="726" y="486"/>
                    </a:lnTo>
                    <a:lnTo>
                      <a:pt x="738" y="504"/>
                    </a:lnTo>
                    <a:lnTo>
                      <a:pt x="726" y="510"/>
                    </a:lnTo>
                    <a:lnTo>
                      <a:pt x="720" y="516"/>
                    </a:lnTo>
                    <a:lnTo>
                      <a:pt x="684" y="534"/>
                    </a:lnTo>
                    <a:lnTo>
                      <a:pt x="678" y="540"/>
                    </a:lnTo>
                    <a:lnTo>
                      <a:pt x="678" y="546"/>
                    </a:lnTo>
                    <a:lnTo>
                      <a:pt x="684" y="546"/>
                    </a:lnTo>
                    <a:lnTo>
                      <a:pt x="690" y="552"/>
                    </a:lnTo>
                    <a:lnTo>
                      <a:pt x="720" y="552"/>
                    </a:lnTo>
                    <a:lnTo>
                      <a:pt x="732" y="558"/>
                    </a:lnTo>
                    <a:lnTo>
                      <a:pt x="744" y="570"/>
                    </a:lnTo>
                    <a:lnTo>
                      <a:pt x="744" y="594"/>
                    </a:lnTo>
                    <a:lnTo>
                      <a:pt x="738" y="606"/>
                    </a:lnTo>
                    <a:lnTo>
                      <a:pt x="738" y="618"/>
                    </a:lnTo>
                    <a:lnTo>
                      <a:pt x="756" y="618"/>
                    </a:lnTo>
                    <a:lnTo>
                      <a:pt x="768" y="624"/>
                    </a:lnTo>
                    <a:lnTo>
                      <a:pt x="780" y="624"/>
                    </a:lnTo>
                    <a:lnTo>
                      <a:pt x="780" y="618"/>
                    </a:lnTo>
                    <a:lnTo>
                      <a:pt x="792" y="606"/>
                    </a:lnTo>
                    <a:lnTo>
                      <a:pt x="804" y="600"/>
                    </a:lnTo>
                    <a:lnTo>
                      <a:pt x="810" y="594"/>
                    </a:lnTo>
                    <a:lnTo>
                      <a:pt x="840" y="594"/>
                    </a:lnTo>
                    <a:lnTo>
                      <a:pt x="858" y="576"/>
                    </a:lnTo>
                    <a:lnTo>
                      <a:pt x="858" y="570"/>
                    </a:lnTo>
                    <a:lnTo>
                      <a:pt x="864" y="564"/>
                    </a:lnTo>
                    <a:lnTo>
                      <a:pt x="870" y="564"/>
                    </a:lnTo>
                    <a:lnTo>
                      <a:pt x="882" y="576"/>
                    </a:lnTo>
                    <a:lnTo>
                      <a:pt x="918" y="570"/>
                    </a:lnTo>
                    <a:lnTo>
                      <a:pt x="918" y="552"/>
                    </a:lnTo>
                    <a:lnTo>
                      <a:pt x="930" y="540"/>
                    </a:lnTo>
                    <a:lnTo>
                      <a:pt x="900" y="540"/>
                    </a:lnTo>
                    <a:lnTo>
                      <a:pt x="894" y="546"/>
                    </a:lnTo>
                    <a:lnTo>
                      <a:pt x="882" y="552"/>
                    </a:lnTo>
                    <a:lnTo>
                      <a:pt x="852" y="552"/>
                    </a:lnTo>
                    <a:lnTo>
                      <a:pt x="846" y="546"/>
                    </a:lnTo>
                    <a:lnTo>
                      <a:pt x="834" y="540"/>
                    </a:lnTo>
                    <a:lnTo>
                      <a:pt x="828" y="534"/>
                    </a:lnTo>
                    <a:lnTo>
                      <a:pt x="828" y="522"/>
                    </a:lnTo>
                    <a:lnTo>
                      <a:pt x="822" y="516"/>
                    </a:lnTo>
                    <a:lnTo>
                      <a:pt x="810" y="516"/>
                    </a:lnTo>
                    <a:lnTo>
                      <a:pt x="786" y="498"/>
                    </a:lnTo>
                    <a:lnTo>
                      <a:pt x="750" y="492"/>
                    </a:lnTo>
                    <a:lnTo>
                      <a:pt x="744" y="480"/>
                    </a:lnTo>
                    <a:lnTo>
                      <a:pt x="810" y="480"/>
                    </a:lnTo>
                    <a:lnTo>
                      <a:pt x="822" y="474"/>
                    </a:lnTo>
                    <a:lnTo>
                      <a:pt x="834" y="462"/>
                    </a:lnTo>
                    <a:lnTo>
                      <a:pt x="846" y="468"/>
                    </a:lnTo>
                    <a:lnTo>
                      <a:pt x="852" y="462"/>
                    </a:lnTo>
                    <a:lnTo>
                      <a:pt x="864" y="456"/>
                    </a:lnTo>
                    <a:lnTo>
                      <a:pt x="870" y="450"/>
                    </a:lnTo>
                    <a:lnTo>
                      <a:pt x="882" y="444"/>
                    </a:lnTo>
                    <a:lnTo>
                      <a:pt x="906" y="444"/>
                    </a:lnTo>
                    <a:lnTo>
                      <a:pt x="918" y="438"/>
                    </a:lnTo>
                    <a:lnTo>
                      <a:pt x="930" y="438"/>
                    </a:lnTo>
                    <a:lnTo>
                      <a:pt x="978" y="408"/>
                    </a:lnTo>
                    <a:lnTo>
                      <a:pt x="1014" y="408"/>
                    </a:lnTo>
                    <a:lnTo>
                      <a:pt x="1014" y="372"/>
                    </a:lnTo>
                    <a:lnTo>
                      <a:pt x="1032" y="372"/>
                    </a:lnTo>
                    <a:lnTo>
                      <a:pt x="1038" y="366"/>
                    </a:lnTo>
                    <a:lnTo>
                      <a:pt x="1038" y="360"/>
                    </a:lnTo>
                    <a:lnTo>
                      <a:pt x="1050" y="348"/>
                    </a:lnTo>
                    <a:lnTo>
                      <a:pt x="1080" y="348"/>
                    </a:lnTo>
                    <a:lnTo>
                      <a:pt x="1092" y="342"/>
                    </a:lnTo>
                    <a:lnTo>
                      <a:pt x="1104" y="342"/>
                    </a:lnTo>
                    <a:lnTo>
                      <a:pt x="1116" y="330"/>
                    </a:lnTo>
                    <a:lnTo>
                      <a:pt x="1116" y="324"/>
                    </a:lnTo>
                    <a:lnTo>
                      <a:pt x="1110" y="312"/>
                    </a:lnTo>
                    <a:lnTo>
                      <a:pt x="1110" y="300"/>
                    </a:lnTo>
                    <a:lnTo>
                      <a:pt x="1098" y="294"/>
                    </a:lnTo>
                    <a:lnTo>
                      <a:pt x="1086" y="282"/>
                    </a:lnTo>
                    <a:lnTo>
                      <a:pt x="1092" y="276"/>
                    </a:lnTo>
                    <a:lnTo>
                      <a:pt x="1110" y="276"/>
                    </a:lnTo>
                    <a:lnTo>
                      <a:pt x="1116" y="270"/>
                    </a:lnTo>
                    <a:lnTo>
                      <a:pt x="1110" y="264"/>
                    </a:lnTo>
                    <a:lnTo>
                      <a:pt x="1104" y="264"/>
                    </a:lnTo>
                    <a:lnTo>
                      <a:pt x="1098" y="258"/>
                    </a:lnTo>
                    <a:lnTo>
                      <a:pt x="1092" y="258"/>
                    </a:lnTo>
                    <a:lnTo>
                      <a:pt x="1110" y="246"/>
                    </a:lnTo>
                    <a:lnTo>
                      <a:pt x="1110" y="222"/>
                    </a:lnTo>
                    <a:lnTo>
                      <a:pt x="1104" y="216"/>
                    </a:lnTo>
                    <a:lnTo>
                      <a:pt x="1080" y="216"/>
                    </a:lnTo>
                    <a:lnTo>
                      <a:pt x="1062" y="204"/>
                    </a:lnTo>
                    <a:lnTo>
                      <a:pt x="1056" y="198"/>
                    </a:lnTo>
                    <a:lnTo>
                      <a:pt x="1056" y="192"/>
                    </a:lnTo>
                    <a:lnTo>
                      <a:pt x="1014" y="192"/>
                    </a:lnTo>
                    <a:lnTo>
                      <a:pt x="1002" y="186"/>
                    </a:lnTo>
                    <a:lnTo>
                      <a:pt x="996" y="180"/>
                    </a:lnTo>
                    <a:lnTo>
                      <a:pt x="978" y="180"/>
                    </a:lnTo>
                    <a:lnTo>
                      <a:pt x="966" y="186"/>
                    </a:lnTo>
                    <a:lnTo>
                      <a:pt x="942" y="162"/>
                    </a:lnTo>
                    <a:lnTo>
                      <a:pt x="936" y="150"/>
                    </a:lnTo>
                    <a:lnTo>
                      <a:pt x="924" y="150"/>
                    </a:lnTo>
                    <a:lnTo>
                      <a:pt x="918" y="156"/>
                    </a:lnTo>
                    <a:lnTo>
                      <a:pt x="918" y="162"/>
                    </a:lnTo>
                    <a:lnTo>
                      <a:pt x="912" y="156"/>
                    </a:lnTo>
                    <a:lnTo>
                      <a:pt x="864" y="156"/>
                    </a:lnTo>
                    <a:lnTo>
                      <a:pt x="858" y="150"/>
                    </a:lnTo>
                    <a:lnTo>
                      <a:pt x="846" y="150"/>
                    </a:lnTo>
                    <a:lnTo>
                      <a:pt x="840" y="144"/>
                    </a:lnTo>
                    <a:lnTo>
                      <a:pt x="816" y="150"/>
                    </a:lnTo>
                    <a:lnTo>
                      <a:pt x="810" y="150"/>
                    </a:lnTo>
                    <a:lnTo>
                      <a:pt x="798" y="102"/>
                    </a:lnTo>
                    <a:lnTo>
                      <a:pt x="756" y="84"/>
                    </a:lnTo>
                    <a:lnTo>
                      <a:pt x="720" y="84"/>
                    </a:lnTo>
                    <a:lnTo>
                      <a:pt x="720" y="66"/>
                    </a:lnTo>
                    <a:lnTo>
                      <a:pt x="714" y="48"/>
                    </a:lnTo>
                    <a:lnTo>
                      <a:pt x="720" y="48"/>
                    </a:lnTo>
                    <a:lnTo>
                      <a:pt x="726" y="42"/>
                    </a:lnTo>
                    <a:lnTo>
                      <a:pt x="726" y="30"/>
                    </a:lnTo>
                    <a:lnTo>
                      <a:pt x="720" y="30"/>
                    </a:lnTo>
                    <a:lnTo>
                      <a:pt x="708" y="24"/>
                    </a:lnTo>
                    <a:lnTo>
                      <a:pt x="702" y="18"/>
                    </a:lnTo>
                    <a:lnTo>
                      <a:pt x="696" y="18"/>
                    </a:lnTo>
                    <a:lnTo>
                      <a:pt x="690" y="0"/>
                    </a:lnTo>
                    <a:lnTo>
                      <a:pt x="642" y="0"/>
                    </a:lnTo>
                    <a:lnTo>
                      <a:pt x="630" y="6"/>
                    </a:lnTo>
                    <a:lnTo>
                      <a:pt x="600" y="6"/>
                    </a:lnTo>
                    <a:lnTo>
                      <a:pt x="600" y="18"/>
                    </a:lnTo>
                    <a:lnTo>
                      <a:pt x="594" y="24"/>
                    </a:lnTo>
                    <a:lnTo>
                      <a:pt x="558" y="24"/>
                    </a:lnTo>
                    <a:lnTo>
                      <a:pt x="546" y="18"/>
                    </a:lnTo>
                    <a:lnTo>
                      <a:pt x="516" y="18"/>
                    </a:lnTo>
                    <a:lnTo>
                      <a:pt x="510" y="30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54"/>
                    </a:lnTo>
                    <a:lnTo>
                      <a:pt x="492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68" y="78"/>
                    </a:lnTo>
                    <a:lnTo>
                      <a:pt x="462" y="72"/>
                    </a:lnTo>
                    <a:lnTo>
                      <a:pt x="438" y="72"/>
                    </a:lnTo>
                    <a:lnTo>
                      <a:pt x="426" y="78"/>
                    </a:lnTo>
                    <a:lnTo>
                      <a:pt x="420" y="78"/>
                    </a:lnTo>
                    <a:lnTo>
                      <a:pt x="420" y="66"/>
                    </a:lnTo>
                    <a:lnTo>
                      <a:pt x="414" y="60"/>
                    </a:lnTo>
                    <a:lnTo>
                      <a:pt x="396" y="60"/>
                    </a:lnTo>
                    <a:lnTo>
                      <a:pt x="390" y="66"/>
                    </a:lnTo>
                    <a:lnTo>
                      <a:pt x="390" y="72"/>
                    </a:lnTo>
                    <a:lnTo>
                      <a:pt x="378" y="60"/>
                    </a:lnTo>
                    <a:lnTo>
                      <a:pt x="366" y="66"/>
                    </a:lnTo>
                    <a:lnTo>
                      <a:pt x="360" y="60"/>
                    </a:lnTo>
                    <a:lnTo>
                      <a:pt x="342" y="66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06" y="54"/>
                    </a:lnTo>
                    <a:lnTo>
                      <a:pt x="300" y="60"/>
                    </a:lnTo>
                    <a:lnTo>
                      <a:pt x="282" y="48"/>
                    </a:lnTo>
                    <a:lnTo>
                      <a:pt x="258" y="42"/>
                    </a:lnTo>
                    <a:lnTo>
                      <a:pt x="222" y="42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168" y="30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14" y="42"/>
                    </a:lnTo>
                    <a:lnTo>
                      <a:pt x="114" y="48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66" y="60"/>
                    </a:lnTo>
                    <a:lnTo>
                      <a:pt x="72" y="78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102" y="108"/>
                    </a:lnTo>
                    <a:lnTo>
                      <a:pt x="108" y="114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08" y="138"/>
                    </a:lnTo>
                    <a:lnTo>
                      <a:pt x="114" y="144"/>
                    </a:lnTo>
                    <a:lnTo>
                      <a:pt x="108" y="150"/>
                    </a:lnTo>
                    <a:lnTo>
                      <a:pt x="102" y="150"/>
                    </a:lnTo>
                    <a:lnTo>
                      <a:pt x="96" y="156"/>
                    </a:lnTo>
                    <a:lnTo>
                      <a:pt x="84" y="156"/>
                    </a:lnTo>
                    <a:lnTo>
                      <a:pt x="30" y="204"/>
                    </a:lnTo>
                    <a:lnTo>
                      <a:pt x="30" y="246"/>
                    </a:lnTo>
                    <a:lnTo>
                      <a:pt x="42" y="258"/>
                    </a:lnTo>
                    <a:lnTo>
                      <a:pt x="18" y="258"/>
                    </a:lnTo>
                    <a:lnTo>
                      <a:pt x="18" y="270"/>
                    </a:lnTo>
                    <a:lnTo>
                      <a:pt x="12" y="276"/>
                    </a:lnTo>
                    <a:lnTo>
                      <a:pt x="12" y="282"/>
                    </a:lnTo>
                    <a:lnTo>
                      <a:pt x="6" y="288"/>
                    </a:lnTo>
                    <a:lnTo>
                      <a:pt x="0" y="288"/>
                    </a:lnTo>
                    <a:lnTo>
                      <a:pt x="0" y="306"/>
                    </a:lnTo>
                    <a:lnTo>
                      <a:pt x="6" y="306"/>
                    </a:lnTo>
                    <a:lnTo>
                      <a:pt x="24" y="324"/>
                    </a:lnTo>
                    <a:close/>
                  </a:path>
                </a:pathLst>
              </a:custGeom>
              <a:solidFill>
                <a:srgbClr val="5E00DC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" name="Switzer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8735627-5F27-251E-FBC9-B2F629A2B795}"/>
                  </a:ext>
                </a:extLst>
              </p:cNvPr>
              <p:cNvSpPr/>
              <p:nvPr/>
            </p:nvSpPr>
            <p:spPr bwMode="gray">
              <a:xfrm>
                <a:off x="2343408" y="3992101"/>
                <a:ext cx="464176" cy="269412"/>
              </a:xfrm>
              <a:custGeom>
                <a:avLst/>
                <a:gdLst>
                  <a:gd name="T0" fmla="*/ 2147483647 w 288"/>
                  <a:gd name="T1" fmla="*/ 2147483647 h 162"/>
                  <a:gd name="T2" fmla="*/ 2147483647 w 288"/>
                  <a:gd name="T3" fmla="*/ 2147483647 h 162"/>
                  <a:gd name="T4" fmla="*/ 2147483647 w 288"/>
                  <a:gd name="T5" fmla="*/ 2147483647 h 162"/>
                  <a:gd name="T6" fmla="*/ 2147483647 w 288"/>
                  <a:gd name="T7" fmla="*/ 2147483647 h 162"/>
                  <a:gd name="T8" fmla="*/ 2147483647 w 288"/>
                  <a:gd name="T9" fmla="*/ 2147483647 h 162"/>
                  <a:gd name="T10" fmla="*/ 2147483647 w 288"/>
                  <a:gd name="T11" fmla="*/ 2147483647 h 162"/>
                  <a:gd name="T12" fmla="*/ 2147483647 w 288"/>
                  <a:gd name="T13" fmla="*/ 2147483647 h 162"/>
                  <a:gd name="T14" fmla="*/ 0 w 288"/>
                  <a:gd name="T15" fmla="*/ 2147483647 h 162"/>
                  <a:gd name="T16" fmla="*/ 2147483647 w 288"/>
                  <a:gd name="T17" fmla="*/ 2147483647 h 162"/>
                  <a:gd name="T18" fmla="*/ 2147483647 w 288"/>
                  <a:gd name="T19" fmla="*/ 2147483647 h 162"/>
                  <a:gd name="T20" fmla="*/ 2147483647 w 288"/>
                  <a:gd name="T21" fmla="*/ 2147483647 h 162"/>
                  <a:gd name="T22" fmla="*/ 2147483647 w 288"/>
                  <a:gd name="T23" fmla="*/ 2147483647 h 162"/>
                  <a:gd name="T24" fmla="*/ 2147483647 w 288"/>
                  <a:gd name="T25" fmla="*/ 2147483647 h 162"/>
                  <a:gd name="T26" fmla="*/ 2147483647 w 288"/>
                  <a:gd name="T27" fmla="*/ 2147483647 h 162"/>
                  <a:gd name="T28" fmla="*/ 2147483647 w 288"/>
                  <a:gd name="T29" fmla="*/ 2147483647 h 162"/>
                  <a:gd name="T30" fmla="*/ 2147483647 w 288"/>
                  <a:gd name="T31" fmla="*/ 2147483647 h 162"/>
                  <a:gd name="T32" fmla="*/ 2147483647 w 288"/>
                  <a:gd name="T33" fmla="*/ 2147483647 h 162"/>
                  <a:gd name="T34" fmla="*/ 2147483647 w 288"/>
                  <a:gd name="T35" fmla="*/ 2147483647 h 162"/>
                  <a:gd name="T36" fmla="*/ 2147483647 w 288"/>
                  <a:gd name="T37" fmla="*/ 2147483647 h 162"/>
                  <a:gd name="T38" fmla="*/ 2147483647 w 288"/>
                  <a:gd name="T39" fmla="*/ 2147483647 h 162"/>
                  <a:gd name="T40" fmla="*/ 2147483647 w 288"/>
                  <a:gd name="T41" fmla="*/ 2147483647 h 162"/>
                  <a:gd name="T42" fmla="*/ 2147483647 w 288"/>
                  <a:gd name="T43" fmla="*/ 2147483647 h 162"/>
                  <a:gd name="T44" fmla="*/ 2147483647 w 288"/>
                  <a:gd name="T45" fmla="*/ 2147483647 h 162"/>
                  <a:gd name="T46" fmla="*/ 2147483647 w 288"/>
                  <a:gd name="T47" fmla="*/ 2147483647 h 162"/>
                  <a:gd name="T48" fmla="*/ 2147483647 w 288"/>
                  <a:gd name="T49" fmla="*/ 2147483647 h 162"/>
                  <a:gd name="T50" fmla="*/ 2147483647 w 288"/>
                  <a:gd name="T51" fmla="*/ 2147483647 h 162"/>
                  <a:gd name="T52" fmla="*/ 2147483647 w 288"/>
                  <a:gd name="T53" fmla="*/ 2147483647 h 162"/>
                  <a:gd name="T54" fmla="*/ 2147483647 w 288"/>
                  <a:gd name="T55" fmla="*/ 2147483647 h 162"/>
                  <a:gd name="T56" fmla="*/ 2147483647 w 288"/>
                  <a:gd name="T57" fmla="*/ 2147483647 h 162"/>
                  <a:gd name="T58" fmla="*/ 2147483647 w 288"/>
                  <a:gd name="T59" fmla="*/ 2147483647 h 162"/>
                  <a:gd name="T60" fmla="*/ 2147483647 w 288"/>
                  <a:gd name="T61" fmla="*/ 2147483647 h 162"/>
                  <a:gd name="T62" fmla="*/ 2147483647 w 288"/>
                  <a:gd name="T63" fmla="*/ 2147483647 h 162"/>
                  <a:gd name="T64" fmla="*/ 2147483647 w 288"/>
                  <a:gd name="T65" fmla="*/ 2147483647 h 162"/>
                  <a:gd name="T66" fmla="*/ 2147483647 w 288"/>
                  <a:gd name="T67" fmla="*/ 0 h 162"/>
                  <a:gd name="T68" fmla="*/ 2147483647 w 288"/>
                  <a:gd name="T69" fmla="*/ 2147483647 h 162"/>
                  <a:gd name="T70" fmla="*/ 2147483647 w 288"/>
                  <a:gd name="T71" fmla="*/ 2147483647 h 162"/>
                  <a:gd name="T72" fmla="*/ 2147483647 w 288"/>
                  <a:gd name="T73" fmla="*/ 2147483647 h 1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8"/>
                  <a:gd name="T112" fmla="*/ 0 h 162"/>
                  <a:gd name="T113" fmla="*/ 288 w 288"/>
                  <a:gd name="T114" fmla="*/ 162 h 16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8" h="162" extrusionOk="0">
                    <a:moveTo>
                      <a:pt x="132" y="24"/>
                    </a:moveTo>
                    <a:lnTo>
                      <a:pt x="96" y="24"/>
                    </a:lnTo>
                    <a:lnTo>
                      <a:pt x="90" y="42"/>
                    </a:lnTo>
                    <a:lnTo>
                      <a:pt x="72" y="3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18" y="90"/>
                    </a:lnTo>
                    <a:lnTo>
                      <a:pt x="12" y="102"/>
                    </a:lnTo>
                    <a:lnTo>
                      <a:pt x="0" y="108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30" y="108"/>
                    </a:lnTo>
                    <a:lnTo>
                      <a:pt x="48" y="108"/>
                    </a:lnTo>
                    <a:lnTo>
                      <a:pt x="54" y="114"/>
                    </a:lnTo>
                    <a:lnTo>
                      <a:pt x="48" y="138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14" y="156"/>
                    </a:lnTo>
                    <a:lnTo>
                      <a:pt x="132" y="138"/>
                    </a:lnTo>
                    <a:lnTo>
                      <a:pt x="132" y="120"/>
                    </a:lnTo>
                    <a:lnTo>
                      <a:pt x="138" y="114"/>
                    </a:lnTo>
                    <a:lnTo>
                      <a:pt x="150" y="114"/>
                    </a:lnTo>
                    <a:lnTo>
                      <a:pt x="156" y="120"/>
                    </a:lnTo>
                    <a:lnTo>
                      <a:pt x="156" y="126"/>
                    </a:lnTo>
                    <a:lnTo>
                      <a:pt x="162" y="132"/>
                    </a:lnTo>
                    <a:lnTo>
                      <a:pt x="162" y="138"/>
                    </a:lnTo>
                    <a:lnTo>
                      <a:pt x="168" y="138"/>
                    </a:lnTo>
                    <a:lnTo>
                      <a:pt x="192" y="162"/>
                    </a:lnTo>
                    <a:lnTo>
                      <a:pt x="192" y="144"/>
                    </a:lnTo>
                    <a:lnTo>
                      <a:pt x="204" y="132"/>
                    </a:lnTo>
                    <a:lnTo>
                      <a:pt x="210" y="108"/>
                    </a:lnTo>
                    <a:lnTo>
                      <a:pt x="222" y="126"/>
                    </a:lnTo>
                    <a:lnTo>
                      <a:pt x="240" y="120"/>
                    </a:lnTo>
                    <a:lnTo>
                      <a:pt x="258" y="132"/>
                    </a:lnTo>
                    <a:lnTo>
                      <a:pt x="264" y="120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76" y="102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6" y="66"/>
                    </a:lnTo>
                    <a:lnTo>
                      <a:pt x="270" y="66"/>
                    </a:lnTo>
                    <a:lnTo>
                      <a:pt x="252" y="84"/>
                    </a:lnTo>
                    <a:lnTo>
                      <a:pt x="246" y="84"/>
                    </a:lnTo>
                    <a:lnTo>
                      <a:pt x="246" y="66"/>
                    </a:lnTo>
                    <a:lnTo>
                      <a:pt x="210" y="66"/>
                    </a:lnTo>
                    <a:lnTo>
                      <a:pt x="210" y="60"/>
                    </a:lnTo>
                    <a:lnTo>
                      <a:pt x="216" y="48"/>
                    </a:lnTo>
                    <a:lnTo>
                      <a:pt x="222" y="42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192" y="12"/>
                    </a:lnTo>
                    <a:lnTo>
                      <a:pt x="180" y="12"/>
                    </a:lnTo>
                    <a:lnTo>
                      <a:pt x="174" y="6"/>
                    </a:lnTo>
                    <a:lnTo>
                      <a:pt x="162" y="0"/>
                    </a:lnTo>
                    <a:lnTo>
                      <a:pt x="156" y="0"/>
                    </a:lnTo>
                    <a:lnTo>
                      <a:pt x="150" y="6"/>
                    </a:lnTo>
                    <a:lnTo>
                      <a:pt x="150" y="18"/>
                    </a:lnTo>
                    <a:lnTo>
                      <a:pt x="156" y="24"/>
                    </a:lnTo>
                    <a:lnTo>
                      <a:pt x="150" y="18"/>
                    </a:lnTo>
                    <a:lnTo>
                      <a:pt x="132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" name="Swede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8B84AD0-C7AF-C592-B918-8D3DC592ABA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871171" y="1304717"/>
                <a:ext cx="1119117" cy="1690562"/>
              </a:xfrm>
              <a:custGeom>
                <a:avLst/>
                <a:gdLst>
                  <a:gd name="T0" fmla="*/ 2147483647 w 690"/>
                  <a:gd name="T1" fmla="*/ 2147483647 h 990"/>
                  <a:gd name="T2" fmla="*/ 2147483647 w 690"/>
                  <a:gd name="T3" fmla="*/ 2147483647 h 990"/>
                  <a:gd name="T4" fmla="*/ 2147483647 w 690"/>
                  <a:gd name="T5" fmla="*/ 2147483647 h 990"/>
                  <a:gd name="T6" fmla="*/ 2147483647 w 690"/>
                  <a:gd name="T7" fmla="*/ 2147483647 h 990"/>
                  <a:gd name="T8" fmla="*/ 2147483647 w 690"/>
                  <a:gd name="T9" fmla="*/ 2147483647 h 990"/>
                  <a:gd name="T10" fmla="*/ 2147483647 w 690"/>
                  <a:gd name="T11" fmla="*/ 2147483647 h 990"/>
                  <a:gd name="T12" fmla="*/ 2147483647 w 690"/>
                  <a:gd name="T13" fmla="*/ 2147483647 h 990"/>
                  <a:gd name="T14" fmla="*/ 2147483647 w 690"/>
                  <a:gd name="T15" fmla="*/ 2147483647 h 990"/>
                  <a:gd name="T16" fmla="*/ 2147483647 w 690"/>
                  <a:gd name="T17" fmla="*/ 2147483647 h 990"/>
                  <a:gd name="T18" fmla="*/ 2147483647 w 690"/>
                  <a:gd name="T19" fmla="*/ 2147483647 h 990"/>
                  <a:gd name="T20" fmla="*/ 2147483647 w 690"/>
                  <a:gd name="T21" fmla="*/ 2147483647 h 990"/>
                  <a:gd name="T22" fmla="*/ 2147483647 w 690"/>
                  <a:gd name="T23" fmla="*/ 2147483647 h 990"/>
                  <a:gd name="T24" fmla="*/ 2147483647 w 690"/>
                  <a:gd name="T25" fmla="*/ 2147483647 h 990"/>
                  <a:gd name="T26" fmla="*/ 2147483647 w 690"/>
                  <a:gd name="T27" fmla="*/ 2147483647 h 990"/>
                  <a:gd name="T28" fmla="*/ 2147483647 w 690"/>
                  <a:gd name="T29" fmla="*/ 2147483647 h 990"/>
                  <a:gd name="T30" fmla="*/ 2147483647 w 690"/>
                  <a:gd name="T31" fmla="*/ 2147483647 h 990"/>
                  <a:gd name="T32" fmla="*/ 2147483647 w 690"/>
                  <a:gd name="T33" fmla="*/ 2147483647 h 990"/>
                  <a:gd name="T34" fmla="*/ 2147483647 w 690"/>
                  <a:gd name="T35" fmla="*/ 2147483647 h 990"/>
                  <a:gd name="T36" fmla="*/ 2147483647 w 690"/>
                  <a:gd name="T37" fmla="*/ 2147483647 h 990"/>
                  <a:gd name="T38" fmla="*/ 2147483647 w 690"/>
                  <a:gd name="T39" fmla="*/ 2147483647 h 990"/>
                  <a:gd name="T40" fmla="*/ 2147483647 w 690"/>
                  <a:gd name="T41" fmla="*/ 2147483647 h 990"/>
                  <a:gd name="T42" fmla="*/ 2147483647 w 690"/>
                  <a:gd name="T43" fmla="*/ 2147483647 h 990"/>
                  <a:gd name="T44" fmla="*/ 2147483647 w 690"/>
                  <a:gd name="T45" fmla="*/ 2147483647 h 990"/>
                  <a:gd name="T46" fmla="*/ 0 w 690"/>
                  <a:gd name="T47" fmla="*/ 2147483647 h 990"/>
                  <a:gd name="T48" fmla="*/ 2147483647 w 690"/>
                  <a:gd name="T49" fmla="*/ 2147483647 h 990"/>
                  <a:gd name="T50" fmla="*/ 2147483647 w 690"/>
                  <a:gd name="T51" fmla="*/ 2147483647 h 990"/>
                  <a:gd name="T52" fmla="*/ 2147483647 w 690"/>
                  <a:gd name="T53" fmla="*/ 2147483647 h 990"/>
                  <a:gd name="T54" fmla="*/ 2147483647 w 690"/>
                  <a:gd name="T55" fmla="*/ 2147483647 h 990"/>
                  <a:gd name="T56" fmla="*/ 2147483647 w 690"/>
                  <a:gd name="T57" fmla="*/ 2147483647 h 990"/>
                  <a:gd name="T58" fmla="*/ 2147483647 w 690"/>
                  <a:gd name="T59" fmla="*/ 2147483647 h 990"/>
                  <a:gd name="T60" fmla="*/ 2147483647 w 690"/>
                  <a:gd name="T61" fmla="*/ 2147483647 h 990"/>
                  <a:gd name="T62" fmla="*/ 2147483647 w 690"/>
                  <a:gd name="T63" fmla="*/ 2147483647 h 990"/>
                  <a:gd name="T64" fmla="*/ 2147483647 w 690"/>
                  <a:gd name="T65" fmla="*/ 2147483647 h 990"/>
                  <a:gd name="T66" fmla="*/ 2147483647 w 690"/>
                  <a:gd name="T67" fmla="*/ 2147483647 h 990"/>
                  <a:gd name="T68" fmla="*/ 2147483647 w 690"/>
                  <a:gd name="T69" fmla="*/ 2147483647 h 990"/>
                  <a:gd name="T70" fmla="*/ 2147483647 w 690"/>
                  <a:gd name="T71" fmla="*/ 2147483647 h 990"/>
                  <a:gd name="T72" fmla="*/ 2147483647 w 690"/>
                  <a:gd name="T73" fmla="*/ 2147483647 h 990"/>
                  <a:gd name="T74" fmla="*/ 2147483647 w 690"/>
                  <a:gd name="T75" fmla="*/ 2147483647 h 990"/>
                  <a:gd name="T76" fmla="*/ 2147483647 w 690"/>
                  <a:gd name="T77" fmla="*/ 2147483647 h 990"/>
                  <a:gd name="T78" fmla="*/ 2147483647 w 690"/>
                  <a:gd name="T79" fmla="*/ 2147483647 h 990"/>
                  <a:gd name="T80" fmla="*/ 2147483647 w 690"/>
                  <a:gd name="T81" fmla="*/ 2147483647 h 990"/>
                  <a:gd name="T82" fmla="*/ 2147483647 w 690"/>
                  <a:gd name="T83" fmla="*/ 2147483647 h 990"/>
                  <a:gd name="T84" fmla="*/ 2147483647 w 690"/>
                  <a:gd name="T85" fmla="*/ 2147483647 h 990"/>
                  <a:gd name="T86" fmla="*/ 2147483647 w 690"/>
                  <a:gd name="T87" fmla="*/ 2147483647 h 990"/>
                  <a:gd name="T88" fmla="*/ 2147483647 w 690"/>
                  <a:gd name="T89" fmla="*/ 2147483647 h 990"/>
                  <a:gd name="T90" fmla="*/ 2147483647 w 690"/>
                  <a:gd name="T91" fmla="*/ 2147483647 h 990"/>
                  <a:gd name="T92" fmla="*/ 2147483647 w 690"/>
                  <a:gd name="T93" fmla="*/ 2147483647 h 990"/>
                  <a:gd name="T94" fmla="*/ 2147483647 w 690"/>
                  <a:gd name="T95" fmla="*/ 2147483647 h 990"/>
                  <a:gd name="T96" fmla="*/ 2147483647 w 690"/>
                  <a:gd name="T97" fmla="*/ 2147483647 h 990"/>
                  <a:gd name="T98" fmla="*/ 2147483647 w 690"/>
                  <a:gd name="T99" fmla="*/ 2147483647 h 990"/>
                  <a:gd name="T100" fmla="*/ 2147483647 w 690"/>
                  <a:gd name="T101" fmla="*/ 2147483647 h 9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90"/>
                  <a:gd name="T154" fmla="*/ 0 h 990"/>
                  <a:gd name="T155" fmla="*/ 690 w 690"/>
                  <a:gd name="T156" fmla="*/ 990 h 9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90" h="990" extrusionOk="0">
                    <a:moveTo>
                      <a:pt x="678" y="204"/>
                    </a:moveTo>
                    <a:lnTo>
                      <a:pt x="672" y="198"/>
                    </a:lnTo>
                    <a:lnTo>
                      <a:pt x="660" y="192"/>
                    </a:lnTo>
                    <a:lnTo>
                      <a:pt x="648" y="180"/>
                    </a:lnTo>
                    <a:lnTo>
                      <a:pt x="648" y="174"/>
                    </a:lnTo>
                    <a:lnTo>
                      <a:pt x="654" y="162"/>
                    </a:lnTo>
                    <a:lnTo>
                      <a:pt x="660" y="156"/>
                    </a:lnTo>
                    <a:lnTo>
                      <a:pt x="666" y="144"/>
                    </a:lnTo>
                    <a:lnTo>
                      <a:pt x="642" y="132"/>
                    </a:lnTo>
                    <a:lnTo>
                      <a:pt x="648" y="108"/>
                    </a:lnTo>
                    <a:lnTo>
                      <a:pt x="636" y="102"/>
                    </a:lnTo>
                    <a:lnTo>
                      <a:pt x="636" y="96"/>
                    </a:lnTo>
                    <a:lnTo>
                      <a:pt x="642" y="90"/>
                    </a:lnTo>
                    <a:lnTo>
                      <a:pt x="642" y="66"/>
                    </a:lnTo>
                    <a:lnTo>
                      <a:pt x="636" y="66"/>
                    </a:lnTo>
                    <a:lnTo>
                      <a:pt x="630" y="60"/>
                    </a:lnTo>
                    <a:lnTo>
                      <a:pt x="618" y="60"/>
                    </a:lnTo>
                    <a:lnTo>
                      <a:pt x="588" y="42"/>
                    </a:lnTo>
                    <a:lnTo>
                      <a:pt x="552" y="42"/>
                    </a:lnTo>
                    <a:lnTo>
                      <a:pt x="540" y="30"/>
                    </a:lnTo>
                    <a:lnTo>
                      <a:pt x="534" y="30"/>
                    </a:lnTo>
                    <a:lnTo>
                      <a:pt x="528" y="24"/>
                    </a:lnTo>
                    <a:lnTo>
                      <a:pt x="516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56" y="0"/>
                    </a:lnTo>
                    <a:lnTo>
                      <a:pt x="456" y="24"/>
                    </a:lnTo>
                    <a:lnTo>
                      <a:pt x="444" y="24"/>
                    </a:lnTo>
                    <a:lnTo>
                      <a:pt x="444" y="30"/>
                    </a:lnTo>
                    <a:lnTo>
                      <a:pt x="456" y="42"/>
                    </a:lnTo>
                    <a:lnTo>
                      <a:pt x="462" y="42"/>
                    </a:lnTo>
                    <a:lnTo>
                      <a:pt x="456" y="48"/>
                    </a:lnTo>
                    <a:lnTo>
                      <a:pt x="444" y="48"/>
                    </a:lnTo>
                    <a:lnTo>
                      <a:pt x="438" y="42"/>
                    </a:lnTo>
                    <a:lnTo>
                      <a:pt x="414" y="42"/>
                    </a:lnTo>
                    <a:lnTo>
                      <a:pt x="390" y="36"/>
                    </a:lnTo>
                    <a:lnTo>
                      <a:pt x="366" y="42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48" y="36"/>
                    </a:lnTo>
                    <a:lnTo>
                      <a:pt x="348" y="66"/>
                    </a:lnTo>
                    <a:lnTo>
                      <a:pt x="342" y="72"/>
                    </a:lnTo>
                    <a:lnTo>
                      <a:pt x="324" y="72"/>
                    </a:lnTo>
                    <a:lnTo>
                      <a:pt x="282" y="78"/>
                    </a:lnTo>
                    <a:lnTo>
                      <a:pt x="264" y="96"/>
                    </a:lnTo>
                    <a:lnTo>
                      <a:pt x="252" y="102"/>
                    </a:lnTo>
                    <a:lnTo>
                      <a:pt x="246" y="102"/>
                    </a:lnTo>
                    <a:lnTo>
                      <a:pt x="246" y="114"/>
                    </a:lnTo>
                    <a:lnTo>
                      <a:pt x="258" y="120"/>
                    </a:lnTo>
                    <a:lnTo>
                      <a:pt x="264" y="126"/>
                    </a:lnTo>
                    <a:lnTo>
                      <a:pt x="258" y="144"/>
                    </a:lnTo>
                    <a:lnTo>
                      <a:pt x="252" y="144"/>
                    </a:lnTo>
                    <a:lnTo>
                      <a:pt x="240" y="150"/>
                    </a:lnTo>
                    <a:lnTo>
                      <a:pt x="234" y="156"/>
                    </a:lnTo>
                    <a:lnTo>
                      <a:pt x="234" y="162"/>
                    </a:lnTo>
                    <a:lnTo>
                      <a:pt x="228" y="168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16" y="180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16" y="192"/>
                    </a:lnTo>
                    <a:lnTo>
                      <a:pt x="210" y="198"/>
                    </a:lnTo>
                    <a:lnTo>
                      <a:pt x="204" y="198"/>
                    </a:lnTo>
                    <a:lnTo>
                      <a:pt x="192" y="204"/>
                    </a:lnTo>
                    <a:lnTo>
                      <a:pt x="174" y="192"/>
                    </a:lnTo>
                    <a:lnTo>
                      <a:pt x="174" y="228"/>
                    </a:lnTo>
                    <a:lnTo>
                      <a:pt x="168" y="270"/>
                    </a:lnTo>
                    <a:lnTo>
                      <a:pt x="138" y="300"/>
                    </a:lnTo>
                    <a:lnTo>
                      <a:pt x="132" y="300"/>
                    </a:lnTo>
                    <a:lnTo>
                      <a:pt x="120" y="306"/>
                    </a:lnTo>
                    <a:lnTo>
                      <a:pt x="132" y="312"/>
                    </a:lnTo>
                    <a:lnTo>
                      <a:pt x="150" y="330"/>
                    </a:lnTo>
                    <a:lnTo>
                      <a:pt x="150" y="336"/>
                    </a:lnTo>
                    <a:lnTo>
                      <a:pt x="144" y="342"/>
                    </a:lnTo>
                    <a:lnTo>
                      <a:pt x="102" y="342"/>
                    </a:lnTo>
                    <a:lnTo>
                      <a:pt x="90" y="348"/>
                    </a:lnTo>
                    <a:lnTo>
                      <a:pt x="84" y="354"/>
                    </a:lnTo>
                    <a:lnTo>
                      <a:pt x="72" y="360"/>
                    </a:lnTo>
                    <a:lnTo>
                      <a:pt x="30" y="402"/>
                    </a:lnTo>
                    <a:lnTo>
                      <a:pt x="36" y="408"/>
                    </a:lnTo>
                    <a:lnTo>
                      <a:pt x="42" y="408"/>
                    </a:lnTo>
                    <a:lnTo>
                      <a:pt x="48" y="414"/>
                    </a:lnTo>
                    <a:lnTo>
                      <a:pt x="48" y="420"/>
                    </a:lnTo>
                    <a:lnTo>
                      <a:pt x="42" y="426"/>
                    </a:lnTo>
                    <a:lnTo>
                      <a:pt x="36" y="426"/>
                    </a:lnTo>
                    <a:lnTo>
                      <a:pt x="30" y="432"/>
                    </a:lnTo>
                    <a:lnTo>
                      <a:pt x="30" y="444"/>
                    </a:lnTo>
                    <a:lnTo>
                      <a:pt x="54" y="468"/>
                    </a:lnTo>
                    <a:lnTo>
                      <a:pt x="54" y="480"/>
                    </a:lnTo>
                    <a:lnTo>
                      <a:pt x="48" y="492"/>
                    </a:lnTo>
                    <a:lnTo>
                      <a:pt x="48" y="510"/>
                    </a:lnTo>
                    <a:lnTo>
                      <a:pt x="60" y="522"/>
                    </a:lnTo>
                    <a:lnTo>
                      <a:pt x="66" y="522"/>
                    </a:lnTo>
                    <a:lnTo>
                      <a:pt x="84" y="540"/>
                    </a:lnTo>
                    <a:lnTo>
                      <a:pt x="84" y="552"/>
                    </a:lnTo>
                    <a:lnTo>
                      <a:pt x="72" y="564"/>
                    </a:lnTo>
                    <a:lnTo>
                      <a:pt x="48" y="570"/>
                    </a:lnTo>
                    <a:lnTo>
                      <a:pt x="54" y="576"/>
                    </a:lnTo>
                    <a:lnTo>
                      <a:pt x="60" y="588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66" y="606"/>
                    </a:lnTo>
                    <a:lnTo>
                      <a:pt x="72" y="618"/>
                    </a:lnTo>
                    <a:lnTo>
                      <a:pt x="66" y="618"/>
                    </a:lnTo>
                    <a:lnTo>
                      <a:pt x="66" y="642"/>
                    </a:lnTo>
                    <a:lnTo>
                      <a:pt x="60" y="648"/>
                    </a:lnTo>
                    <a:lnTo>
                      <a:pt x="24" y="648"/>
                    </a:lnTo>
                    <a:lnTo>
                      <a:pt x="30" y="660"/>
                    </a:lnTo>
                    <a:lnTo>
                      <a:pt x="30" y="666"/>
                    </a:lnTo>
                    <a:lnTo>
                      <a:pt x="24" y="666"/>
                    </a:lnTo>
                    <a:lnTo>
                      <a:pt x="18" y="672"/>
                    </a:lnTo>
                    <a:lnTo>
                      <a:pt x="18" y="678"/>
                    </a:lnTo>
                    <a:lnTo>
                      <a:pt x="30" y="690"/>
                    </a:lnTo>
                    <a:lnTo>
                      <a:pt x="30" y="708"/>
                    </a:lnTo>
                    <a:lnTo>
                      <a:pt x="24" y="714"/>
                    </a:lnTo>
                    <a:lnTo>
                      <a:pt x="18" y="726"/>
                    </a:lnTo>
                    <a:lnTo>
                      <a:pt x="0" y="708"/>
                    </a:lnTo>
                    <a:lnTo>
                      <a:pt x="0" y="768"/>
                    </a:lnTo>
                    <a:lnTo>
                      <a:pt x="6" y="762"/>
                    </a:lnTo>
                    <a:lnTo>
                      <a:pt x="24" y="762"/>
                    </a:lnTo>
                    <a:lnTo>
                      <a:pt x="36" y="774"/>
                    </a:lnTo>
                    <a:lnTo>
                      <a:pt x="36" y="780"/>
                    </a:lnTo>
                    <a:lnTo>
                      <a:pt x="30" y="780"/>
                    </a:lnTo>
                    <a:lnTo>
                      <a:pt x="30" y="774"/>
                    </a:lnTo>
                    <a:lnTo>
                      <a:pt x="24" y="774"/>
                    </a:lnTo>
                    <a:lnTo>
                      <a:pt x="24" y="834"/>
                    </a:lnTo>
                    <a:lnTo>
                      <a:pt x="30" y="840"/>
                    </a:lnTo>
                    <a:lnTo>
                      <a:pt x="36" y="840"/>
                    </a:lnTo>
                    <a:lnTo>
                      <a:pt x="48" y="846"/>
                    </a:lnTo>
                    <a:lnTo>
                      <a:pt x="54" y="858"/>
                    </a:lnTo>
                    <a:lnTo>
                      <a:pt x="60" y="864"/>
                    </a:lnTo>
                    <a:lnTo>
                      <a:pt x="66" y="876"/>
                    </a:lnTo>
                    <a:lnTo>
                      <a:pt x="90" y="900"/>
                    </a:lnTo>
                    <a:lnTo>
                      <a:pt x="96" y="900"/>
                    </a:lnTo>
                    <a:lnTo>
                      <a:pt x="96" y="912"/>
                    </a:lnTo>
                    <a:lnTo>
                      <a:pt x="78" y="912"/>
                    </a:lnTo>
                    <a:lnTo>
                      <a:pt x="78" y="942"/>
                    </a:lnTo>
                    <a:lnTo>
                      <a:pt x="90" y="954"/>
                    </a:lnTo>
                    <a:lnTo>
                      <a:pt x="102" y="960"/>
                    </a:lnTo>
                    <a:lnTo>
                      <a:pt x="96" y="966"/>
                    </a:lnTo>
                    <a:lnTo>
                      <a:pt x="96" y="984"/>
                    </a:lnTo>
                    <a:lnTo>
                      <a:pt x="102" y="984"/>
                    </a:lnTo>
                    <a:lnTo>
                      <a:pt x="108" y="990"/>
                    </a:lnTo>
                    <a:lnTo>
                      <a:pt x="174" y="990"/>
                    </a:lnTo>
                    <a:lnTo>
                      <a:pt x="180" y="984"/>
                    </a:lnTo>
                    <a:lnTo>
                      <a:pt x="180" y="948"/>
                    </a:lnTo>
                    <a:lnTo>
                      <a:pt x="198" y="942"/>
                    </a:lnTo>
                    <a:lnTo>
                      <a:pt x="198" y="924"/>
                    </a:lnTo>
                    <a:lnTo>
                      <a:pt x="264" y="930"/>
                    </a:lnTo>
                    <a:lnTo>
                      <a:pt x="276" y="936"/>
                    </a:lnTo>
                    <a:lnTo>
                      <a:pt x="300" y="876"/>
                    </a:lnTo>
                    <a:lnTo>
                      <a:pt x="300" y="864"/>
                    </a:lnTo>
                    <a:lnTo>
                      <a:pt x="306" y="852"/>
                    </a:lnTo>
                    <a:lnTo>
                      <a:pt x="306" y="816"/>
                    </a:lnTo>
                    <a:lnTo>
                      <a:pt x="300" y="810"/>
                    </a:lnTo>
                    <a:lnTo>
                      <a:pt x="294" y="798"/>
                    </a:lnTo>
                    <a:lnTo>
                      <a:pt x="312" y="798"/>
                    </a:lnTo>
                    <a:lnTo>
                      <a:pt x="324" y="786"/>
                    </a:lnTo>
                    <a:lnTo>
                      <a:pt x="324" y="780"/>
                    </a:lnTo>
                    <a:lnTo>
                      <a:pt x="306" y="762"/>
                    </a:lnTo>
                    <a:lnTo>
                      <a:pt x="294" y="762"/>
                    </a:lnTo>
                    <a:lnTo>
                      <a:pt x="312" y="756"/>
                    </a:lnTo>
                    <a:lnTo>
                      <a:pt x="300" y="750"/>
                    </a:lnTo>
                    <a:lnTo>
                      <a:pt x="324" y="750"/>
                    </a:lnTo>
                    <a:lnTo>
                      <a:pt x="336" y="744"/>
                    </a:lnTo>
                    <a:lnTo>
                      <a:pt x="348" y="744"/>
                    </a:lnTo>
                    <a:lnTo>
                      <a:pt x="354" y="738"/>
                    </a:lnTo>
                    <a:lnTo>
                      <a:pt x="360" y="726"/>
                    </a:lnTo>
                    <a:lnTo>
                      <a:pt x="360" y="714"/>
                    </a:lnTo>
                    <a:lnTo>
                      <a:pt x="366" y="708"/>
                    </a:lnTo>
                    <a:lnTo>
                      <a:pt x="384" y="726"/>
                    </a:lnTo>
                    <a:lnTo>
                      <a:pt x="390" y="726"/>
                    </a:lnTo>
                    <a:lnTo>
                      <a:pt x="396" y="720"/>
                    </a:lnTo>
                    <a:lnTo>
                      <a:pt x="408" y="696"/>
                    </a:lnTo>
                    <a:lnTo>
                      <a:pt x="402" y="690"/>
                    </a:lnTo>
                    <a:lnTo>
                      <a:pt x="402" y="684"/>
                    </a:lnTo>
                    <a:lnTo>
                      <a:pt x="414" y="684"/>
                    </a:lnTo>
                    <a:lnTo>
                      <a:pt x="420" y="678"/>
                    </a:lnTo>
                    <a:lnTo>
                      <a:pt x="432" y="672"/>
                    </a:lnTo>
                    <a:lnTo>
                      <a:pt x="432" y="660"/>
                    </a:lnTo>
                    <a:lnTo>
                      <a:pt x="420" y="636"/>
                    </a:lnTo>
                    <a:lnTo>
                      <a:pt x="408" y="630"/>
                    </a:lnTo>
                    <a:lnTo>
                      <a:pt x="408" y="618"/>
                    </a:lnTo>
                    <a:lnTo>
                      <a:pt x="372" y="600"/>
                    </a:lnTo>
                    <a:lnTo>
                      <a:pt x="360" y="606"/>
                    </a:lnTo>
                    <a:lnTo>
                      <a:pt x="354" y="606"/>
                    </a:lnTo>
                    <a:lnTo>
                      <a:pt x="342" y="600"/>
                    </a:lnTo>
                    <a:lnTo>
                      <a:pt x="330" y="576"/>
                    </a:lnTo>
                    <a:lnTo>
                      <a:pt x="330" y="558"/>
                    </a:lnTo>
                    <a:lnTo>
                      <a:pt x="324" y="546"/>
                    </a:lnTo>
                    <a:lnTo>
                      <a:pt x="324" y="528"/>
                    </a:lnTo>
                    <a:lnTo>
                      <a:pt x="336" y="516"/>
                    </a:lnTo>
                    <a:lnTo>
                      <a:pt x="342" y="504"/>
                    </a:lnTo>
                    <a:lnTo>
                      <a:pt x="342" y="486"/>
                    </a:lnTo>
                    <a:lnTo>
                      <a:pt x="336" y="474"/>
                    </a:lnTo>
                    <a:lnTo>
                      <a:pt x="330" y="468"/>
                    </a:lnTo>
                    <a:lnTo>
                      <a:pt x="330" y="462"/>
                    </a:lnTo>
                    <a:lnTo>
                      <a:pt x="348" y="462"/>
                    </a:lnTo>
                    <a:lnTo>
                      <a:pt x="354" y="456"/>
                    </a:lnTo>
                    <a:lnTo>
                      <a:pt x="354" y="438"/>
                    </a:lnTo>
                    <a:lnTo>
                      <a:pt x="348" y="426"/>
                    </a:lnTo>
                    <a:lnTo>
                      <a:pt x="354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96" y="420"/>
                    </a:lnTo>
                    <a:lnTo>
                      <a:pt x="408" y="408"/>
                    </a:lnTo>
                    <a:lnTo>
                      <a:pt x="438" y="414"/>
                    </a:lnTo>
                    <a:lnTo>
                      <a:pt x="450" y="390"/>
                    </a:lnTo>
                    <a:lnTo>
                      <a:pt x="480" y="390"/>
                    </a:lnTo>
                    <a:lnTo>
                      <a:pt x="498" y="384"/>
                    </a:lnTo>
                    <a:lnTo>
                      <a:pt x="510" y="378"/>
                    </a:lnTo>
                    <a:lnTo>
                      <a:pt x="522" y="354"/>
                    </a:lnTo>
                    <a:lnTo>
                      <a:pt x="540" y="336"/>
                    </a:lnTo>
                    <a:lnTo>
                      <a:pt x="546" y="324"/>
                    </a:lnTo>
                    <a:lnTo>
                      <a:pt x="528" y="300"/>
                    </a:lnTo>
                    <a:lnTo>
                      <a:pt x="558" y="264"/>
                    </a:lnTo>
                    <a:lnTo>
                      <a:pt x="540" y="246"/>
                    </a:lnTo>
                    <a:lnTo>
                      <a:pt x="576" y="234"/>
                    </a:lnTo>
                    <a:lnTo>
                      <a:pt x="594" y="216"/>
                    </a:lnTo>
                    <a:lnTo>
                      <a:pt x="672" y="222"/>
                    </a:lnTo>
                    <a:lnTo>
                      <a:pt x="684" y="240"/>
                    </a:lnTo>
                    <a:lnTo>
                      <a:pt x="690" y="240"/>
                    </a:lnTo>
                    <a:lnTo>
                      <a:pt x="678" y="204"/>
                    </a:lnTo>
                    <a:close/>
                    <a:moveTo>
                      <a:pt x="390" y="828"/>
                    </a:moveTo>
                    <a:lnTo>
                      <a:pt x="390" y="840"/>
                    </a:lnTo>
                    <a:lnTo>
                      <a:pt x="396" y="852"/>
                    </a:lnTo>
                    <a:lnTo>
                      <a:pt x="396" y="864"/>
                    </a:lnTo>
                    <a:lnTo>
                      <a:pt x="402" y="870"/>
                    </a:lnTo>
                    <a:lnTo>
                      <a:pt x="402" y="876"/>
                    </a:lnTo>
                    <a:lnTo>
                      <a:pt x="414" y="852"/>
                    </a:lnTo>
                    <a:lnTo>
                      <a:pt x="426" y="852"/>
                    </a:lnTo>
                    <a:lnTo>
                      <a:pt x="432" y="846"/>
                    </a:lnTo>
                    <a:lnTo>
                      <a:pt x="438" y="834"/>
                    </a:lnTo>
                    <a:lnTo>
                      <a:pt x="438" y="822"/>
                    </a:lnTo>
                    <a:lnTo>
                      <a:pt x="432" y="816"/>
                    </a:lnTo>
                    <a:lnTo>
                      <a:pt x="450" y="798"/>
                    </a:lnTo>
                    <a:lnTo>
                      <a:pt x="444" y="798"/>
                    </a:lnTo>
                    <a:lnTo>
                      <a:pt x="438" y="804"/>
                    </a:lnTo>
                    <a:lnTo>
                      <a:pt x="420" y="804"/>
                    </a:lnTo>
                    <a:lnTo>
                      <a:pt x="408" y="810"/>
                    </a:lnTo>
                    <a:lnTo>
                      <a:pt x="390" y="828"/>
                    </a:lnTo>
                    <a:close/>
                    <a:moveTo>
                      <a:pt x="300" y="900"/>
                    </a:moveTo>
                    <a:lnTo>
                      <a:pt x="300" y="912"/>
                    </a:lnTo>
                    <a:lnTo>
                      <a:pt x="294" y="924"/>
                    </a:lnTo>
                    <a:lnTo>
                      <a:pt x="300" y="918"/>
                    </a:lnTo>
                    <a:lnTo>
                      <a:pt x="312" y="912"/>
                    </a:lnTo>
                    <a:lnTo>
                      <a:pt x="318" y="900"/>
                    </a:lnTo>
                    <a:lnTo>
                      <a:pt x="318" y="894"/>
                    </a:lnTo>
                    <a:lnTo>
                      <a:pt x="324" y="888"/>
                    </a:lnTo>
                    <a:lnTo>
                      <a:pt x="324" y="882"/>
                    </a:lnTo>
                    <a:lnTo>
                      <a:pt x="342" y="858"/>
                    </a:lnTo>
                    <a:lnTo>
                      <a:pt x="336" y="840"/>
                    </a:lnTo>
                    <a:lnTo>
                      <a:pt x="330" y="852"/>
                    </a:lnTo>
                    <a:lnTo>
                      <a:pt x="312" y="870"/>
                    </a:lnTo>
                    <a:lnTo>
                      <a:pt x="300" y="894"/>
                    </a:lnTo>
                    <a:lnTo>
                      <a:pt x="300" y="90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" name="Spai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946E377-E1A1-7958-27FD-46E981771D7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34676" y="4544400"/>
                <a:ext cx="1411616" cy="1050707"/>
              </a:xfrm>
              <a:custGeom>
                <a:avLst/>
                <a:gdLst>
                  <a:gd name="T0" fmla="*/ 2147483647 w 876"/>
                  <a:gd name="T1" fmla="*/ 2147483647 h 618"/>
                  <a:gd name="T2" fmla="*/ 2147483647 w 876"/>
                  <a:gd name="T3" fmla="*/ 2147483647 h 618"/>
                  <a:gd name="T4" fmla="*/ 2147483647 w 876"/>
                  <a:gd name="T5" fmla="*/ 2147483647 h 618"/>
                  <a:gd name="T6" fmla="*/ 2147483647 w 876"/>
                  <a:gd name="T7" fmla="*/ 2147483647 h 618"/>
                  <a:gd name="T8" fmla="*/ 2147483647 w 876"/>
                  <a:gd name="T9" fmla="*/ 2147483647 h 618"/>
                  <a:gd name="T10" fmla="*/ 2147483647 w 876"/>
                  <a:gd name="T11" fmla="*/ 2147483647 h 618"/>
                  <a:gd name="T12" fmla="*/ 2147483647 w 876"/>
                  <a:gd name="T13" fmla="*/ 2147483647 h 618"/>
                  <a:gd name="T14" fmla="*/ 2147483647 w 876"/>
                  <a:gd name="T15" fmla="*/ 2147483647 h 618"/>
                  <a:gd name="T16" fmla="*/ 2147483647 w 876"/>
                  <a:gd name="T17" fmla="*/ 2147483647 h 618"/>
                  <a:gd name="T18" fmla="*/ 2147483647 w 876"/>
                  <a:gd name="T19" fmla="*/ 2147483647 h 618"/>
                  <a:gd name="T20" fmla="*/ 2147483647 w 876"/>
                  <a:gd name="T21" fmla="*/ 2147483647 h 618"/>
                  <a:gd name="T22" fmla="*/ 2147483647 w 876"/>
                  <a:gd name="T23" fmla="*/ 2147483647 h 618"/>
                  <a:gd name="T24" fmla="*/ 2147483647 w 876"/>
                  <a:gd name="T25" fmla="*/ 2147483647 h 618"/>
                  <a:gd name="T26" fmla="*/ 2147483647 w 876"/>
                  <a:gd name="T27" fmla="*/ 2147483647 h 618"/>
                  <a:gd name="T28" fmla="*/ 2147483647 w 876"/>
                  <a:gd name="T29" fmla="*/ 2147483647 h 618"/>
                  <a:gd name="T30" fmla="*/ 2147483647 w 876"/>
                  <a:gd name="T31" fmla="*/ 2147483647 h 618"/>
                  <a:gd name="T32" fmla="*/ 2147483647 w 876"/>
                  <a:gd name="T33" fmla="*/ 2147483647 h 618"/>
                  <a:gd name="T34" fmla="*/ 2147483647 w 876"/>
                  <a:gd name="T35" fmla="*/ 2147483647 h 618"/>
                  <a:gd name="T36" fmla="*/ 2147483647 w 876"/>
                  <a:gd name="T37" fmla="*/ 2147483647 h 618"/>
                  <a:gd name="T38" fmla="*/ 2147483647 w 876"/>
                  <a:gd name="T39" fmla="*/ 2147483647 h 618"/>
                  <a:gd name="T40" fmla="*/ 2147483647 w 876"/>
                  <a:gd name="T41" fmla="*/ 0 h 618"/>
                  <a:gd name="T42" fmla="*/ 2147483647 w 876"/>
                  <a:gd name="T43" fmla="*/ 2147483647 h 618"/>
                  <a:gd name="T44" fmla="*/ 0 w 876"/>
                  <a:gd name="T45" fmla="*/ 2147483647 h 618"/>
                  <a:gd name="T46" fmla="*/ 2147483647 w 876"/>
                  <a:gd name="T47" fmla="*/ 2147483647 h 618"/>
                  <a:gd name="T48" fmla="*/ 2147483647 w 876"/>
                  <a:gd name="T49" fmla="*/ 2147483647 h 618"/>
                  <a:gd name="T50" fmla="*/ 2147483647 w 876"/>
                  <a:gd name="T51" fmla="*/ 2147483647 h 618"/>
                  <a:gd name="T52" fmla="*/ 2147483647 w 876"/>
                  <a:gd name="T53" fmla="*/ 2147483647 h 618"/>
                  <a:gd name="T54" fmla="*/ 2147483647 w 876"/>
                  <a:gd name="T55" fmla="*/ 2147483647 h 618"/>
                  <a:gd name="T56" fmla="*/ 2147483647 w 876"/>
                  <a:gd name="T57" fmla="*/ 2147483647 h 618"/>
                  <a:gd name="T58" fmla="*/ 2147483647 w 876"/>
                  <a:gd name="T59" fmla="*/ 2147483647 h 618"/>
                  <a:gd name="T60" fmla="*/ 2147483647 w 876"/>
                  <a:gd name="T61" fmla="*/ 2147483647 h 618"/>
                  <a:gd name="T62" fmla="*/ 2147483647 w 876"/>
                  <a:gd name="T63" fmla="*/ 2147483647 h 618"/>
                  <a:gd name="T64" fmla="*/ 2147483647 w 876"/>
                  <a:gd name="T65" fmla="*/ 2147483647 h 618"/>
                  <a:gd name="T66" fmla="*/ 2147483647 w 876"/>
                  <a:gd name="T67" fmla="*/ 2147483647 h 618"/>
                  <a:gd name="T68" fmla="*/ 2147483647 w 876"/>
                  <a:gd name="T69" fmla="*/ 2147483647 h 618"/>
                  <a:gd name="T70" fmla="*/ 2147483647 w 876"/>
                  <a:gd name="T71" fmla="*/ 2147483647 h 618"/>
                  <a:gd name="T72" fmla="*/ 2147483647 w 876"/>
                  <a:gd name="T73" fmla="*/ 2147483647 h 618"/>
                  <a:gd name="T74" fmla="*/ 2147483647 w 876"/>
                  <a:gd name="T75" fmla="*/ 2147483647 h 618"/>
                  <a:gd name="T76" fmla="*/ 2147483647 w 876"/>
                  <a:gd name="T77" fmla="*/ 2147483647 h 618"/>
                  <a:gd name="T78" fmla="*/ 2147483647 w 876"/>
                  <a:gd name="T79" fmla="*/ 2147483647 h 618"/>
                  <a:gd name="T80" fmla="*/ 2147483647 w 876"/>
                  <a:gd name="T81" fmla="*/ 2147483647 h 618"/>
                  <a:gd name="T82" fmla="*/ 2147483647 w 876"/>
                  <a:gd name="T83" fmla="*/ 2147483647 h 618"/>
                  <a:gd name="T84" fmla="*/ 2147483647 w 876"/>
                  <a:gd name="T85" fmla="*/ 2147483647 h 618"/>
                  <a:gd name="T86" fmla="*/ 2147483647 w 876"/>
                  <a:gd name="T87" fmla="*/ 2147483647 h 618"/>
                  <a:gd name="T88" fmla="*/ 2147483647 w 876"/>
                  <a:gd name="T89" fmla="*/ 2147483647 h 618"/>
                  <a:gd name="T90" fmla="*/ 2147483647 w 876"/>
                  <a:gd name="T91" fmla="*/ 2147483647 h 618"/>
                  <a:gd name="T92" fmla="*/ 2147483647 w 876"/>
                  <a:gd name="T93" fmla="*/ 2147483647 h 618"/>
                  <a:gd name="T94" fmla="*/ 2147483647 w 876"/>
                  <a:gd name="T95" fmla="*/ 2147483647 h 618"/>
                  <a:gd name="T96" fmla="*/ 2147483647 w 876"/>
                  <a:gd name="T97" fmla="*/ 2147483647 h 618"/>
                  <a:gd name="T98" fmla="*/ 2147483647 w 876"/>
                  <a:gd name="T99" fmla="*/ 2147483647 h 618"/>
                  <a:gd name="T100" fmla="*/ 2147483647 w 876"/>
                  <a:gd name="T101" fmla="*/ 2147483647 h 618"/>
                  <a:gd name="T102" fmla="*/ 2147483647 w 876"/>
                  <a:gd name="T103" fmla="*/ 2147483647 h 618"/>
                  <a:gd name="T104" fmla="*/ 2147483647 w 876"/>
                  <a:gd name="T105" fmla="*/ 2147483647 h 618"/>
                  <a:gd name="T106" fmla="*/ 2147483647 w 876"/>
                  <a:gd name="T107" fmla="*/ 2147483647 h 618"/>
                  <a:gd name="T108" fmla="*/ 2147483647 w 876"/>
                  <a:gd name="T109" fmla="*/ 2147483647 h 61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76"/>
                  <a:gd name="T166" fmla="*/ 0 h 618"/>
                  <a:gd name="T167" fmla="*/ 876 w 876"/>
                  <a:gd name="T168" fmla="*/ 618 h 61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76" h="618" extrusionOk="0">
                    <a:moveTo>
                      <a:pt x="804" y="318"/>
                    </a:moveTo>
                    <a:lnTo>
                      <a:pt x="798" y="312"/>
                    </a:lnTo>
                    <a:lnTo>
                      <a:pt x="798" y="306"/>
                    </a:lnTo>
                    <a:lnTo>
                      <a:pt x="786" y="306"/>
                    </a:lnTo>
                    <a:lnTo>
                      <a:pt x="762" y="318"/>
                    </a:lnTo>
                    <a:lnTo>
                      <a:pt x="750" y="330"/>
                    </a:lnTo>
                    <a:lnTo>
                      <a:pt x="750" y="336"/>
                    </a:lnTo>
                    <a:lnTo>
                      <a:pt x="756" y="342"/>
                    </a:lnTo>
                    <a:lnTo>
                      <a:pt x="768" y="342"/>
                    </a:lnTo>
                    <a:lnTo>
                      <a:pt x="774" y="348"/>
                    </a:lnTo>
                    <a:lnTo>
                      <a:pt x="774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816" y="324"/>
                    </a:lnTo>
                    <a:lnTo>
                      <a:pt x="810" y="318"/>
                    </a:lnTo>
                    <a:lnTo>
                      <a:pt x="804" y="318"/>
                    </a:lnTo>
                    <a:close/>
                    <a:moveTo>
                      <a:pt x="672" y="390"/>
                    </a:moveTo>
                    <a:lnTo>
                      <a:pt x="678" y="396"/>
                    </a:lnTo>
                    <a:lnTo>
                      <a:pt x="684" y="396"/>
                    </a:lnTo>
                    <a:lnTo>
                      <a:pt x="690" y="390"/>
                    </a:lnTo>
                    <a:lnTo>
                      <a:pt x="690" y="372"/>
                    </a:lnTo>
                    <a:lnTo>
                      <a:pt x="684" y="372"/>
                    </a:lnTo>
                    <a:lnTo>
                      <a:pt x="672" y="384"/>
                    </a:lnTo>
                    <a:lnTo>
                      <a:pt x="672" y="390"/>
                    </a:lnTo>
                    <a:close/>
                    <a:moveTo>
                      <a:pt x="840" y="300"/>
                    </a:moveTo>
                    <a:lnTo>
                      <a:pt x="840" y="306"/>
                    </a:lnTo>
                    <a:lnTo>
                      <a:pt x="852" y="318"/>
                    </a:lnTo>
                    <a:lnTo>
                      <a:pt x="870" y="318"/>
                    </a:lnTo>
                    <a:lnTo>
                      <a:pt x="876" y="312"/>
                    </a:lnTo>
                    <a:lnTo>
                      <a:pt x="864" y="300"/>
                    </a:lnTo>
                    <a:lnTo>
                      <a:pt x="852" y="300"/>
                    </a:lnTo>
                    <a:lnTo>
                      <a:pt x="846" y="294"/>
                    </a:lnTo>
                    <a:lnTo>
                      <a:pt x="840" y="300"/>
                    </a:lnTo>
                    <a:close/>
                    <a:moveTo>
                      <a:pt x="804" y="150"/>
                    </a:moveTo>
                    <a:lnTo>
                      <a:pt x="798" y="138"/>
                    </a:lnTo>
                    <a:lnTo>
                      <a:pt x="798" y="132"/>
                    </a:lnTo>
                    <a:lnTo>
                      <a:pt x="810" y="120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92" y="102"/>
                    </a:lnTo>
                    <a:lnTo>
                      <a:pt x="780" y="102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26" y="108"/>
                    </a:lnTo>
                    <a:lnTo>
                      <a:pt x="726" y="102"/>
                    </a:lnTo>
                    <a:lnTo>
                      <a:pt x="708" y="102"/>
                    </a:lnTo>
                    <a:lnTo>
                      <a:pt x="696" y="108"/>
                    </a:lnTo>
                    <a:lnTo>
                      <a:pt x="690" y="84"/>
                    </a:lnTo>
                    <a:lnTo>
                      <a:pt x="672" y="84"/>
                    </a:lnTo>
                    <a:lnTo>
                      <a:pt x="672" y="78"/>
                    </a:lnTo>
                    <a:lnTo>
                      <a:pt x="666" y="72"/>
                    </a:lnTo>
                    <a:lnTo>
                      <a:pt x="648" y="72"/>
                    </a:lnTo>
                    <a:lnTo>
                      <a:pt x="642" y="78"/>
                    </a:lnTo>
                    <a:lnTo>
                      <a:pt x="642" y="90"/>
                    </a:lnTo>
                    <a:lnTo>
                      <a:pt x="624" y="96"/>
                    </a:lnTo>
                    <a:lnTo>
                      <a:pt x="624" y="84"/>
                    </a:lnTo>
                    <a:lnTo>
                      <a:pt x="594" y="84"/>
                    </a:lnTo>
                    <a:lnTo>
                      <a:pt x="582" y="72"/>
                    </a:lnTo>
                    <a:lnTo>
                      <a:pt x="570" y="72"/>
                    </a:lnTo>
                    <a:lnTo>
                      <a:pt x="564" y="78"/>
                    </a:lnTo>
                    <a:lnTo>
                      <a:pt x="546" y="60"/>
                    </a:lnTo>
                    <a:lnTo>
                      <a:pt x="510" y="60"/>
                    </a:lnTo>
                    <a:lnTo>
                      <a:pt x="516" y="54"/>
                    </a:lnTo>
                    <a:lnTo>
                      <a:pt x="516" y="48"/>
                    </a:lnTo>
                    <a:lnTo>
                      <a:pt x="504" y="36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36"/>
                    </a:lnTo>
                    <a:lnTo>
                      <a:pt x="450" y="36"/>
                    </a:lnTo>
                    <a:lnTo>
                      <a:pt x="390" y="24"/>
                    </a:lnTo>
                    <a:lnTo>
                      <a:pt x="378" y="24"/>
                    </a:lnTo>
                    <a:lnTo>
                      <a:pt x="348" y="36"/>
                    </a:lnTo>
                    <a:lnTo>
                      <a:pt x="294" y="30"/>
                    </a:lnTo>
                    <a:lnTo>
                      <a:pt x="258" y="12"/>
                    </a:lnTo>
                    <a:lnTo>
                      <a:pt x="234" y="12"/>
                    </a:lnTo>
                    <a:lnTo>
                      <a:pt x="216" y="18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96" y="6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24" y="96"/>
                    </a:lnTo>
                    <a:lnTo>
                      <a:pt x="30" y="102"/>
                    </a:lnTo>
                    <a:lnTo>
                      <a:pt x="18" y="138"/>
                    </a:lnTo>
                    <a:lnTo>
                      <a:pt x="24" y="144"/>
                    </a:lnTo>
                    <a:lnTo>
                      <a:pt x="24" y="150"/>
                    </a:lnTo>
                    <a:lnTo>
                      <a:pt x="30" y="144"/>
                    </a:lnTo>
                    <a:lnTo>
                      <a:pt x="54" y="132"/>
                    </a:lnTo>
                    <a:lnTo>
                      <a:pt x="78" y="132"/>
                    </a:lnTo>
                    <a:lnTo>
                      <a:pt x="78" y="138"/>
                    </a:lnTo>
                    <a:lnTo>
                      <a:pt x="66" y="150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74" y="144"/>
                    </a:lnTo>
                    <a:lnTo>
                      <a:pt x="174" y="162"/>
                    </a:lnTo>
                    <a:lnTo>
                      <a:pt x="180" y="162"/>
                    </a:lnTo>
                    <a:lnTo>
                      <a:pt x="192" y="168"/>
                    </a:lnTo>
                    <a:lnTo>
                      <a:pt x="192" y="174"/>
                    </a:lnTo>
                    <a:lnTo>
                      <a:pt x="168" y="198"/>
                    </a:lnTo>
                    <a:lnTo>
                      <a:pt x="144" y="210"/>
                    </a:lnTo>
                    <a:lnTo>
                      <a:pt x="138" y="216"/>
                    </a:lnTo>
                    <a:lnTo>
                      <a:pt x="138" y="222"/>
                    </a:lnTo>
                    <a:lnTo>
                      <a:pt x="144" y="222"/>
                    </a:lnTo>
                    <a:lnTo>
                      <a:pt x="150" y="228"/>
                    </a:lnTo>
                    <a:lnTo>
                      <a:pt x="150" y="240"/>
                    </a:lnTo>
                    <a:lnTo>
                      <a:pt x="144" y="258"/>
                    </a:lnTo>
                    <a:lnTo>
                      <a:pt x="144" y="276"/>
                    </a:lnTo>
                    <a:lnTo>
                      <a:pt x="138" y="276"/>
                    </a:lnTo>
                    <a:lnTo>
                      <a:pt x="132" y="282"/>
                    </a:lnTo>
                    <a:lnTo>
                      <a:pt x="132" y="294"/>
                    </a:lnTo>
                    <a:lnTo>
                      <a:pt x="138" y="300"/>
                    </a:lnTo>
                    <a:lnTo>
                      <a:pt x="138" y="312"/>
                    </a:lnTo>
                    <a:lnTo>
                      <a:pt x="126" y="324"/>
                    </a:lnTo>
                    <a:lnTo>
                      <a:pt x="90" y="324"/>
                    </a:lnTo>
                    <a:lnTo>
                      <a:pt x="114" y="348"/>
                    </a:lnTo>
                    <a:lnTo>
                      <a:pt x="114" y="360"/>
                    </a:lnTo>
                    <a:lnTo>
                      <a:pt x="120" y="366"/>
                    </a:lnTo>
                    <a:lnTo>
                      <a:pt x="132" y="372"/>
                    </a:lnTo>
                    <a:lnTo>
                      <a:pt x="132" y="378"/>
                    </a:lnTo>
                    <a:lnTo>
                      <a:pt x="120" y="390"/>
                    </a:lnTo>
                    <a:lnTo>
                      <a:pt x="108" y="396"/>
                    </a:lnTo>
                    <a:lnTo>
                      <a:pt x="96" y="408"/>
                    </a:lnTo>
                    <a:lnTo>
                      <a:pt x="96" y="414"/>
                    </a:lnTo>
                    <a:lnTo>
                      <a:pt x="102" y="420"/>
                    </a:lnTo>
                    <a:lnTo>
                      <a:pt x="102" y="426"/>
                    </a:lnTo>
                    <a:lnTo>
                      <a:pt x="108" y="438"/>
                    </a:lnTo>
                    <a:lnTo>
                      <a:pt x="114" y="444"/>
                    </a:lnTo>
                    <a:lnTo>
                      <a:pt x="126" y="444"/>
                    </a:lnTo>
                    <a:lnTo>
                      <a:pt x="126" y="450"/>
                    </a:lnTo>
                    <a:lnTo>
                      <a:pt x="114" y="462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90" y="480"/>
                    </a:lnTo>
                    <a:lnTo>
                      <a:pt x="90" y="528"/>
                    </a:lnTo>
                    <a:lnTo>
                      <a:pt x="120" y="528"/>
                    </a:lnTo>
                    <a:lnTo>
                      <a:pt x="144" y="546"/>
                    </a:lnTo>
                    <a:lnTo>
                      <a:pt x="162" y="546"/>
                    </a:lnTo>
                    <a:lnTo>
                      <a:pt x="156" y="576"/>
                    </a:lnTo>
                    <a:lnTo>
                      <a:pt x="162" y="576"/>
                    </a:lnTo>
                    <a:lnTo>
                      <a:pt x="162" y="594"/>
                    </a:lnTo>
                    <a:lnTo>
                      <a:pt x="168" y="606"/>
                    </a:lnTo>
                    <a:lnTo>
                      <a:pt x="174" y="612"/>
                    </a:lnTo>
                    <a:lnTo>
                      <a:pt x="192" y="612"/>
                    </a:lnTo>
                    <a:lnTo>
                      <a:pt x="198" y="618"/>
                    </a:lnTo>
                    <a:lnTo>
                      <a:pt x="204" y="618"/>
                    </a:lnTo>
                    <a:lnTo>
                      <a:pt x="210" y="612"/>
                    </a:lnTo>
                    <a:lnTo>
                      <a:pt x="222" y="606"/>
                    </a:lnTo>
                    <a:lnTo>
                      <a:pt x="240" y="588"/>
                    </a:lnTo>
                    <a:lnTo>
                      <a:pt x="252" y="582"/>
                    </a:lnTo>
                    <a:lnTo>
                      <a:pt x="264" y="582"/>
                    </a:lnTo>
                    <a:lnTo>
                      <a:pt x="294" y="564"/>
                    </a:lnTo>
                    <a:lnTo>
                      <a:pt x="360" y="564"/>
                    </a:lnTo>
                    <a:lnTo>
                      <a:pt x="366" y="558"/>
                    </a:lnTo>
                    <a:lnTo>
                      <a:pt x="378" y="558"/>
                    </a:lnTo>
                    <a:lnTo>
                      <a:pt x="390" y="570"/>
                    </a:lnTo>
                    <a:lnTo>
                      <a:pt x="396" y="570"/>
                    </a:lnTo>
                    <a:lnTo>
                      <a:pt x="408" y="564"/>
                    </a:lnTo>
                    <a:lnTo>
                      <a:pt x="420" y="564"/>
                    </a:lnTo>
                    <a:lnTo>
                      <a:pt x="426" y="558"/>
                    </a:lnTo>
                    <a:lnTo>
                      <a:pt x="432" y="558"/>
                    </a:lnTo>
                    <a:lnTo>
                      <a:pt x="432" y="570"/>
                    </a:lnTo>
                    <a:lnTo>
                      <a:pt x="438" y="570"/>
                    </a:lnTo>
                    <a:lnTo>
                      <a:pt x="450" y="558"/>
                    </a:lnTo>
                    <a:lnTo>
                      <a:pt x="462" y="534"/>
                    </a:lnTo>
                    <a:lnTo>
                      <a:pt x="462" y="522"/>
                    </a:lnTo>
                    <a:lnTo>
                      <a:pt x="498" y="492"/>
                    </a:lnTo>
                    <a:lnTo>
                      <a:pt x="528" y="492"/>
                    </a:lnTo>
                    <a:lnTo>
                      <a:pt x="534" y="474"/>
                    </a:lnTo>
                    <a:lnTo>
                      <a:pt x="534" y="468"/>
                    </a:lnTo>
                    <a:lnTo>
                      <a:pt x="540" y="462"/>
                    </a:lnTo>
                    <a:lnTo>
                      <a:pt x="540" y="450"/>
                    </a:lnTo>
                    <a:lnTo>
                      <a:pt x="546" y="444"/>
                    </a:lnTo>
                    <a:lnTo>
                      <a:pt x="552" y="432"/>
                    </a:lnTo>
                    <a:lnTo>
                      <a:pt x="552" y="426"/>
                    </a:lnTo>
                    <a:lnTo>
                      <a:pt x="570" y="426"/>
                    </a:lnTo>
                    <a:lnTo>
                      <a:pt x="594" y="414"/>
                    </a:lnTo>
                    <a:lnTo>
                      <a:pt x="600" y="408"/>
                    </a:lnTo>
                    <a:lnTo>
                      <a:pt x="594" y="396"/>
                    </a:lnTo>
                    <a:lnTo>
                      <a:pt x="588" y="390"/>
                    </a:lnTo>
                    <a:lnTo>
                      <a:pt x="582" y="378"/>
                    </a:lnTo>
                    <a:lnTo>
                      <a:pt x="576" y="372"/>
                    </a:lnTo>
                    <a:lnTo>
                      <a:pt x="570" y="372"/>
                    </a:lnTo>
                    <a:lnTo>
                      <a:pt x="570" y="336"/>
                    </a:lnTo>
                    <a:lnTo>
                      <a:pt x="582" y="312"/>
                    </a:lnTo>
                    <a:lnTo>
                      <a:pt x="594" y="306"/>
                    </a:lnTo>
                    <a:lnTo>
                      <a:pt x="600" y="294"/>
                    </a:lnTo>
                    <a:lnTo>
                      <a:pt x="612" y="282"/>
                    </a:lnTo>
                    <a:lnTo>
                      <a:pt x="618" y="270"/>
                    </a:lnTo>
                    <a:lnTo>
                      <a:pt x="630" y="258"/>
                    </a:lnTo>
                    <a:lnTo>
                      <a:pt x="642" y="258"/>
                    </a:lnTo>
                    <a:lnTo>
                      <a:pt x="654" y="246"/>
                    </a:lnTo>
                    <a:lnTo>
                      <a:pt x="654" y="240"/>
                    </a:lnTo>
                    <a:lnTo>
                      <a:pt x="648" y="240"/>
                    </a:lnTo>
                    <a:lnTo>
                      <a:pt x="648" y="228"/>
                    </a:lnTo>
                    <a:lnTo>
                      <a:pt x="654" y="222"/>
                    </a:lnTo>
                    <a:lnTo>
                      <a:pt x="726" y="198"/>
                    </a:lnTo>
                    <a:lnTo>
                      <a:pt x="750" y="186"/>
                    </a:lnTo>
                    <a:lnTo>
                      <a:pt x="756" y="174"/>
                    </a:lnTo>
                    <a:lnTo>
                      <a:pt x="768" y="168"/>
                    </a:lnTo>
                    <a:lnTo>
                      <a:pt x="774" y="168"/>
                    </a:lnTo>
                    <a:lnTo>
                      <a:pt x="786" y="156"/>
                    </a:lnTo>
                    <a:lnTo>
                      <a:pt x="798" y="156"/>
                    </a:lnTo>
                    <a:lnTo>
                      <a:pt x="804" y="15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" name="Slove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539FBC1-53B3-287E-4466-82CFCC8C6B38}"/>
                  </a:ext>
                </a:extLst>
              </p:cNvPr>
              <p:cNvSpPr/>
              <p:nvPr/>
            </p:nvSpPr>
            <p:spPr bwMode="gray">
              <a:xfrm>
                <a:off x="3087365" y="4106601"/>
                <a:ext cx="337006" cy="208797"/>
              </a:xfrm>
              <a:custGeom>
                <a:avLst/>
                <a:gdLst>
                  <a:gd name="T0" fmla="*/ 2147483647 w 210"/>
                  <a:gd name="T1" fmla="*/ 2147483647 h 120"/>
                  <a:gd name="T2" fmla="*/ 2147483647 w 210"/>
                  <a:gd name="T3" fmla="*/ 2147483647 h 120"/>
                  <a:gd name="T4" fmla="*/ 2147483647 w 210"/>
                  <a:gd name="T5" fmla="*/ 2147483647 h 120"/>
                  <a:gd name="T6" fmla="*/ 2147483647 w 210"/>
                  <a:gd name="T7" fmla="*/ 2147483647 h 120"/>
                  <a:gd name="T8" fmla="*/ 2147483647 w 210"/>
                  <a:gd name="T9" fmla="*/ 2147483647 h 120"/>
                  <a:gd name="T10" fmla="*/ 2147483647 w 210"/>
                  <a:gd name="T11" fmla="*/ 2147483647 h 120"/>
                  <a:gd name="T12" fmla="*/ 2147483647 w 210"/>
                  <a:gd name="T13" fmla="*/ 2147483647 h 120"/>
                  <a:gd name="T14" fmla="*/ 2147483647 w 210"/>
                  <a:gd name="T15" fmla="*/ 2147483647 h 120"/>
                  <a:gd name="T16" fmla="*/ 2147483647 w 210"/>
                  <a:gd name="T17" fmla="*/ 2147483647 h 120"/>
                  <a:gd name="T18" fmla="*/ 2147483647 w 210"/>
                  <a:gd name="T19" fmla="*/ 2147483647 h 120"/>
                  <a:gd name="T20" fmla="*/ 2147483647 w 210"/>
                  <a:gd name="T21" fmla="*/ 2147483647 h 120"/>
                  <a:gd name="T22" fmla="*/ 2147483647 w 210"/>
                  <a:gd name="T23" fmla="*/ 2147483647 h 120"/>
                  <a:gd name="T24" fmla="*/ 2147483647 w 210"/>
                  <a:gd name="T25" fmla="*/ 2147483647 h 120"/>
                  <a:gd name="T26" fmla="*/ 2147483647 w 210"/>
                  <a:gd name="T27" fmla="*/ 2147483647 h 120"/>
                  <a:gd name="T28" fmla="*/ 2147483647 w 210"/>
                  <a:gd name="T29" fmla="*/ 2147483647 h 120"/>
                  <a:gd name="T30" fmla="*/ 2147483647 w 210"/>
                  <a:gd name="T31" fmla="*/ 2147483647 h 120"/>
                  <a:gd name="T32" fmla="*/ 2147483647 w 210"/>
                  <a:gd name="T33" fmla="*/ 2147483647 h 120"/>
                  <a:gd name="T34" fmla="*/ 2147483647 w 210"/>
                  <a:gd name="T35" fmla="*/ 2147483647 h 120"/>
                  <a:gd name="T36" fmla="*/ 2147483647 w 210"/>
                  <a:gd name="T37" fmla="*/ 2147483647 h 120"/>
                  <a:gd name="T38" fmla="*/ 2147483647 w 210"/>
                  <a:gd name="T39" fmla="*/ 2147483647 h 120"/>
                  <a:gd name="T40" fmla="*/ 2147483647 w 210"/>
                  <a:gd name="T41" fmla="*/ 2147483647 h 120"/>
                  <a:gd name="T42" fmla="*/ 2147483647 w 210"/>
                  <a:gd name="T43" fmla="*/ 0 h 120"/>
                  <a:gd name="T44" fmla="*/ 2147483647 w 210"/>
                  <a:gd name="T45" fmla="*/ 2147483647 h 120"/>
                  <a:gd name="T46" fmla="*/ 2147483647 w 210"/>
                  <a:gd name="T47" fmla="*/ 2147483647 h 120"/>
                  <a:gd name="T48" fmla="*/ 2147483647 w 210"/>
                  <a:gd name="T49" fmla="*/ 2147483647 h 120"/>
                  <a:gd name="T50" fmla="*/ 2147483647 w 210"/>
                  <a:gd name="T51" fmla="*/ 2147483647 h 120"/>
                  <a:gd name="T52" fmla="*/ 2147483647 w 210"/>
                  <a:gd name="T53" fmla="*/ 2147483647 h 120"/>
                  <a:gd name="T54" fmla="*/ 2147483647 w 210"/>
                  <a:gd name="T55" fmla="*/ 2147483647 h 120"/>
                  <a:gd name="T56" fmla="*/ 2147483647 w 210"/>
                  <a:gd name="T57" fmla="*/ 2147483647 h 120"/>
                  <a:gd name="T58" fmla="*/ 2147483647 w 210"/>
                  <a:gd name="T59" fmla="*/ 2147483647 h 120"/>
                  <a:gd name="T60" fmla="*/ 2147483647 w 210"/>
                  <a:gd name="T61" fmla="*/ 2147483647 h 120"/>
                  <a:gd name="T62" fmla="*/ 2147483647 w 210"/>
                  <a:gd name="T63" fmla="*/ 2147483647 h 120"/>
                  <a:gd name="T64" fmla="*/ 2147483647 w 210"/>
                  <a:gd name="T65" fmla="*/ 2147483647 h 120"/>
                  <a:gd name="T66" fmla="*/ 2147483647 w 210"/>
                  <a:gd name="T67" fmla="*/ 2147483647 h 120"/>
                  <a:gd name="T68" fmla="*/ 0 w 210"/>
                  <a:gd name="T69" fmla="*/ 2147483647 h 120"/>
                  <a:gd name="T70" fmla="*/ 2147483647 w 210"/>
                  <a:gd name="T71" fmla="*/ 2147483647 h 120"/>
                  <a:gd name="T72" fmla="*/ 2147483647 w 210"/>
                  <a:gd name="T73" fmla="*/ 2147483647 h 120"/>
                  <a:gd name="T74" fmla="*/ 2147483647 w 210"/>
                  <a:gd name="T75" fmla="*/ 2147483647 h 120"/>
                  <a:gd name="T76" fmla="*/ 2147483647 w 210"/>
                  <a:gd name="T77" fmla="*/ 2147483647 h 120"/>
                  <a:gd name="T78" fmla="*/ 2147483647 w 210"/>
                  <a:gd name="T79" fmla="*/ 2147483647 h 120"/>
                  <a:gd name="T80" fmla="*/ 2147483647 w 210"/>
                  <a:gd name="T81" fmla="*/ 2147483647 h 120"/>
                  <a:gd name="T82" fmla="*/ 2147483647 w 210"/>
                  <a:gd name="T83" fmla="*/ 2147483647 h 120"/>
                  <a:gd name="T84" fmla="*/ 2147483647 w 210"/>
                  <a:gd name="T85" fmla="*/ 2147483647 h 120"/>
                  <a:gd name="T86" fmla="*/ 2147483647 w 210"/>
                  <a:gd name="T87" fmla="*/ 2147483647 h 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120"/>
                  <a:gd name="T134" fmla="*/ 210 w 210"/>
                  <a:gd name="T135" fmla="*/ 120 h 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120" extrusionOk="0">
                    <a:moveTo>
                      <a:pt x="24" y="120"/>
                    </a:moveTo>
                    <a:lnTo>
                      <a:pt x="42" y="120"/>
                    </a:lnTo>
                    <a:lnTo>
                      <a:pt x="42" y="108"/>
                    </a:lnTo>
                    <a:lnTo>
                      <a:pt x="54" y="114"/>
                    </a:lnTo>
                    <a:lnTo>
                      <a:pt x="72" y="114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126" y="114"/>
                    </a:lnTo>
                    <a:lnTo>
                      <a:pt x="126" y="96"/>
                    </a:lnTo>
                    <a:lnTo>
                      <a:pt x="138" y="90"/>
                    </a:lnTo>
                    <a:lnTo>
                      <a:pt x="150" y="78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54"/>
                    </a:lnTo>
                    <a:lnTo>
                      <a:pt x="174" y="54"/>
                    </a:lnTo>
                    <a:lnTo>
                      <a:pt x="186" y="48"/>
                    </a:lnTo>
                    <a:lnTo>
                      <a:pt x="186" y="36"/>
                    </a:lnTo>
                    <a:lnTo>
                      <a:pt x="210" y="36"/>
                    </a:lnTo>
                    <a:lnTo>
                      <a:pt x="192" y="24"/>
                    </a:lnTo>
                    <a:lnTo>
                      <a:pt x="186" y="6"/>
                    </a:lnTo>
                    <a:lnTo>
                      <a:pt x="180" y="0"/>
                    </a:lnTo>
                    <a:lnTo>
                      <a:pt x="174" y="12"/>
                    </a:lnTo>
                    <a:lnTo>
                      <a:pt x="168" y="30"/>
                    </a:lnTo>
                    <a:lnTo>
                      <a:pt x="144" y="24"/>
                    </a:lnTo>
                    <a:lnTo>
                      <a:pt x="132" y="30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2" y="60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24" y="12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" name="Slovak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0303143-8190-F458-0C9A-1C77500C7C3D}"/>
                  </a:ext>
                </a:extLst>
              </p:cNvPr>
              <p:cNvSpPr/>
              <p:nvPr/>
            </p:nvSpPr>
            <p:spPr bwMode="gray">
              <a:xfrm>
                <a:off x="3430729" y="3763101"/>
                <a:ext cx="578631" cy="249208"/>
              </a:xfrm>
              <a:custGeom>
                <a:avLst/>
                <a:gdLst>
                  <a:gd name="T0" fmla="*/ 2147483647 w 354"/>
                  <a:gd name="T1" fmla="*/ 2147483647 h 144"/>
                  <a:gd name="T2" fmla="*/ 2147483647 w 354"/>
                  <a:gd name="T3" fmla="*/ 2147483647 h 144"/>
                  <a:gd name="T4" fmla="*/ 2147483647 w 354"/>
                  <a:gd name="T5" fmla="*/ 2147483647 h 144"/>
                  <a:gd name="T6" fmla="*/ 2147483647 w 354"/>
                  <a:gd name="T7" fmla="*/ 2147483647 h 144"/>
                  <a:gd name="T8" fmla="*/ 2147483647 w 354"/>
                  <a:gd name="T9" fmla="*/ 2147483647 h 144"/>
                  <a:gd name="T10" fmla="*/ 2147483647 w 354"/>
                  <a:gd name="T11" fmla="*/ 2147483647 h 144"/>
                  <a:gd name="T12" fmla="*/ 2147483647 w 354"/>
                  <a:gd name="T13" fmla="*/ 2147483647 h 144"/>
                  <a:gd name="T14" fmla="*/ 2147483647 w 354"/>
                  <a:gd name="T15" fmla="*/ 0 h 144"/>
                  <a:gd name="T16" fmla="*/ 2147483647 w 354"/>
                  <a:gd name="T17" fmla="*/ 2147483647 h 144"/>
                  <a:gd name="T18" fmla="*/ 2147483647 w 354"/>
                  <a:gd name="T19" fmla="*/ 0 h 144"/>
                  <a:gd name="T20" fmla="*/ 2147483647 w 354"/>
                  <a:gd name="T21" fmla="*/ 2147483647 h 144"/>
                  <a:gd name="T22" fmla="*/ 2147483647 w 354"/>
                  <a:gd name="T23" fmla="*/ 2147483647 h 144"/>
                  <a:gd name="T24" fmla="*/ 2147483647 w 354"/>
                  <a:gd name="T25" fmla="*/ 2147483647 h 144"/>
                  <a:gd name="T26" fmla="*/ 2147483647 w 354"/>
                  <a:gd name="T27" fmla="*/ 2147483647 h 144"/>
                  <a:gd name="T28" fmla="*/ 2147483647 w 354"/>
                  <a:gd name="T29" fmla="*/ 2147483647 h 144"/>
                  <a:gd name="T30" fmla="*/ 0 w 354"/>
                  <a:gd name="T31" fmla="*/ 2147483647 h 144"/>
                  <a:gd name="T32" fmla="*/ 2147483647 w 354"/>
                  <a:gd name="T33" fmla="*/ 2147483647 h 144"/>
                  <a:gd name="T34" fmla="*/ 2147483647 w 354"/>
                  <a:gd name="T35" fmla="*/ 2147483647 h 144"/>
                  <a:gd name="T36" fmla="*/ 2147483647 w 354"/>
                  <a:gd name="T37" fmla="*/ 2147483647 h 144"/>
                  <a:gd name="T38" fmla="*/ 2147483647 w 354"/>
                  <a:gd name="T39" fmla="*/ 2147483647 h 144"/>
                  <a:gd name="T40" fmla="*/ 2147483647 w 354"/>
                  <a:gd name="T41" fmla="*/ 2147483647 h 144"/>
                  <a:gd name="T42" fmla="*/ 2147483647 w 354"/>
                  <a:gd name="T43" fmla="*/ 2147483647 h 144"/>
                  <a:gd name="T44" fmla="*/ 2147483647 w 354"/>
                  <a:gd name="T45" fmla="*/ 2147483647 h 144"/>
                  <a:gd name="T46" fmla="*/ 2147483647 w 354"/>
                  <a:gd name="T47" fmla="*/ 2147483647 h 144"/>
                  <a:gd name="T48" fmla="*/ 2147483647 w 354"/>
                  <a:gd name="T49" fmla="*/ 2147483647 h 144"/>
                  <a:gd name="T50" fmla="*/ 2147483647 w 354"/>
                  <a:gd name="T51" fmla="*/ 2147483647 h 144"/>
                  <a:gd name="T52" fmla="*/ 2147483647 w 354"/>
                  <a:gd name="T53" fmla="*/ 2147483647 h 144"/>
                  <a:gd name="T54" fmla="*/ 2147483647 w 354"/>
                  <a:gd name="T55" fmla="*/ 2147483647 h 144"/>
                  <a:gd name="T56" fmla="*/ 2147483647 w 354"/>
                  <a:gd name="T57" fmla="*/ 2147483647 h 144"/>
                  <a:gd name="T58" fmla="*/ 2147483647 w 354"/>
                  <a:gd name="T59" fmla="*/ 2147483647 h 144"/>
                  <a:gd name="T60" fmla="*/ 2147483647 w 354"/>
                  <a:gd name="T61" fmla="*/ 2147483647 h 144"/>
                  <a:gd name="T62" fmla="*/ 2147483647 w 354"/>
                  <a:gd name="T63" fmla="*/ 2147483647 h 144"/>
                  <a:gd name="T64" fmla="*/ 2147483647 w 354"/>
                  <a:gd name="T65" fmla="*/ 2147483647 h 144"/>
                  <a:gd name="T66" fmla="*/ 2147483647 w 354"/>
                  <a:gd name="T67" fmla="*/ 2147483647 h 144"/>
                  <a:gd name="T68" fmla="*/ 2147483647 w 354"/>
                  <a:gd name="T69" fmla="*/ 2147483647 h 1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4"/>
                  <a:gd name="T106" fmla="*/ 0 h 144"/>
                  <a:gd name="T107" fmla="*/ 354 w 354"/>
                  <a:gd name="T108" fmla="*/ 144 h 1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4" h="144" extrusionOk="0">
                    <a:moveTo>
                      <a:pt x="348" y="30"/>
                    </a:moveTo>
                    <a:lnTo>
                      <a:pt x="324" y="30"/>
                    </a:lnTo>
                    <a:lnTo>
                      <a:pt x="300" y="6"/>
                    </a:lnTo>
                    <a:lnTo>
                      <a:pt x="276" y="6"/>
                    </a:lnTo>
                    <a:lnTo>
                      <a:pt x="270" y="12"/>
                    </a:lnTo>
                    <a:lnTo>
                      <a:pt x="258" y="18"/>
                    </a:lnTo>
                    <a:lnTo>
                      <a:pt x="246" y="18"/>
                    </a:lnTo>
                    <a:lnTo>
                      <a:pt x="240" y="12"/>
                    </a:lnTo>
                    <a:lnTo>
                      <a:pt x="210" y="12"/>
                    </a:lnTo>
                    <a:lnTo>
                      <a:pt x="210" y="18"/>
                    </a:lnTo>
                    <a:lnTo>
                      <a:pt x="204" y="24"/>
                    </a:lnTo>
                    <a:lnTo>
                      <a:pt x="192" y="24"/>
                    </a:lnTo>
                    <a:lnTo>
                      <a:pt x="186" y="18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56" y="0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0"/>
                    </a:lnTo>
                    <a:lnTo>
                      <a:pt x="108" y="12"/>
                    </a:lnTo>
                    <a:lnTo>
                      <a:pt x="84" y="18"/>
                    </a:lnTo>
                    <a:lnTo>
                      <a:pt x="84" y="42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54" y="60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14"/>
                    </a:lnTo>
                    <a:lnTo>
                      <a:pt x="12" y="114"/>
                    </a:lnTo>
                    <a:lnTo>
                      <a:pt x="12" y="126"/>
                    </a:lnTo>
                    <a:lnTo>
                      <a:pt x="6" y="132"/>
                    </a:lnTo>
                    <a:lnTo>
                      <a:pt x="18" y="13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90" y="144"/>
                    </a:lnTo>
                    <a:lnTo>
                      <a:pt x="108" y="138"/>
                    </a:lnTo>
                    <a:lnTo>
                      <a:pt x="120" y="138"/>
                    </a:lnTo>
                    <a:lnTo>
                      <a:pt x="132" y="114"/>
                    </a:lnTo>
                    <a:lnTo>
                      <a:pt x="168" y="120"/>
                    </a:lnTo>
                    <a:lnTo>
                      <a:pt x="174" y="108"/>
                    </a:lnTo>
                    <a:lnTo>
                      <a:pt x="198" y="108"/>
                    </a:lnTo>
                    <a:lnTo>
                      <a:pt x="210" y="102"/>
                    </a:lnTo>
                    <a:lnTo>
                      <a:pt x="216" y="102"/>
                    </a:lnTo>
                    <a:lnTo>
                      <a:pt x="228" y="90"/>
                    </a:lnTo>
                    <a:lnTo>
                      <a:pt x="234" y="78"/>
                    </a:lnTo>
                    <a:lnTo>
                      <a:pt x="258" y="78"/>
                    </a:lnTo>
                    <a:lnTo>
                      <a:pt x="258" y="90"/>
                    </a:lnTo>
                    <a:lnTo>
                      <a:pt x="276" y="96"/>
                    </a:lnTo>
                    <a:lnTo>
                      <a:pt x="276" y="78"/>
                    </a:lnTo>
                    <a:lnTo>
                      <a:pt x="288" y="78"/>
                    </a:lnTo>
                    <a:lnTo>
                      <a:pt x="288" y="90"/>
                    </a:lnTo>
                    <a:lnTo>
                      <a:pt x="300" y="90"/>
                    </a:lnTo>
                    <a:lnTo>
                      <a:pt x="312" y="84"/>
                    </a:lnTo>
                    <a:lnTo>
                      <a:pt x="336" y="84"/>
                    </a:lnTo>
                    <a:lnTo>
                      <a:pt x="336" y="90"/>
                    </a:lnTo>
                    <a:lnTo>
                      <a:pt x="336" y="72"/>
                    </a:lnTo>
                    <a:lnTo>
                      <a:pt x="342" y="72"/>
                    </a:lnTo>
                    <a:lnTo>
                      <a:pt x="348" y="66"/>
                    </a:lnTo>
                    <a:lnTo>
                      <a:pt x="348" y="60"/>
                    </a:lnTo>
                    <a:lnTo>
                      <a:pt x="354" y="54"/>
                    </a:lnTo>
                    <a:lnTo>
                      <a:pt x="354" y="30"/>
                    </a:lnTo>
                    <a:lnTo>
                      <a:pt x="348" y="3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8" name="Roma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215209E-0A43-B70A-E39D-A9F4A775E9FA}"/>
                  </a:ext>
                </a:extLst>
              </p:cNvPr>
              <p:cNvSpPr/>
              <p:nvPr/>
            </p:nvSpPr>
            <p:spPr bwMode="gray">
              <a:xfrm>
                <a:off x="3793173" y="3938220"/>
                <a:ext cx="991946" cy="626386"/>
              </a:xfrm>
              <a:custGeom>
                <a:avLst/>
                <a:gdLst>
                  <a:gd name="T0" fmla="*/ 2147483647 w 612"/>
                  <a:gd name="T1" fmla="*/ 2147483647 h 366"/>
                  <a:gd name="T2" fmla="*/ 2147483647 w 612"/>
                  <a:gd name="T3" fmla="*/ 2147483647 h 366"/>
                  <a:gd name="T4" fmla="*/ 2147483647 w 612"/>
                  <a:gd name="T5" fmla="*/ 2147483647 h 366"/>
                  <a:gd name="T6" fmla="*/ 2147483647 w 612"/>
                  <a:gd name="T7" fmla="*/ 2147483647 h 366"/>
                  <a:gd name="T8" fmla="*/ 2147483647 w 612"/>
                  <a:gd name="T9" fmla="*/ 2147483647 h 366"/>
                  <a:gd name="T10" fmla="*/ 2147483647 w 612"/>
                  <a:gd name="T11" fmla="*/ 2147483647 h 366"/>
                  <a:gd name="T12" fmla="*/ 2147483647 w 612"/>
                  <a:gd name="T13" fmla="*/ 2147483647 h 366"/>
                  <a:gd name="T14" fmla="*/ 2147483647 w 612"/>
                  <a:gd name="T15" fmla="*/ 2147483647 h 366"/>
                  <a:gd name="T16" fmla="*/ 2147483647 w 612"/>
                  <a:gd name="T17" fmla="*/ 2147483647 h 366"/>
                  <a:gd name="T18" fmla="*/ 2147483647 w 612"/>
                  <a:gd name="T19" fmla="*/ 2147483647 h 366"/>
                  <a:gd name="T20" fmla="*/ 2147483647 w 612"/>
                  <a:gd name="T21" fmla="*/ 2147483647 h 366"/>
                  <a:gd name="T22" fmla="*/ 2147483647 w 612"/>
                  <a:gd name="T23" fmla="*/ 2147483647 h 366"/>
                  <a:gd name="T24" fmla="*/ 2147483647 w 612"/>
                  <a:gd name="T25" fmla="*/ 2147483647 h 366"/>
                  <a:gd name="T26" fmla="*/ 2147483647 w 612"/>
                  <a:gd name="T27" fmla="*/ 0 h 366"/>
                  <a:gd name="T28" fmla="*/ 2147483647 w 612"/>
                  <a:gd name="T29" fmla="*/ 2147483647 h 366"/>
                  <a:gd name="T30" fmla="*/ 2147483647 w 612"/>
                  <a:gd name="T31" fmla="*/ 2147483647 h 366"/>
                  <a:gd name="T32" fmla="*/ 2147483647 w 612"/>
                  <a:gd name="T33" fmla="*/ 2147483647 h 366"/>
                  <a:gd name="T34" fmla="*/ 2147483647 w 612"/>
                  <a:gd name="T35" fmla="*/ 2147483647 h 366"/>
                  <a:gd name="T36" fmla="*/ 2147483647 w 612"/>
                  <a:gd name="T37" fmla="*/ 2147483647 h 366"/>
                  <a:gd name="T38" fmla="*/ 2147483647 w 612"/>
                  <a:gd name="T39" fmla="*/ 2147483647 h 366"/>
                  <a:gd name="T40" fmla="*/ 2147483647 w 612"/>
                  <a:gd name="T41" fmla="*/ 2147483647 h 366"/>
                  <a:gd name="T42" fmla="*/ 2147483647 w 612"/>
                  <a:gd name="T43" fmla="*/ 2147483647 h 366"/>
                  <a:gd name="T44" fmla="*/ 2147483647 w 612"/>
                  <a:gd name="T45" fmla="*/ 2147483647 h 366"/>
                  <a:gd name="T46" fmla="*/ 2147483647 w 612"/>
                  <a:gd name="T47" fmla="*/ 2147483647 h 366"/>
                  <a:gd name="T48" fmla="*/ 0 w 612"/>
                  <a:gd name="T49" fmla="*/ 2147483647 h 366"/>
                  <a:gd name="T50" fmla="*/ 2147483647 w 612"/>
                  <a:gd name="T51" fmla="*/ 2147483647 h 366"/>
                  <a:gd name="T52" fmla="*/ 2147483647 w 612"/>
                  <a:gd name="T53" fmla="*/ 2147483647 h 366"/>
                  <a:gd name="T54" fmla="*/ 2147483647 w 612"/>
                  <a:gd name="T55" fmla="*/ 2147483647 h 366"/>
                  <a:gd name="T56" fmla="*/ 2147483647 w 612"/>
                  <a:gd name="T57" fmla="*/ 2147483647 h 366"/>
                  <a:gd name="T58" fmla="*/ 2147483647 w 612"/>
                  <a:gd name="T59" fmla="*/ 2147483647 h 366"/>
                  <a:gd name="T60" fmla="*/ 2147483647 w 612"/>
                  <a:gd name="T61" fmla="*/ 2147483647 h 366"/>
                  <a:gd name="T62" fmla="*/ 2147483647 w 612"/>
                  <a:gd name="T63" fmla="*/ 2147483647 h 366"/>
                  <a:gd name="T64" fmla="*/ 2147483647 w 612"/>
                  <a:gd name="T65" fmla="*/ 2147483647 h 366"/>
                  <a:gd name="T66" fmla="*/ 2147483647 w 612"/>
                  <a:gd name="T67" fmla="*/ 2147483647 h 366"/>
                  <a:gd name="T68" fmla="*/ 2147483647 w 612"/>
                  <a:gd name="T69" fmla="*/ 2147483647 h 366"/>
                  <a:gd name="T70" fmla="*/ 2147483647 w 612"/>
                  <a:gd name="T71" fmla="*/ 2147483647 h 366"/>
                  <a:gd name="T72" fmla="*/ 2147483647 w 612"/>
                  <a:gd name="T73" fmla="*/ 2147483647 h 366"/>
                  <a:gd name="T74" fmla="*/ 2147483647 w 612"/>
                  <a:gd name="T75" fmla="*/ 2147483647 h 366"/>
                  <a:gd name="T76" fmla="*/ 2147483647 w 612"/>
                  <a:gd name="T77" fmla="*/ 2147483647 h 366"/>
                  <a:gd name="T78" fmla="*/ 2147483647 w 612"/>
                  <a:gd name="T79" fmla="*/ 2147483647 h 366"/>
                  <a:gd name="T80" fmla="*/ 2147483647 w 612"/>
                  <a:gd name="T81" fmla="*/ 2147483647 h 366"/>
                  <a:gd name="T82" fmla="*/ 2147483647 w 612"/>
                  <a:gd name="T83" fmla="*/ 2147483647 h 366"/>
                  <a:gd name="T84" fmla="*/ 2147483647 w 612"/>
                  <a:gd name="T85" fmla="*/ 2147483647 h 3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2"/>
                  <a:gd name="T130" fmla="*/ 0 h 366"/>
                  <a:gd name="T131" fmla="*/ 612 w 612"/>
                  <a:gd name="T132" fmla="*/ 366 h 3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2" h="366" extrusionOk="0">
                    <a:moveTo>
                      <a:pt x="516" y="354"/>
                    </a:moveTo>
                    <a:lnTo>
                      <a:pt x="522" y="360"/>
                    </a:lnTo>
                    <a:lnTo>
                      <a:pt x="540" y="360"/>
                    </a:lnTo>
                    <a:lnTo>
                      <a:pt x="540" y="318"/>
                    </a:lnTo>
                    <a:lnTo>
                      <a:pt x="546" y="312"/>
                    </a:lnTo>
                    <a:lnTo>
                      <a:pt x="558" y="294"/>
                    </a:lnTo>
                    <a:lnTo>
                      <a:pt x="564" y="282"/>
                    </a:lnTo>
                    <a:lnTo>
                      <a:pt x="570" y="276"/>
                    </a:lnTo>
                    <a:lnTo>
                      <a:pt x="606" y="276"/>
                    </a:lnTo>
                    <a:lnTo>
                      <a:pt x="612" y="270"/>
                    </a:lnTo>
                    <a:lnTo>
                      <a:pt x="612" y="258"/>
                    </a:lnTo>
                    <a:lnTo>
                      <a:pt x="600" y="222"/>
                    </a:lnTo>
                    <a:lnTo>
                      <a:pt x="600" y="216"/>
                    </a:lnTo>
                    <a:lnTo>
                      <a:pt x="594" y="216"/>
                    </a:lnTo>
                    <a:lnTo>
                      <a:pt x="588" y="222"/>
                    </a:lnTo>
                    <a:lnTo>
                      <a:pt x="570" y="222"/>
                    </a:lnTo>
                    <a:lnTo>
                      <a:pt x="564" y="228"/>
                    </a:lnTo>
                    <a:lnTo>
                      <a:pt x="558" y="228"/>
                    </a:lnTo>
                    <a:lnTo>
                      <a:pt x="552" y="234"/>
                    </a:lnTo>
                    <a:lnTo>
                      <a:pt x="522" y="234"/>
                    </a:lnTo>
                    <a:lnTo>
                      <a:pt x="510" y="222"/>
                    </a:lnTo>
                    <a:lnTo>
                      <a:pt x="510" y="198"/>
                    </a:lnTo>
                    <a:lnTo>
                      <a:pt x="504" y="192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44"/>
                    </a:lnTo>
                    <a:lnTo>
                      <a:pt x="504" y="144"/>
                    </a:lnTo>
                    <a:lnTo>
                      <a:pt x="504" y="102"/>
                    </a:lnTo>
                    <a:lnTo>
                      <a:pt x="498" y="96"/>
                    </a:lnTo>
                    <a:lnTo>
                      <a:pt x="480" y="96"/>
                    </a:lnTo>
                    <a:lnTo>
                      <a:pt x="474" y="78"/>
                    </a:lnTo>
                    <a:lnTo>
                      <a:pt x="462" y="78"/>
                    </a:lnTo>
                    <a:lnTo>
                      <a:pt x="456" y="54"/>
                    </a:lnTo>
                    <a:lnTo>
                      <a:pt x="432" y="42"/>
                    </a:lnTo>
                    <a:lnTo>
                      <a:pt x="432" y="30"/>
                    </a:lnTo>
                    <a:lnTo>
                      <a:pt x="426" y="24"/>
                    </a:lnTo>
                    <a:lnTo>
                      <a:pt x="420" y="12"/>
                    </a:lnTo>
                    <a:lnTo>
                      <a:pt x="414" y="6"/>
                    </a:lnTo>
                    <a:lnTo>
                      <a:pt x="396" y="0"/>
                    </a:lnTo>
                    <a:lnTo>
                      <a:pt x="384" y="0"/>
                    </a:lnTo>
                    <a:lnTo>
                      <a:pt x="378" y="6"/>
                    </a:lnTo>
                    <a:lnTo>
                      <a:pt x="378" y="12"/>
                    </a:lnTo>
                    <a:lnTo>
                      <a:pt x="366" y="24"/>
                    </a:lnTo>
                    <a:lnTo>
                      <a:pt x="348" y="24"/>
                    </a:lnTo>
                    <a:lnTo>
                      <a:pt x="342" y="18"/>
                    </a:lnTo>
                    <a:lnTo>
                      <a:pt x="336" y="30"/>
                    </a:lnTo>
                    <a:lnTo>
                      <a:pt x="312" y="24"/>
                    </a:lnTo>
                    <a:lnTo>
                      <a:pt x="312" y="30"/>
                    </a:lnTo>
                    <a:lnTo>
                      <a:pt x="300" y="42"/>
                    </a:lnTo>
                    <a:lnTo>
                      <a:pt x="288" y="42"/>
                    </a:lnTo>
                    <a:lnTo>
                      <a:pt x="264" y="18"/>
                    </a:lnTo>
                    <a:lnTo>
                      <a:pt x="258" y="18"/>
                    </a:lnTo>
                    <a:lnTo>
                      <a:pt x="246" y="24"/>
                    </a:lnTo>
                    <a:lnTo>
                      <a:pt x="240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18"/>
                    </a:lnTo>
                    <a:lnTo>
                      <a:pt x="168" y="18"/>
                    </a:lnTo>
                    <a:lnTo>
                      <a:pt x="150" y="36"/>
                    </a:lnTo>
                    <a:lnTo>
                      <a:pt x="120" y="36"/>
                    </a:lnTo>
                    <a:lnTo>
                      <a:pt x="108" y="48"/>
                    </a:lnTo>
                    <a:lnTo>
                      <a:pt x="108" y="9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2" y="120"/>
                    </a:lnTo>
                    <a:lnTo>
                      <a:pt x="72" y="138"/>
                    </a:lnTo>
                    <a:lnTo>
                      <a:pt x="66" y="144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30" y="150"/>
                    </a:lnTo>
                    <a:lnTo>
                      <a:pt x="30" y="168"/>
                    </a:lnTo>
                    <a:lnTo>
                      <a:pt x="0" y="174"/>
                    </a:lnTo>
                    <a:lnTo>
                      <a:pt x="6" y="174"/>
                    </a:lnTo>
                    <a:lnTo>
                      <a:pt x="30" y="192"/>
                    </a:lnTo>
                    <a:lnTo>
                      <a:pt x="36" y="192"/>
                    </a:lnTo>
                    <a:lnTo>
                      <a:pt x="48" y="228"/>
                    </a:lnTo>
                    <a:lnTo>
                      <a:pt x="54" y="234"/>
                    </a:lnTo>
                    <a:lnTo>
                      <a:pt x="60" y="234"/>
                    </a:lnTo>
                    <a:lnTo>
                      <a:pt x="66" y="228"/>
                    </a:lnTo>
                    <a:lnTo>
                      <a:pt x="72" y="228"/>
                    </a:lnTo>
                    <a:lnTo>
                      <a:pt x="84" y="234"/>
                    </a:lnTo>
                    <a:lnTo>
                      <a:pt x="84" y="252"/>
                    </a:lnTo>
                    <a:lnTo>
                      <a:pt x="78" y="258"/>
                    </a:lnTo>
                    <a:lnTo>
                      <a:pt x="90" y="276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44" y="282"/>
                    </a:lnTo>
                    <a:lnTo>
                      <a:pt x="168" y="288"/>
                    </a:lnTo>
                    <a:lnTo>
                      <a:pt x="162" y="294"/>
                    </a:lnTo>
                    <a:lnTo>
                      <a:pt x="156" y="306"/>
                    </a:lnTo>
                    <a:lnTo>
                      <a:pt x="162" y="312"/>
                    </a:lnTo>
                    <a:lnTo>
                      <a:pt x="162" y="324"/>
                    </a:lnTo>
                    <a:lnTo>
                      <a:pt x="186" y="324"/>
                    </a:lnTo>
                    <a:lnTo>
                      <a:pt x="192" y="330"/>
                    </a:lnTo>
                    <a:lnTo>
                      <a:pt x="186" y="336"/>
                    </a:lnTo>
                    <a:lnTo>
                      <a:pt x="186" y="342"/>
                    </a:lnTo>
                    <a:lnTo>
                      <a:pt x="180" y="348"/>
                    </a:lnTo>
                    <a:lnTo>
                      <a:pt x="186" y="354"/>
                    </a:lnTo>
                    <a:lnTo>
                      <a:pt x="204" y="354"/>
                    </a:lnTo>
                    <a:lnTo>
                      <a:pt x="216" y="342"/>
                    </a:lnTo>
                    <a:lnTo>
                      <a:pt x="240" y="354"/>
                    </a:lnTo>
                    <a:lnTo>
                      <a:pt x="252" y="354"/>
                    </a:lnTo>
                    <a:lnTo>
                      <a:pt x="258" y="360"/>
                    </a:lnTo>
                    <a:lnTo>
                      <a:pt x="282" y="360"/>
                    </a:lnTo>
                    <a:lnTo>
                      <a:pt x="288" y="354"/>
                    </a:lnTo>
                    <a:lnTo>
                      <a:pt x="288" y="348"/>
                    </a:lnTo>
                    <a:lnTo>
                      <a:pt x="306" y="354"/>
                    </a:lnTo>
                    <a:lnTo>
                      <a:pt x="330" y="354"/>
                    </a:lnTo>
                    <a:lnTo>
                      <a:pt x="336" y="360"/>
                    </a:lnTo>
                    <a:lnTo>
                      <a:pt x="348" y="366"/>
                    </a:lnTo>
                    <a:lnTo>
                      <a:pt x="366" y="366"/>
                    </a:lnTo>
                    <a:lnTo>
                      <a:pt x="372" y="360"/>
                    </a:lnTo>
                    <a:lnTo>
                      <a:pt x="372" y="348"/>
                    </a:lnTo>
                    <a:lnTo>
                      <a:pt x="378" y="342"/>
                    </a:lnTo>
                    <a:lnTo>
                      <a:pt x="384" y="342"/>
                    </a:lnTo>
                    <a:lnTo>
                      <a:pt x="396" y="336"/>
                    </a:lnTo>
                    <a:lnTo>
                      <a:pt x="402" y="336"/>
                    </a:lnTo>
                    <a:lnTo>
                      <a:pt x="402" y="330"/>
                    </a:lnTo>
                    <a:lnTo>
                      <a:pt x="432" y="336"/>
                    </a:lnTo>
                    <a:lnTo>
                      <a:pt x="432" y="324"/>
                    </a:lnTo>
                    <a:lnTo>
                      <a:pt x="438" y="324"/>
                    </a:lnTo>
                    <a:lnTo>
                      <a:pt x="450" y="330"/>
                    </a:lnTo>
                    <a:lnTo>
                      <a:pt x="462" y="330"/>
                    </a:lnTo>
                    <a:lnTo>
                      <a:pt x="474" y="336"/>
                    </a:lnTo>
                    <a:lnTo>
                      <a:pt x="498" y="336"/>
                    </a:lnTo>
                    <a:lnTo>
                      <a:pt x="516" y="35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9" name="Portugal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D4A9F33-C8AD-A397-EC46-99C20DF5FA38}"/>
                  </a:ext>
                </a:extLst>
              </p:cNvPr>
              <p:cNvSpPr/>
              <p:nvPr/>
            </p:nvSpPr>
            <p:spPr bwMode="gray">
              <a:xfrm>
                <a:off x="677449" y="4773395"/>
                <a:ext cx="368799" cy="700471"/>
              </a:xfrm>
              <a:custGeom>
                <a:avLst/>
                <a:gdLst>
                  <a:gd name="T0" fmla="*/ 2147483647 w 228"/>
                  <a:gd name="T1" fmla="*/ 2147483647 h 414"/>
                  <a:gd name="T2" fmla="*/ 2147483647 w 228"/>
                  <a:gd name="T3" fmla="*/ 2147483647 h 414"/>
                  <a:gd name="T4" fmla="*/ 2147483647 w 228"/>
                  <a:gd name="T5" fmla="*/ 2147483647 h 414"/>
                  <a:gd name="T6" fmla="*/ 2147483647 w 228"/>
                  <a:gd name="T7" fmla="*/ 2147483647 h 414"/>
                  <a:gd name="T8" fmla="*/ 2147483647 w 228"/>
                  <a:gd name="T9" fmla="*/ 2147483647 h 414"/>
                  <a:gd name="T10" fmla="*/ 2147483647 w 228"/>
                  <a:gd name="T11" fmla="*/ 2147483647 h 414"/>
                  <a:gd name="T12" fmla="*/ 2147483647 w 228"/>
                  <a:gd name="T13" fmla="*/ 0 h 414"/>
                  <a:gd name="T14" fmla="*/ 2147483647 w 228"/>
                  <a:gd name="T15" fmla="*/ 2147483647 h 414"/>
                  <a:gd name="T16" fmla="*/ 2147483647 w 228"/>
                  <a:gd name="T17" fmla="*/ 2147483647 h 414"/>
                  <a:gd name="T18" fmla="*/ 2147483647 w 228"/>
                  <a:gd name="T19" fmla="*/ 2147483647 h 414"/>
                  <a:gd name="T20" fmla="*/ 2147483647 w 228"/>
                  <a:gd name="T21" fmla="*/ 2147483647 h 414"/>
                  <a:gd name="T22" fmla="*/ 2147483647 w 228"/>
                  <a:gd name="T23" fmla="*/ 2147483647 h 414"/>
                  <a:gd name="T24" fmla="*/ 2147483647 w 228"/>
                  <a:gd name="T25" fmla="*/ 2147483647 h 414"/>
                  <a:gd name="T26" fmla="*/ 0 w 228"/>
                  <a:gd name="T27" fmla="*/ 2147483647 h 414"/>
                  <a:gd name="T28" fmla="*/ 2147483647 w 228"/>
                  <a:gd name="T29" fmla="*/ 2147483647 h 414"/>
                  <a:gd name="T30" fmla="*/ 2147483647 w 228"/>
                  <a:gd name="T31" fmla="*/ 2147483647 h 414"/>
                  <a:gd name="T32" fmla="*/ 2147483647 w 228"/>
                  <a:gd name="T33" fmla="*/ 2147483647 h 414"/>
                  <a:gd name="T34" fmla="*/ 2147483647 w 228"/>
                  <a:gd name="T35" fmla="*/ 2147483647 h 414"/>
                  <a:gd name="T36" fmla="*/ 2147483647 w 228"/>
                  <a:gd name="T37" fmla="*/ 2147483647 h 414"/>
                  <a:gd name="T38" fmla="*/ 2147483647 w 228"/>
                  <a:gd name="T39" fmla="*/ 2147483647 h 414"/>
                  <a:gd name="T40" fmla="*/ 2147483647 w 228"/>
                  <a:gd name="T41" fmla="*/ 2147483647 h 414"/>
                  <a:gd name="T42" fmla="*/ 2147483647 w 228"/>
                  <a:gd name="T43" fmla="*/ 2147483647 h 414"/>
                  <a:gd name="T44" fmla="*/ 2147483647 w 228"/>
                  <a:gd name="T45" fmla="*/ 2147483647 h 414"/>
                  <a:gd name="T46" fmla="*/ 2147483647 w 228"/>
                  <a:gd name="T47" fmla="*/ 2147483647 h 414"/>
                  <a:gd name="T48" fmla="*/ 2147483647 w 228"/>
                  <a:gd name="T49" fmla="*/ 2147483647 h 414"/>
                  <a:gd name="T50" fmla="*/ 2147483647 w 228"/>
                  <a:gd name="T51" fmla="*/ 2147483647 h 414"/>
                  <a:gd name="T52" fmla="*/ 2147483647 w 228"/>
                  <a:gd name="T53" fmla="*/ 2147483647 h 414"/>
                  <a:gd name="T54" fmla="*/ 2147483647 w 228"/>
                  <a:gd name="T55" fmla="*/ 2147483647 h 414"/>
                  <a:gd name="T56" fmla="*/ 2147483647 w 228"/>
                  <a:gd name="T57" fmla="*/ 2147483647 h 414"/>
                  <a:gd name="T58" fmla="*/ 2147483647 w 228"/>
                  <a:gd name="T59" fmla="*/ 2147483647 h 414"/>
                  <a:gd name="T60" fmla="*/ 2147483647 w 228"/>
                  <a:gd name="T61" fmla="*/ 2147483647 h 414"/>
                  <a:gd name="T62" fmla="*/ 2147483647 w 228"/>
                  <a:gd name="T63" fmla="*/ 2147483647 h 414"/>
                  <a:gd name="T64" fmla="*/ 2147483647 w 228"/>
                  <a:gd name="T65" fmla="*/ 2147483647 h 414"/>
                  <a:gd name="T66" fmla="*/ 2147483647 w 228"/>
                  <a:gd name="T67" fmla="*/ 2147483647 h 414"/>
                  <a:gd name="T68" fmla="*/ 2147483647 w 228"/>
                  <a:gd name="T69" fmla="*/ 2147483647 h 414"/>
                  <a:gd name="T70" fmla="*/ 2147483647 w 228"/>
                  <a:gd name="T71" fmla="*/ 2147483647 h 414"/>
                  <a:gd name="T72" fmla="*/ 2147483647 w 228"/>
                  <a:gd name="T73" fmla="*/ 2147483647 h 414"/>
                  <a:gd name="T74" fmla="*/ 2147483647 w 228"/>
                  <a:gd name="T75" fmla="*/ 2147483647 h 414"/>
                  <a:gd name="T76" fmla="*/ 2147483647 w 228"/>
                  <a:gd name="T77" fmla="*/ 2147483647 h 414"/>
                  <a:gd name="T78" fmla="*/ 2147483647 w 228"/>
                  <a:gd name="T79" fmla="*/ 2147483647 h 414"/>
                  <a:gd name="T80" fmla="*/ 2147483647 w 228"/>
                  <a:gd name="T81" fmla="*/ 2147483647 h 414"/>
                  <a:gd name="T82" fmla="*/ 2147483647 w 228"/>
                  <a:gd name="T83" fmla="*/ 2147483647 h 4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8"/>
                  <a:gd name="T127" fmla="*/ 0 h 414"/>
                  <a:gd name="T128" fmla="*/ 228 w 228"/>
                  <a:gd name="T129" fmla="*/ 414 h 4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8" h="414" extrusionOk="0">
                    <a:moveTo>
                      <a:pt x="210" y="30"/>
                    </a:moveTo>
                    <a:lnTo>
                      <a:pt x="210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0" y="24"/>
                    </a:lnTo>
                    <a:lnTo>
                      <a:pt x="138" y="24"/>
                    </a:lnTo>
                    <a:lnTo>
                      <a:pt x="132" y="18"/>
                    </a:lnTo>
                    <a:lnTo>
                      <a:pt x="114" y="18"/>
                    </a:lnTo>
                    <a:lnTo>
                      <a:pt x="108" y="24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14" y="6"/>
                    </a:lnTo>
                    <a:lnTo>
                      <a:pt x="114" y="0"/>
                    </a:lnTo>
                    <a:lnTo>
                      <a:pt x="90" y="0"/>
                    </a:lnTo>
                    <a:lnTo>
                      <a:pt x="66" y="12"/>
                    </a:lnTo>
                    <a:lnTo>
                      <a:pt x="60" y="18"/>
                    </a:lnTo>
                    <a:lnTo>
                      <a:pt x="60" y="36"/>
                    </a:lnTo>
                    <a:lnTo>
                      <a:pt x="66" y="60"/>
                    </a:lnTo>
                    <a:lnTo>
                      <a:pt x="66" y="78"/>
                    </a:lnTo>
                    <a:lnTo>
                      <a:pt x="60" y="108"/>
                    </a:lnTo>
                    <a:lnTo>
                      <a:pt x="48" y="138"/>
                    </a:lnTo>
                    <a:lnTo>
                      <a:pt x="30" y="174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6" y="240"/>
                    </a:lnTo>
                    <a:lnTo>
                      <a:pt x="0" y="252"/>
                    </a:lnTo>
                    <a:lnTo>
                      <a:pt x="0" y="264"/>
                    </a:lnTo>
                    <a:lnTo>
                      <a:pt x="18" y="282"/>
                    </a:lnTo>
                    <a:lnTo>
                      <a:pt x="30" y="288"/>
                    </a:lnTo>
                    <a:lnTo>
                      <a:pt x="42" y="342"/>
                    </a:lnTo>
                    <a:lnTo>
                      <a:pt x="42" y="348"/>
                    </a:lnTo>
                    <a:lnTo>
                      <a:pt x="36" y="354"/>
                    </a:lnTo>
                    <a:lnTo>
                      <a:pt x="36" y="366"/>
                    </a:lnTo>
                    <a:lnTo>
                      <a:pt x="30" y="384"/>
                    </a:lnTo>
                    <a:lnTo>
                      <a:pt x="24" y="396"/>
                    </a:lnTo>
                    <a:lnTo>
                      <a:pt x="24" y="408"/>
                    </a:lnTo>
                    <a:lnTo>
                      <a:pt x="48" y="408"/>
                    </a:lnTo>
                    <a:lnTo>
                      <a:pt x="60" y="402"/>
                    </a:lnTo>
                    <a:lnTo>
                      <a:pt x="72" y="402"/>
                    </a:lnTo>
                    <a:lnTo>
                      <a:pt x="84" y="414"/>
                    </a:lnTo>
                    <a:lnTo>
                      <a:pt x="96" y="414"/>
                    </a:lnTo>
                    <a:lnTo>
                      <a:pt x="108" y="408"/>
                    </a:lnTo>
                    <a:lnTo>
                      <a:pt x="114" y="402"/>
                    </a:lnTo>
                    <a:lnTo>
                      <a:pt x="120" y="402"/>
                    </a:lnTo>
                    <a:lnTo>
                      <a:pt x="126" y="396"/>
                    </a:lnTo>
                    <a:lnTo>
                      <a:pt x="126" y="348"/>
                    </a:lnTo>
                    <a:lnTo>
                      <a:pt x="132" y="342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62" y="318"/>
                    </a:lnTo>
                    <a:lnTo>
                      <a:pt x="162" y="312"/>
                    </a:lnTo>
                    <a:lnTo>
                      <a:pt x="150" y="312"/>
                    </a:lnTo>
                    <a:lnTo>
                      <a:pt x="144" y="306"/>
                    </a:lnTo>
                    <a:lnTo>
                      <a:pt x="138" y="294"/>
                    </a:lnTo>
                    <a:lnTo>
                      <a:pt x="138" y="288"/>
                    </a:lnTo>
                    <a:lnTo>
                      <a:pt x="132" y="282"/>
                    </a:lnTo>
                    <a:lnTo>
                      <a:pt x="132" y="276"/>
                    </a:lnTo>
                    <a:lnTo>
                      <a:pt x="144" y="264"/>
                    </a:lnTo>
                    <a:lnTo>
                      <a:pt x="156" y="258"/>
                    </a:lnTo>
                    <a:lnTo>
                      <a:pt x="168" y="246"/>
                    </a:lnTo>
                    <a:lnTo>
                      <a:pt x="168" y="240"/>
                    </a:lnTo>
                    <a:lnTo>
                      <a:pt x="156" y="234"/>
                    </a:lnTo>
                    <a:lnTo>
                      <a:pt x="150" y="228"/>
                    </a:lnTo>
                    <a:lnTo>
                      <a:pt x="150" y="216"/>
                    </a:lnTo>
                    <a:lnTo>
                      <a:pt x="126" y="192"/>
                    </a:lnTo>
                    <a:lnTo>
                      <a:pt x="162" y="192"/>
                    </a:lnTo>
                    <a:lnTo>
                      <a:pt x="174" y="180"/>
                    </a:lnTo>
                    <a:lnTo>
                      <a:pt x="174" y="168"/>
                    </a:lnTo>
                    <a:lnTo>
                      <a:pt x="168" y="162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0" y="126"/>
                    </a:lnTo>
                    <a:lnTo>
                      <a:pt x="186" y="108"/>
                    </a:lnTo>
                    <a:lnTo>
                      <a:pt x="186" y="96"/>
                    </a:lnTo>
                    <a:lnTo>
                      <a:pt x="180" y="90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80" y="78"/>
                    </a:lnTo>
                    <a:lnTo>
                      <a:pt x="204" y="66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10" y="30"/>
                    </a:lnTo>
                    <a:close/>
                  </a:path>
                </a:pathLst>
              </a:custGeom>
              <a:solidFill>
                <a:srgbClr val="5E00DC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0" name="Po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1B0B276-FF7E-7753-495E-BF1E2F4341A7}"/>
                  </a:ext>
                </a:extLst>
              </p:cNvPr>
              <p:cNvSpPr/>
              <p:nvPr/>
            </p:nvSpPr>
            <p:spPr bwMode="gray">
              <a:xfrm>
                <a:off x="3157312" y="3069364"/>
                <a:ext cx="1004662" cy="767825"/>
              </a:xfrm>
              <a:custGeom>
                <a:avLst/>
                <a:gdLst>
                  <a:gd name="T0" fmla="*/ 2147483647 w 624"/>
                  <a:gd name="T1" fmla="*/ 2147483647 h 450"/>
                  <a:gd name="T2" fmla="*/ 2147483647 w 624"/>
                  <a:gd name="T3" fmla="*/ 2147483647 h 450"/>
                  <a:gd name="T4" fmla="*/ 2147483647 w 624"/>
                  <a:gd name="T5" fmla="*/ 2147483647 h 450"/>
                  <a:gd name="T6" fmla="*/ 2147483647 w 624"/>
                  <a:gd name="T7" fmla="*/ 2147483647 h 450"/>
                  <a:gd name="T8" fmla="*/ 2147483647 w 624"/>
                  <a:gd name="T9" fmla="*/ 2147483647 h 450"/>
                  <a:gd name="T10" fmla="*/ 2147483647 w 624"/>
                  <a:gd name="T11" fmla="*/ 2147483647 h 450"/>
                  <a:gd name="T12" fmla="*/ 2147483647 w 624"/>
                  <a:gd name="T13" fmla="*/ 2147483647 h 450"/>
                  <a:gd name="T14" fmla="*/ 2147483647 w 624"/>
                  <a:gd name="T15" fmla="*/ 2147483647 h 450"/>
                  <a:gd name="T16" fmla="*/ 2147483647 w 624"/>
                  <a:gd name="T17" fmla="*/ 2147483647 h 450"/>
                  <a:gd name="T18" fmla="*/ 2147483647 w 624"/>
                  <a:gd name="T19" fmla="*/ 2147483647 h 450"/>
                  <a:gd name="T20" fmla="*/ 2147483647 w 624"/>
                  <a:gd name="T21" fmla="*/ 2147483647 h 450"/>
                  <a:gd name="T22" fmla="*/ 2147483647 w 624"/>
                  <a:gd name="T23" fmla="*/ 2147483647 h 450"/>
                  <a:gd name="T24" fmla="*/ 2147483647 w 624"/>
                  <a:gd name="T25" fmla="*/ 2147483647 h 450"/>
                  <a:gd name="T26" fmla="*/ 2147483647 w 624"/>
                  <a:gd name="T27" fmla="*/ 2147483647 h 450"/>
                  <a:gd name="T28" fmla="*/ 2147483647 w 624"/>
                  <a:gd name="T29" fmla="*/ 2147483647 h 450"/>
                  <a:gd name="T30" fmla="*/ 2147483647 w 624"/>
                  <a:gd name="T31" fmla="*/ 2147483647 h 450"/>
                  <a:gd name="T32" fmla="*/ 2147483647 w 624"/>
                  <a:gd name="T33" fmla="*/ 2147483647 h 450"/>
                  <a:gd name="T34" fmla="*/ 2147483647 w 624"/>
                  <a:gd name="T35" fmla="*/ 2147483647 h 450"/>
                  <a:gd name="T36" fmla="*/ 2147483647 w 624"/>
                  <a:gd name="T37" fmla="*/ 2147483647 h 450"/>
                  <a:gd name="T38" fmla="*/ 2147483647 w 624"/>
                  <a:gd name="T39" fmla="*/ 2147483647 h 450"/>
                  <a:gd name="T40" fmla="*/ 2147483647 w 624"/>
                  <a:gd name="T41" fmla="*/ 2147483647 h 450"/>
                  <a:gd name="T42" fmla="*/ 2147483647 w 624"/>
                  <a:gd name="T43" fmla="*/ 2147483647 h 450"/>
                  <a:gd name="T44" fmla="*/ 2147483647 w 624"/>
                  <a:gd name="T45" fmla="*/ 2147483647 h 450"/>
                  <a:gd name="T46" fmla="*/ 2147483647 w 624"/>
                  <a:gd name="T47" fmla="*/ 2147483647 h 450"/>
                  <a:gd name="T48" fmla="*/ 2147483647 w 624"/>
                  <a:gd name="T49" fmla="*/ 2147483647 h 450"/>
                  <a:gd name="T50" fmla="*/ 2147483647 w 624"/>
                  <a:gd name="T51" fmla="*/ 2147483647 h 450"/>
                  <a:gd name="T52" fmla="*/ 2147483647 w 624"/>
                  <a:gd name="T53" fmla="*/ 2147483647 h 450"/>
                  <a:gd name="T54" fmla="*/ 2147483647 w 624"/>
                  <a:gd name="T55" fmla="*/ 2147483647 h 450"/>
                  <a:gd name="T56" fmla="*/ 2147483647 w 624"/>
                  <a:gd name="T57" fmla="*/ 2147483647 h 450"/>
                  <a:gd name="T58" fmla="*/ 0 w 624"/>
                  <a:gd name="T59" fmla="*/ 2147483647 h 450"/>
                  <a:gd name="T60" fmla="*/ 2147483647 w 624"/>
                  <a:gd name="T61" fmla="*/ 2147483647 h 450"/>
                  <a:gd name="T62" fmla="*/ 2147483647 w 624"/>
                  <a:gd name="T63" fmla="*/ 2147483647 h 450"/>
                  <a:gd name="T64" fmla="*/ 2147483647 w 624"/>
                  <a:gd name="T65" fmla="*/ 2147483647 h 450"/>
                  <a:gd name="T66" fmla="*/ 2147483647 w 624"/>
                  <a:gd name="T67" fmla="*/ 2147483647 h 450"/>
                  <a:gd name="T68" fmla="*/ 2147483647 w 624"/>
                  <a:gd name="T69" fmla="*/ 2147483647 h 450"/>
                  <a:gd name="T70" fmla="*/ 2147483647 w 624"/>
                  <a:gd name="T71" fmla="*/ 2147483647 h 450"/>
                  <a:gd name="T72" fmla="*/ 2147483647 w 624"/>
                  <a:gd name="T73" fmla="*/ 2147483647 h 450"/>
                  <a:gd name="T74" fmla="*/ 2147483647 w 624"/>
                  <a:gd name="T75" fmla="*/ 2147483647 h 450"/>
                  <a:gd name="T76" fmla="*/ 2147483647 w 624"/>
                  <a:gd name="T77" fmla="*/ 2147483647 h 450"/>
                  <a:gd name="T78" fmla="*/ 2147483647 w 624"/>
                  <a:gd name="T79" fmla="*/ 2147483647 h 450"/>
                  <a:gd name="T80" fmla="*/ 2147483647 w 624"/>
                  <a:gd name="T81" fmla="*/ 2147483647 h 450"/>
                  <a:gd name="T82" fmla="*/ 2147483647 w 624"/>
                  <a:gd name="T83" fmla="*/ 2147483647 h 450"/>
                  <a:gd name="T84" fmla="*/ 2147483647 w 624"/>
                  <a:gd name="T85" fmla="*/ 2147483647 h 450"/>
                  <a:gd name="T86" fmla="*/ 2147483647 w 624"/>
                  <a:gd name="T87" fmla="*/ 2147483647 h 450"/>
                  <a:gd name="T88" fmla="*/ 2147483647 w 624"/>
                  <a:gd name="T89" fmla="*/ 2147483647 h 450"/>
                  <a:gd name="T90" fmla="*/ 2147483647 w 624"/>
                  <a:gd name="T91" fmla="*/ 2147483647 h 450"/>
                  <a:gd name="T92" fmla="*/ 2147483647 w 624"/>
                  <a:gd name="T93" fmla="*/ 2147483647 h 450"/>
                  <a:gd name="T94" fmla="*/ 2147483647 w 624"/>
                  <a:gd name="T95" fmla="*/ 2147483647 h 450"/>
                  <a:gd name="T96" fmla="*/ 2147483647 w 624"/>
                  <a:gd name="T97" fmla="*/ 2147483647 h 450"/>
                  <a:gd name="T98" fmla="*/ 2147483647 w 624"/>
                  <a:gd name="T99" fmla="*/ 2147483647 h 450"/>
                  <a:gd name="T100" fmla="*/ 2147483647 w 624"/>
                  <a:gd name="T101" fmla="*/ 2147483647 h 450"/>
                  <a:gd name="T102" fmla="*/ 2147483647 w 624"/>
                  <a:gd name="T103" fmla="*/ 2147483647 h 450"/>
                  <a:gd name="T104" fmla="*/ 2147483647 w 624"/>
                  <a:gd name="T105" fmla="*/ 2147483647 h 450"/>
                  <a:gd name="T106" fmla="*/ 2147483647 w 624"/>
                  <a:gd name="T107" fmla="*/ 2147483647 h 4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4"/>
                  <a:gd name="T163" fmla="*/ 0 h 450"/>
                  <a:gd name="T164" fmla="*/ 624 w 624"/>
                  <a:gd name="T165" fmla="*/ 450 h 4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4" h="450" extrusionOk="0">
                    <a:moveTo>
                      <a:pt x="426" y="426"/>
                    </a:moveTo>
                    <a:lnTo>
                      <a:pt x="432" y="426"/>
                    </a:lnTo>
                    <a:lnTo>
                      <a:pt x="444" y="420"/>
                    </a:lnTo>
                    <a:lnTo>
                      <a:pt x="450" y="414"/>
                    </a:lnTo>
                    <a:lnTo>
                      <a:pt x="474" y="414"/>
                    </a:lnTo>
                    <a:lnTo>
                      <a:pt x="498" y="438"/>
                    </a:lnTo>
                    <a:lnTo>
                      <a:pt x="528" y="438"/>
                    </a:lnTo>
                    <a:lnTo>
                      <a:pt x="528" y="450"/>
                    </a:lnTo>
                    <a:lnTo>
                      <a:pt x="552" y="450"/>
                    </a:lnTo>
                    <a:lnTo>
                      <a:pt x="540" y="438"/>
                    </a:lnTo>
                    <a:lnTo>
                      <a:pt x="540" y="396"/>
                    </a:lnTo>
                    <a:lnTo>
                      <a:pt x="594" y="348"/>
                    </a:lnTo>
                    <a:lnTo>
                      <a:pt x="606" y="348"/>
                    </a:lnTo>
                    <a:lnTo>
                      <a:pt x="612" y="342"/>
                    </a:lnTo>
                    <a:lnTo>
                      <a:pt x="618" y="342"/>
                    </a:lnTo>
                    <a:lnTo>
                      <a:pt x="624" y="336"/>
                    </a:lnTo>
                    <a:lnTo>
                      <a:pt x="618" y="330"/>
                    </a:lnTo>
                    <a:lnTo>
                      <a:pt x="618" y="324"/>
                    </a:lnTo>
                    <a:lnTo>
                      <a:pt x="612" y="318"/>
                    </a:lnTo>
                    <a:lnTo>
                      <a:pt x="618" y="306"/>
                    </a:lnTo>
                    <a:lnTo>
                      <a:pt x="612" y="300"/>
                    </a:lnTo>
                    <a:lnTo>
                      <a:pt x="600" y="294"/>
                    </a:lnTo>
                    <a:lnTo>
                      <a:pt x="600" y="288"/>
                    </a:lnTo>
                    <a:lnTo>
                      <a:pt x="582" y="270"/>
                    </a:lnTo>
                    <a:lnTo>
                      <a:pt x="576" y="252"/>
                    </a:lnTo>
                    <a:lnTo>
                      <a:pt x="582" y="252"/>
                    </a:lnTo>
                    <a:lnTo>
                      <a:pt x="576" y="240"/>
                    </a:lnTo>
                    <a:lnTo>
                      <a:pt x="576" y="210"/>
                    </a:lnTo>
                    <a:lnTo>
                      <a:pt x="564" y="198"/>
                    </a:lnTo>
                    <a:lnTo>
                      <a:pt x="558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64" y="186"/>
                    </a:lnTo>
                    <a:lnTo>
                      <a:pt x="564" y="168"/>
                    </a:lnTo>
                    <a:lnTo>
                      <a:pt x="588" y="162"/>
                    </a:lnTo>
                    <a:lnTo>
                      <a:pt x="588" y="150"/>
                    </a:lnTo>
                    <a:lnTo>
                      <a:pt x="594" y="144"/>
                    </a:lnTo>
                    <a:lnTo>
                      <a:pt x="594" y="138"/>
                    </a:lnTo>
                    <a:lnTo>
                      <a:pt x="588" y="132"/>
                    </a:lnTo>
                    <a:lnTo>
                      <a:pt x="576" y="108"/>
                    </a:lnTo>
                    <a:lnTo>
                      <a:pt x="570" y="102"/>
                    </a:lnTo>
                    <a:lnTo>
                      <a:pt x="570" y="90"/>
                    </a:lnTo>
                    <a:lnTo>
                      <a:pt x="564" y="84"/>
                    </a:lnTo>
                    <a:lnTo>
                      <a:pt x="558" y="72"/>
                    </a:lnTo>
                    <a:lnTo>
                      <a:pt x="558" y="48"/>
                    </a:lnTo>
                    <a:lnTo>
                      <a:pt x="546" y="42"/>
                    </a:lnTo>
                    <a:lnTo>
                      <a:pt x="540" y="42"/>
                    </a:lnTo>
                    <a:lnTo>
                      <a:pt x="522" y="36"/>
                    </a:lnTo>
                    <a:lnTo>
                      <a:pt x="498" y="36"/>
                    </a:lnTo>
                    <a:lnTo>
                      <a:pt x="498" y="42"/>
                    </a:lnTo>
                    <a:lnTo>
                      <a:pt x="408" y="42"/>
                    </a:lnTo>
                    <a:lnTo>
                      <a:pt x="402" y="36"/>
                    </a:lnTo>
                    <a:lnTo>
                      <a:pt x="390" y="36"/>
                    </a:lnTo>
                    <a:lnTo>
                      <a:pt x="384" y="30"/>
                    </a:lnTo>
                    <a:lnTo>
                      <a:pt x="360" y="30"/>
                    </a:lnTo>
                    <a:lnTo>
                      <a:pt x="354" y="36"/>
                    </a:lnTo>
                    <a:lnTo>
                      <a:pt x="348" y="36"/>
                    </a:lnTo>
                    <a:lnTo>
                      <a:pt x="342" y="30"/>
                    </a:lnTo>
                    <a:lnTo>
                      <a:pt x="312" y="30"/>
                    </a:lnTo>
                    <a:lnTo>
                      <a:pt x="300" y="36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18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44" y="24"/>
                    </a:lnTo>
                    <a:lnTo>
                      <a:pt x="138" y="24"/>
                    </a:lnTo>
                    <a:lnTo>
                      <a:pt x="120" y="42"/>
                    </a:lnTo>
                    <a:lnTo>
                      <a:pt x="60" y="48"/>
                    </a:lnTo>
                    <a:lnTo>
                      <a:pt x="54" y="48"/>
                    </a:lnTo>
                    <a:lnTo>
                      <a:pt x="48" y="54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72"/>
                    </a:lnTo>
                    <a:lnTo>
                      <a:pt x="18" y="78"/>
                    </a:lnTo>
                    <a:lnTo>
                      <a:pt x="18" y="96"/>
                    </a:lnTo>
                    <a:lnTo>
                      <a:pt x="6" y="90"/>
                    </a:lnTo>
                    <a:lnTo>
                      <a:pt x="6" y="108"/>
                    </a:lnTo>
                    <a:lnTo>
                      <a:pt x="12" y="108"/>
                    </a:lnTo>
                    <a:lnTo>
                      <a:pt x="18" y="114"/>
                    </a:lnTo>
                    <a:lnTo>
                      <a:pt x="18" y="132"/>
                    </a:lnTo>
                    <a:lnTo>
                      <a:pt x="6" y="144"/>
                    </a:lnTo>
                    <a:lnTo>
                      <a:pt x="0" y="144"/>
                    </a:lnTo>
                    <a:lnTo>
                      <a:pt x="0" y="156"/>
                    </a:lnTo>
                    <a:lnTo>
                      <a:pt x="6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30" y="168"/>
                    </a:lnTo>
                    <a:lnTo>
                      <a:pt x="30" y="186"/>
                    </a:lnTo>
                    <a:lnTo>
                      <a:pt x="24" y="186"/>
                    </a:lnTo>
                    <a:lnTo>
                      <a:pt x="24" y="198"/>
                    </a:lnTo>
                    <a:lnTo>
                      <a:pt x="36" y="198"/>
                    </a:lnTo>
                    <a:lnTo>
                      <a:pt x="36" y="204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36" y="222"/>
                    </a:lnTo>
                    <a:lnTo>
                      <a:pt x="24" y="228"/>
                    </a:lnTo>
                    <a:lnTo>
                      <a:pt x="24" y="234"/>
                    </a:lnTo>
                    <a:lnTo>
                      <a:pt x="30" y="240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42" y="264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60" y="276"/>
                    </a:lnTo>
                    <a:lnTo>
                      <a:pt x="60" y="282"/>
                    </a:lnTo>
                    <a:lnTo>
                      <a:pt x="54" y="282"/>
                    </a:lnTo>
                    <a:lnTo>
                      <a:pt x="54" y="294"/>
                    </a:lnTo>
                    <a:lnTo>
                      <a:pt x="72" y="294"/>
                    </a:lnTo>
                    <a:lnTo>
                      <a:pt x="78" y="312"/>
                    </a:lnTo>
                    <a:lnTo>
                      <a:pt x="96" y="312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24"/>
                    </a:lnTo>
                    <a:lnTo>
                      <a:pt x="138" y="324"/>
                    </a:lnTo>
                    <a:lnTo>
                      <a:pt x="144" y="330"/>
                    </a:lnTo>
                    <a:lnTo>
                      <a:pt x="132" y="336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0" y="354"/>
                    </a:lnTo>
                    <a:lnTo>
                      <a:pt x="156" y="360"/>
                    </a:lnTo>
                    <a:lnTo>
                      <a:pt x="174" y="360"/>
                    </a:lnTo>
                    <a:lnTo>
                      <a:pt x="174" y="354"/>
                    </a:lnTo>
                    <a:lnTo>
                      <a:pt x="180" y="354"/>
                    </a:lnTo>
                    <a:lnTo>
                      <a:pt x="192" y="348"/>
                    </a:lnTo>
                    <a:lnTo>
                      <a:pt x="210" y="348"/>
                    </a:lnTo>
                    <a:lnTo>
                      <a:pt x="204" y="354"/>
                    </a:lnTo>
                    <a:lnTo>
                      <a:pt x="222" y="354"/>
                    </a:lnTo>
                    <a:lnTo>
                      <a:pt x="228" y="360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46" y="366"/>
                    </a:lnTo>
                    <a:lnTo>
                      <a:pt x="252" y="372"/>
                    </a:lnTo>
                    <a:lnTo>
                      <a:pt x="252" y="378"/>
                    </a:lnTo>
                    <a:lnTo>
                      <a:pt x="270" y="378"/>
                    </a:lnTo>
                    <a:lnTo>
                      <a:pt x="282" y="384"/>
                    </a:lnTo>
                    <a:lnTo>
                      <a:pt x="282" y="390"/>
                    </a:lnTo>
                    <a:lnTo>
                      <a:pt x="288" y="402"/>
                    </a:lnTo>
                    <a:lnTo>
                      <a:pt x="306" y="420"/>
                    </a:lnTo>
                    <a:lnTo>
                      <a:pt x="318" y="420"/>
                    </a:lnTo>
                    <a:lnTo>
                      <a:pt x="330" y="408"/>
                    </a:lnTo>
                    <a:lnTo>
                      <a:pt x="342" y="408"/>
                    </a:lnTo>
                    <a:lnTo>
                      <a:pt x="354" y="420"/>
                    </a:lnTo>
                    <a:lnTo>
                      <a:pt x="360" y="420"/>
                    </a:lnTo>
                    <a:lnTo>
                      <a:pt x="360" y="426"/>
                    </a:lnTo>
                    <a:lnTo>
                      <a:pt x="366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84" y="420"/>
                    </a:lnTo>
                    <a:lnTo>
                      <a:pt x="414" y="420"/>
                    </a:lnTo>
                    <a:lnTo>
                      <a:pt x="420" y="426"/>
                    </a:lnTo>
                    <a:lnTo>
                      <a:pt x="426" y="426"/>
                    </a:lnTo>
                    <a:close/>
                  </a:path>
                </a:pathLst>
              </a:custGeom>
              <a:solidFill>
                <a:srgbClr val="5E00DC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1" name="Netherland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1D1A7D7-6C79-6AC4-2620-BB5988C1B84A}"/>
                  </a:ext>
                </a:extLst>
              </p:cNvPr>
              <p:cNvSpPr/>
              <p:nvPr/>
            </p:nvSpPr>
            <p:spPr bwMode="gray">
              <a:xfrm>
                <a:off x="2050910" y="3251219"/>
                <a:ext cx="438743" cy="356973"/>
              </a:xfrm>
              <a:custGeom>
                <a:avLst/>
                <a:gdLst>
                  <a:gd name="T0" fmla="*/ 0 w 270"/>
                  <a:gd name="T1" fmla="*/ 2147483647 h 210"/>
                  <a:gd name="T2" fmla="*/ 2147483647 w 270"/>
                  <a:gd name="T3" fmla="*/ 2147483647 h 210"/>
                  <a:gd name="T4" fmla="*/ 2147483647 w 270"/>
                  <a:gd name="T5" fmla="*/ 2147483647 h 210"/>
                  <a:gd name="T6" fmla="*/ 2147483647 w 270"/>
                  <a:gd name="T7" fmla="*/ 2147483647 h 210"/>
                  <a:gd name="T8" fmla="*/ 2147483647 w 270"/>
                  <a:gd name="T9" fmla="*/ 2147483647 h 210"/>
                  <a:gd name="T10" fmla="*/ 2147483647 w 270"/>
                  <a:gd name="T11" fmla="*/ 2147483647 h 210"/>
                  <a:gd name="T12" fmla="*/ 2147483647 w 270"/>
                  <a:gd name="T13" fmla="*/ 2147483647 h 210"/>
                  <a:gd name="T14" fmla="*/ 2147483647 w 270"/>
                  <a:gd name="T15" fmla="*/ 2147483647 h 210"/>
                  <a:gd name="T16" fmla="*/ 2147483647 w 270"/>
                  <a:gd name="T17" fmla="*/ 2147483647 h 210"/>
                  <a:gd name="T18" fmla="*/ 2147483647 w 270"/>
                  <a:gd name="T19" fmla="*/ 2147483647 h 210"/>
                  <a:gd name="T20" fmla="*/ 2147483647 w 270"/>
                  <a:gd name="T21" fmla="*/ 2147483647 h 210"/>
                  <a:gd name="T22" fmla="*/ 2147483647 w 270"/>
                  <a:gd name="T23" fmla="*/ 2147483647 h 210"/>
                  <a:gd name="T24" fmla="*/ 2147483647 w 270"/>
                  <a:gd name="T25" fmla="*/ 2147483647 h 210"/>
                  <a:gd name="T26" fmla="*/ 2147483647 w 270"/>
                  <a:gd name="T27" fmla="*/ 2147483647 h 210"/>
                  <a:gd name="T28" fmla="*/ 2147483647 w 270"/>
                  <a:gd name="T29" fmla="*/ 2147483647 h 210"/>
                  <a:gd name="T30" fmla="*/ 2147483647 w 270"/>
                  <a:gd name="T31" fmla="*/ 2147483647 h 210"/>
                  <a:gd name="T32" fmla="*/ 2147483647 w 270"/>
                  <a:gd name="T33" fmla="*/ 2147483647 h 210"/>
                  <a:gd name="T34" fmla="*/ 2147483647 w 270"/>
                  <a:gd name="T35" fmla="*/ 2147483647 h 210"/>
                  <a:gd name="T36" fmla="*/ 2147483647 w 270"/>
                  <a:gd name="T37" fmla="*/ 2147483647 h 210"/>
                  <a:gd name="T38" fmla="*/ 2147483647 w 270"/>
                  <a:gd name="T39" fmla="*/ 2147483647 h 210"/>
                  <a:gd name="T40" fmla="*/ 2147483647 w 270"/>
                  <a:gd name="T41" fmla="*/ 2147483647 h 210"/>
                  <a:gd name="T42" fmla="*/ 2147483647 w 270"/>
                  <a:gd name="T43" fmla="*/ 2147483647 h 210"/>
                  <a:gd name="T44" fmla="*/ 2147483647 w 270"/>
                  <a:gd name="T45" fmla="*/ 2147483647 h 210"/>
                  <a:gd name="T46" fmla="*/ 2147483647 w 270"/>
                  <a:gd name="T47" fmla="*/ 2147483647 h 210"/>
                  <a:gd name="T48" fmla="*/ 2147483647 w 270"/>
                  <a:gd name="T49" fmla="*/ 2147483647 h 210"/>
                  <a:gd name="T50" fmla="*/ 2147483647 w 270"/>
                  <a:gd name="T51" fmla="*/ 2147483647 h 210"/>
                  <a:gd name="T52" fmla="*/ 2147483647 w 270"/>
                  <a:gd name="T53" fmla="*/ 2147483647 h 210"/>
                  <a:gd name="T54" fmla="*/ 2147483647 w 270"/>
                  <a:gd name="T55" fmla="*/ 2147483647 h 210"/>
                  <a:gd name="T56" fmla="*/ 2147483647 w 270"/>
                  <a:gd name="T57" fmla="*/ 2147483647 h 210"/>
                  <a:gd name="T58" fmla="*/ 2147483647 w 270"/>
                  <a:gd name="T59" fmla="*/ 0 h 210"/>
                  <a:gd name="T60" fmla="*/ 2147483647 w 270"/>
                  <a:gd name="T61" fmla="*/ 2147483647 h 210"/>
                  <a:gd name="T62" fmla="*/ 2147483647 w 270"/>
                  <a:gd name="T63" fmla="*/ 2147483647 h 210"/>
                  <a:gd name="T64" fmla="*/ 2147483647 w 270"/>
                  <a:gd name="T65" fmla="*/ 2147483647 h 210"/>
                  <a:gd name="T66" fmla="*/ 2147483647 w 270"/>
                  <a:gd name="T67" fmla="*/ 2147483647 h 210"/>
                  <a:gd name="T68" fmla="*/ 2147483647 w 270"/>
                  <a:gd name="T69" fmla="*/ 2147483647 h 210"/>
                  <a:gd name="T70" fmla="*/ 2147483647 w 270"/>
                  <a:gd name="T71" fmla="*/ 2147483647 h 210"/>
                  <a:gd name="T72" fmla="*/ 2147483647 w 270"/>
                  <a:gd name="T73" fmla="*/ 2147483647 h 210"/>
                  <a:gd name="T74" fmla="*/ 2147483647 w 270"/>
                  <a:gd name="T75" fmla="*/ 2147483647 h 210"/>
                  <a:gd name="T76" fmla="*/ 2147483647 w 270"/>
                  <a:gd name="T77" fmla="*/ 2147483647 h 210"/>
                  <a:gd name="T78" fmla="*/ 2147483647 w 270"/>
                  <a:gd name="T79" fmla="*/ 2147483647 h 210"/>
                  <a:gd name="T80" fmla="*/ 2147483647 w 270"/>
                  <a:gd name="T81" fmla="*/ 2147483647 h 210"/>
                  <a:gd name="T82" fmla="*/ 2147483647 w 270"/>
                  <a:gd name="T83" fmla="*/ 2147483647 h 210"/>
                  <a:gd name="T84" fmla="*/ 2147483647 w 270"/>
                  <a:gd name="T85" fmla="*/ 2147483647 h 210"/>
                  <a:gd name="T86" fmla="*/ 2147483647 w 270"/>
                  <a:gd name="T87" fmla="*/ 2147483647 h 210"/>
                  <a:gd name="T88" fmla="*/ 2147483647 w 270"/>
                  <a:gd name="T89" fmla="*/ 2147483647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0"/>
                  <a:gd name="T136" fmla="*/ 0 h 210"/>
                  <a:gd name="T137" fmla="*/ 270 w 270"/>
                  <a:gd name="T138" fmla="*/ 210 h 2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0" h="210" extrusionOk="0">
                    <a:moveTo>
                      <a:pt x="18" y="156"/>
                    </a:moveTo>
                    <a:lnTo>
                      <a:pt x="0" y="174"/>
                    </a:lnTo>
                    <a:lnTo>
                      <a:pt x="12" y="162"/>
                    </a:lnTo>
                    <a:lnTo>
                      <a:pt x="24" y="162"/>
                    </a:lnTo>
                    <a:lnTo>
                      <a:pt x="30" y="168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62"/>
                    </a:lnTo>
                    <a:lnTo>
                      <a:pt x="84" y="168"/>
                    </a:lnTo>
                    <a:lnTo>
                      <a:pt x="84" y="156"/>
                    </a:lnTo>
                    <a:lnTo>
                      <a:pt x="96" y="162"/>
                    </a:lnTo>
                    <a:lnTo>
                      <a:pt x="96" y="156"/>
                    </a:lnTo>
                    <a:lnTo>
                      <a:pt x="132" y="156"/>
                    </a:lnTo>
                    <a:lnTo>
                      <a:pt x="132" y="168"/>
                    </a:lnTo>
                    <a:lnTo>
                      <a:pt x="138" y="174"/>
                    </a:lnTo>
                    <a:lnTo>
                      <a:pt x="150" y="174"/>
                    </a:lnTo>
                    <a:lnTo>
                      <a:pt x="162" y="168"/>
                    </a:lnTo>
                    <a:lnTo>
                      <a:pt x="168" y="168"/>
                    </a:lnTo>
                    <a:lnTo>
                      <a:pt x="174" y="174"/>
                    </a:lnTo>
                    <a:lnTo>
                      <a:pt x="174" y="192"/>
                    </a:lnTo>
                    <a:lnTo>
                      <a:pt x="168" y="198"/>
                    </a:lnTo>
                    <a:lnTo>
                      <a:pt x="168" y="210"/>
                    </a:lnTo>
                    <a:lnTo>
                      <a:pt x="180" y="210"/>
                    </a:lnTo>
                    <a:lnTo>
                      <a:pt x="180" y="198"/>
                    </a:lnTo>
                    <a:lnTo>
                      <a:pt x="186" y="192"/>
                    </a:lnTo>
                    <a:lnTo>
                      <a:pt x="186" y="180"/>
                    </a:lnTo>
                    <a:lnTo>
                      <a:pt x="180" y="174"/>
                    </a:lnTo>
                    <a:lnTo>
                      <a:pt x="186" y="168"/>
                    </a:lnTo>
                    <a:lnTo>
                      <a:pt x="198" y="162"/>
                    </a:lnTo>
                    <a:lnTo>
                      <a:pt x="198" y="156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22" y="126"/>
                    </a:lnTo>
                    <a:lnTo>
                      <a:pt x="222" y="120"/>
                    </a:lnTo>
                    <a:lnTo>
                      <a:pt x="228" y="114"/>
                    </a:lnTo>
                    <a:lnTo>
                      <a:pt x="234" y="114"/>
                    </a:lnTo>
                    <a:lnTo>
                      <a:pt x="240" y="102"/>
                    </a:lnTo>
                    <a:lnTo>
                      <a:pt x="246" y="96"/>
                    </a:lnTo>
                    <a:lnTo>
                      <a:pt x="252" y="96"/>
                    </a:lnTo>
                    <a:lnTo>
                      <a:pt x="252" y="90"/>
                    </a:lnTo>
                    <a:lnTo>
                      <a:pt x="240" y="78"/>
                    </a:lnTo>
                    <a:lnTo>
                      <a:pt x="234" y="78"/>
                    </a:lnTo>
                    <a:lnTo>
                      <a:pt x="228" y="72"/>
                    </a:lnTo>
                    <a:lnTo>
                      <a:pt x="228" y="66"/>
                    </a:lnTo>
                    <a:lnTo>
                      <a:pt x="234" y="66"/>
                    </a:lnTo>
                    <a:lnTo>
                      <a:pt x="246" y="60"/>
                    </a:lnTo>
                    <a:lnTo>
                      <a:pt x="258" y="60"/>
                    </a:lnTo>
                    <a:lnTo>
                      <a:pt x="252" y="54"/>
                    </a:lnTo>
                    <a:lnTo>
                      <a:pt x="252" y="36"/>
                    </a:lnTo>
                    <a:lnTo>
                      <a:pt x="258" y="36"/>
                    </a:lnTo>
                    <a:lnTo>
                      <a:pt x="270" y="30"/>
                    </a:lnTo>
                    <a:lnTo>
                      <a:pt x="264" y="18"/>
                    </a:lnTo>
                    <a:lnTo>
                      <a:pt x="270" y="12"/>
                    </a:lnTo>
                    <a:lnTo>
                      <a:pt x="264" y="12"/>
                    </a:lnTo>
                    <a:lnTo>
                      <a:pt x="252" y="6"/>
                    </a:lnTo>
                    <a:lnTo>
                      <a:pt x="246" y="6"/>
                    </a:lnTo>
                    <a:lnTo>
                      <a:pt x="234" y="0"/>
                    </a:lnTo>
                    <a:lnTo>
                      <a:pt x="180" y="0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56" y="30"/>
                    </a:lnTo>
                    <a:lnTo>
                      <a:pt x="162" y="36"/>
                    </a:lnTo>
                    <a:lnTo>
                      <a:pt x="162" y="54"/>
                    </a:lnTo>
                    <a:lnTo>
                      <a:pt x="168" y="60"/>
                    </a:lnTo>
                    <a:lnTo>
                      <a:pt x="174" y="60"/>
                    </a:lnTo>
                    <a:lnTo>
                      <a:pt x="180" y="66"/>
                    </a:lnTo>
                    <a:lnTo>
                      <a:pt x="180" y="78"/>
                    </a:lnTo>
                    <a:lnTo>
                      <a:pt x="168" y="84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84"/>
                    </a:lnTo>
                    <a:lnTo>
                      <a:pt x="138" y="66"/>
                    </a:lnTo>
                    <a:lnTo>
                      <a:pt x="150" y="54"/>
                    </a:lnTo>
                    <a:lnTo>
                      <a:pt x="150" y="36"/>
                    </a:lnTo>
                    <a:lnTo>
                      <a:pt x="144" y="30"/>
                    </a:lnTo>
                    <a:lnTo>
                      <a:pt x="144" y="24"/>
                    </a:lnTo>
                    <a:lnTo>
                      <a:pt x="132" y="36"/>
                    </a:lnTo>
                    <a:lnTo>
                      <a:pt x="120" y="42"/>
                    </a:lnTo>
                    <a:lnTo>
                      <a:pt x="114" y="48"/>
                    </a:lnTo>
                    <a:lnTo>
                      <a:pt x="102" y="54"/>
                    </a:lnTo>
                    <a:lnTo>
                      <a:pt x="96" y="6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90" y="102"/>
                    </a:lnTo>
                    <a:lnTo>
                      <a:pt x="60" y="132"/>
                    </a:lnTo>
                    <a:lnTo>
                      <a:pt x="72" y="144"/>
                    </a:lnTo>
                    <a:lnTo>
                      <a:pt x="42" y="144"/>
                    </a:lnTo>
                    <a:lnTo>
                      <a:pt x="18" y="156"/>
                    </a:lnTo>
                    <a:close/>
                  </a:path>
                </a:pathLst>
              </a:custGeom>
              <a:solidFill>
                <a:srgbClr val="5E00DC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2" name="Montenegro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42C8777-C727-E8B7-52ED-B87723A0919D}"/>
                  </a:ext>
                </a:extLst>
              </p:cNvPr>
              <p:cNvSpPr/>
              <p:nvPr/>
            </p:nvSpPr>
            <p:spPr bwMode="gray">
              <a:xfrm>
                <a:off x="3621488" y="4564603"/>
                <a:ext cx="184398" cy="229000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2147483647 w 114"/>
                  <a:gd name="T7" fmla="*/ 2147483647 h 138"/>
                  <a:gd name="T8" fmla="*/ 2147483647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0 h 138"/>
                  <a:gd name="T14" fmla="*/ 2147483647 w 114"/>
                  <a:gd name="T15" fmla="*/ 0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0 w 114"/>
                  <a:gd name="T29" fmla="*/ 2147483647 h 138"/>
                  <a:gd name="T30" fmla="*/ 0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2147483647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2147483647 w 114"/>
                  <a:gd name="T61" fmla="*/ 2147483647 h 138"/>
                  <a:gd name="T62" fmla="*/ 2147483647 w 114"/>
                  <a:gd name="T63" fmla="*/ 2147483647 h 138"/>
                  <a:gd name="T64" fmla="*/ 2147483647 w 114"/>
                  <a:gd name="T65" fmla="*/ 2147483647 h 138"/>
                  <a:gd name="T66" fmla="*/ 2147483647 w 114"/>
                  <a:gd name="T67" fmla="*/ 2147483647 h 138"/>
                  <a:gd name="T68" fmla="*/ 2147483647 w 114"/>
                  <a:gd name="T69" fmla="*/ 2147483647 h 138"/>
                  <a:gd name="T70" fmla="*/ 2147483647 w 114"/>
                  <a:gd name="T71" fmla="*/ 2147483647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"/>
                  <a:gd name="T109" fmla="*/ 0 h 138"/>
                  <a:gd name="T110" fmla="*/ 114 w 114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" h="138" extrusionOk="0">
                    <a:moveTo>
                      <a:pt x="114" y="42"/>
                    </a:moveTo>
                    <a:lnTo>
                      <a:pt x="108" y="48"/>
                    </a:lnTo>
                    <a:lnTo>
                      <a:pt x="96" y="30"/>
                    </a:lnTo>
                    <a:lnTo>
                      <a:pt x="84" y="18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72"/>
                    </a:lnTo>
                    <a:lnTo>
                      <a:pt x="6" y="102"/>
                    </a:lnTo>
                    <a:lnTo>
                      <a:pt x="18" y="102"/>
                    </a:lnTo>
                    <a:lnTo>
                      <a:pt x="24" y="96"/>
                    </a:lnTo>
                    <a:lnTo>
                      <a:pt x="36" y="96"/>
                    </a:lnTo>
                    <a:lnTo>
                      <a:pt x="36" y="114"/>
                    </a:lnTo>
                    <a:lnTo>
                      <a:pt x="60" y="138"/>
                    </a:lnTo>
                    <a:lnTo>
                      <a:pt x="72" y="126"/>
                    </a:lnTo>
                    <a:lnTo>
                      <a:pt x="66" y="108"/>
                    </a:lnTo>
                    <a:lnTo>
                      <a:pt x="60" y="114"/>
                    </a:lnTo>
                    <a:lnTo>
                      <a:pt x="42" y="102"/>
                    </a:lnTo>
                    <a:lnTo>
                      <a:pt x="66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108" y="90"/>
                    </a:lnTo>
                    <a:lnTo>
                      <a:pt x="114" y="84"/>
                    </a:lnTo>
                    <a:lnTo>
                      <a:pt x="114" y="90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3" name="Moldov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A7CFEA2-31C0-98D8-9AEB-B3AB21B47FBE}"/>
                  </a:ext>
                </a:extLst>
              </p:cNvPr>
              <p:cNvSpPr/>
              <p:nvPr/>
            </p:nvSpPr>
            <p:spPr bwMode="gray">
              <a:xfrm>
                <a:off x="4435392" y="3911278"/>
                <a:ext cx="349721" cy="404116"/>
              </a:xfrm>
              <a:custGeom>
                <a:avLst/>
                <a:gdLst>
                  <a:gd name="T0" fmla="*/ 2147483647 w 216"/>
                  <a:gd name="T1" fmla="*/ 2147483647 h 240"/>
                  <a:gd name="T2" fmla="*/ 2147483647 w 216"/>
                  <a:gd name="T3" fmla="*/ 2147483647 h 240"/>
                  <a:gd name="T4" fmla="*/ 2147483647 w 216"/>
                  <a:gd name="T5" fmla="*/ 2147483647 h 240"/>
                  <a:gd name="T6" fmla="*/ 2147483647 w 216"/>
                  <a:gd name="T7" fmla="*/ 2147483647 h 240"/>
                  <a:gd name="T8" fmla="*/ 2147483647 w 216"/>
                  <a:gd name="T9" fmla="*/ 2147483647 h 240"/>
                  <a:gd name="T10" fmla="*/ 2147483647 w 216"/>
                  <a:gd name="T11" fmla="*/ 2147483647 h 240"/>
                  <a:gd name="T12" fmla="*/ 2147483647 w 216"/>
                  <a:gd name="T13" fmla="*/ 2147483647 h 240"/>
                  <a:gd name="T14" fmla="*/ 2147483647 w 216"/>
                  <a:gd name="T15" fmla="*/ 2147483647 h 240"/>
                  <a:gd name="T16" fmla="*/ 2147483647 w 216"/>
                  <a:gd name="T17" fmla="*/ 2147483647 h 240"/>
                  <a:gd name="T18" fmla="*/ 2147483647 w 216"/>
                  <a:gd name="T19" fmla="*/ 2147483647 h 240"/>
                  <a:gd name="T20" fmla="*/ 2147483647 w 216"/>
                  <a:gd name="T21" fmla="*/ 2147483647 h 240"/>
                  <a:gd name="T22" fmla="*/ 2147483647 w 216"/>
                  <a:gd name="T23" fmla="*/ 2147483647 h 240"/>
                  <a:gd name="T24" fmla="*/ 2147483647 w 216"/>
                  <a:gd name="T25" fmla="*/ 2147483647 h 240"/>
                  <a:gd name="T26" fmla="*/ 2147483647 w 216"/>
                  <a:gd name="T27" fmla="*/ 2147483647 h 240"/>
                  <a:gd name="T28" fmla="*/ 2147483647 w 216"/>
                  <a:gd name="T29" fmla="*/ 2147483647 h 240"/>
                  <a:gd name="T30" fmla="*/ 2147483647 w 216"/>
                  <a:gd name="T31" fmla="*/ 2147483647 h 240"/>
                  <a:gd name="T32" fmla="*/ 2147483647 w 216"/>
                  <a:gd name="T33" fmla="*/ 2147483647 h 240"/>
                  <a:gd name="T34" fmla="*/ 2147483647 w 216"/>
                  <a:gd name="T35" fmla="*/ 2147483647 h 240"/>
                  <a:gd name="T36" fmla="*/ 2147483647 w 216"/>
                  <a:gd name="T37" fmla="*/ 2147483647 h 240"/>
                  <a:gd name="T38" fmla="*/ 2147483647 w 216"/>
                  <a:gd name="T39" fmla="*/ 2147483647 h 240"/>
                  <a:gd name="T40" fmla="*/ 2147483647 w 216"/>
                  <a:gd name="T41" fmla="*/ 2147483647 h 240"/>
                  <a:gd name="T42" fmla="*/ 2147483647 w 216"/>
                  <a:gd name="T43" fmla="*/ 2147483647 h 240"/>
                  <a:gd name="T44" fmla="*/ 2147483647 w 216"/>
                  <a:gd name="T45" fmla="*/ 2147483647 h 240"/>
                  <a:gd name="T46" fmla="*/ 2147483647 w 216"/>
                  <a:gd name="T47" fmla="*/ 2147483647 h 240"/>
                  <a:gd name="T48" fmla="*/ 2147483647 w 216"/>
                  <a:gd name="T49" fmla="*/ 2147483647 h 240"/>
                  <a:gd name="T50" fmla="*/ 2147483647 w 216"/>
                  <a:gd name="T51" fmla="*/ 2147483647 h 240"/>
                  <a:gd name="T52" fmla="*/ 2147483647 w 216"/>
                  <a:gd name="T53" fmla="*/ 2147483647 h 240"/>
                  <a:gd name="T54" fmla="*/ 2147483647 w 216"/>
                  <a:gd name="T55" fmla="*/ 2147483647 h 240"/>
                  <a:gd name="T56" fmla="*/ 2147483647 w 216"/>
                  <a:gd name="T57" fmla="*/ 2147483647 h 240"/>
                  <a:gd name="T58" fmla="*/ 2147483647 w 216"/>
                  <a:gd name="T59" fmla="*/ 2147483647 h 240"/>
                  <a:gd name="T60" fmla="*/ 2147483647 w 216"/>
                  <a:gd name="T61" fmla="*/ 0 h 240"/>
                  <a:gd name="T62" fmla="*/ 2147483647 w 216"/>
                  <a:gd name="T63" fmla="*/ 2147483647 h 240"/>
                  <a:gd name="T64" fmla="*/ 2147483647 w 216"/>
                  <a:gd name="T65" fmla="*/ 2147483647 h 240"/>
                  <a:gd name="T66" fmla="*/ 2147483647 w 216"/>
                  <a:gd name="T67" fmla="*/ 2147483647 h 2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240"/>
                  <a:gd name="T104" fmla="*/ 216 w 216"/>
                  <a:gd name="T105" fmla="*/ 240 h 2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240" extrusionOk="0">
                    <a:moveTo>
                      <a:pt x="0" y="18"/>
                    </a:moveTo>
                    <a:lnTo>
                      <a:pt x="18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60" y="72"/>
                    </a:lnTo>
                    <a:lnTo>
                      <a:pt x="66" y="96"/>
                    </a:lnTo>
                    <a:lnTo>
                      <a:pt x="78" y="96"/>
                    </a:lnTo>
                    <a:lnTo>
                      <a:pt x="84" y="114"/>
                    </a:lnTo>
                    <a:lnTo>
                      <a:pt x="102" y="114"/>
                    </a:lnTo>
                    <a:lnTo>
                      <a:pt x="108" y="120"/>
                    </a:lnTo>
                    <a:lnTo>
                      <a:pt x="108" y="162"/>
                    </a:lnTo>
                    <a:lnTo>
                      <a:pt x="114" y="162"/>
                    </a:lnTo>
                    <a:lnTo>
                      <a:pt x="108" y="168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102" y="198"/>
                    </a:lnTo>
                    <a:lnTo>
                      <a:pt x="108" y="210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38" y="234"/>
                    </a:lnTo>
                    <a:lnTo>
                      <a:pt x="138" y="222"/>
                    </a:lnTo>
                    <a:lnTo>
                      <a:pt x="132" y="216"/>
                    </a:lnTo>
                    <a:lnTo>
                      <a:pt x="132" y="204"/>
                    </a:lnTo>
                    <a:lnTo>
                      <a:pt x="138" y="204"/>
                    </a:lnTo>
                    <a:lnTo>
                      <a:pt x="150" y="198"/>
                    </a:lnTo>
                    <a:lnTo>
                      <a:pt x="156" y="192"/>
                    </a:lnTo>
                    <a:lnTo>
                      <a:pt x="174" y="180"/>
                    </a:lnTo>
                    <a:lnTo>
                      <a:pt x="168" y="174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98" y="162"/>
                    </a:lnTo>
                    <a:lnTo>
                      <a:pt x="210" y="156"/>
                    </a:lnTo>
                    <a:lnTo>
                      <a:pt x="216" y="156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20"/>
                    </a:lnTo>
                    <a:lnTo>
                      <a:pt x="192" y="114"/>
                    </a:lnTo>
                    <a:lnTo>
                      <a:pt x="180" y="114"/>
                    </a:lnTo>
                    <a:lnTo>
                      <a:pt x="180" y="96"/>
                    </a:lnTo>
                    <a:lnTo>
                      <a:pt x="186" y="90"/>
                    </a:lnTo>
                    <a:lnTo>
                      <a:pt x="180" y="84"/>
                    </a:lnTo>
                    <a:lnTo>
                      <a:pt x="174" y="84"/>
                    </a:lnTo>
                    <a:lnTo>
                      <a:pt x="162" y="90"/>
                    </a:lnTo>
                    <a:lnTo>
                      <a:pt x="162" y="66"/>
                    </a:lnTo>
                    <a:lnTo>
                      <a:pt x="168" y="60"/>
                    </a:lnTo>
                    <a:lnTo>
                      <a:pt x="162" y="48"/>
                    </a:lnTo>
                    <a:lnTo>
                      <a:pt x="156" y="42"/>
                    </a:lnTo>
                    <a:lnTo>
                      <a:pt x="144" y="36"/>
                    </a:lnTo>
                    <a:lnTo>
                      <a:pt x="126" y="36"/>
                    </a:lnTo>
                    <a:lnTo>
                      <a:pt x="126" y="24"/>
                    </a:lnTo>
                    <a:lnTo>
                      <a:pt x="120" y="18"/>
                    </a:lnTo>
                    <a:lnTo>
                      <a:pt x="78" y="18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4" name="Malt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27398E9-5683-C06A-0913-F76BB849036D}"/>
                  </a:ext>
                </a:extLst>
              </p:cNvPr>
              <p:cNvSpPr/>
              <p:nvPr/>
            </p:nvSpPr>
            <p:spPr bwMode="gray">
              <a:xfrm>
                <a:off x="3195457" y="5574894"/>
                <a:ext cx="50870" cy="47151"/>
              </a:xfrm>
              <a:custGeom>
                <a:avLst/>
                <a:gdLst>
                  <a:gd name="T0" fmla="*/ 2147483647 w 30"/>
                  <a:gd name="T1" fmla="*/ 2147483647 h 30"/>
                  <a:gd name="T2" fmla="*/ 2147483647 w 30"/>
                  <a:gd name="T3" fmla="*/ 2147483647 h 30"/>
                  <a:gd name="T4" fmla="*/ 2147483647 w 30"/>
                  <a:gd name="T5" fmla="*/ 2147483647 h 30"/>
                  <a:gd name="T6" fmla="*/ 2147483647 w 30"/>
                  <a:gd name="T7" fmla="*/ 0 h 30"/>
                  <a:gd name="T8" fmla="*/ 2147483647 w 30"/>
                  <a:gd name="T9" fmla="*/ 0 h 30"/>
                  <a:gd name="T10" fmla="*/ 0 w 30"/>
                  <a:gd name="T11" fmla="*/ 2147483647 h 30"/>
                  <a:gd name="T12" fmla="*/ 0 w 30"/>
                  <a:gd name="T13" fmla="*/ 2147483647 h 30"/>
                  <a:gd name="T14" fmla="*/ 2147483647 w 30"/>
                  <a:gd name="T15" fmla="*/ 2147483647 h 30"/>
                  <a:gd name="T16" fmla="*/ 2147483647 w 30"/>
                  <a:gd name="T17" fmla="*/ 2147483647 h 30"/>
                  <a:gd name="T18" fmla="*/ 2147483647 w 30"/>
                  <a:gd name="T19" fmla="*/ 2147483647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30"/>
                  <a:gd name="T32" fmla="*/ 30 w 30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30" extrusionOk="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5" name="Macedo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FF8FAF4-408A-4354-7636-C28FCAE77272}"/>
                  </a:ext>
                </a:extLst>
              </p:cNvPr>
              <p:cNvSpPr/>
              <p:nvPr/>
            </p:nvSpPr>
            <p:spPr bwMode="gray">
              <a:xfrm>
                <a:off x="3850394" y="4726249"/>
                <a:ext cx="267063" cy="215532"/>
              </a:xfrm>
              <a:custGeom>
                <a:avLst/>
                <a:gdLst>
                  <a:gd name="T0" fmla="*/ 2147483647 w 162"/>
                  <a:gd name="T1" fmla="*/ 2147483647 h 126"/>
                  <a:gd name="T2" fmla="*/ 2147483647 w 162"/>
                  <a:gd name="T3" fmla="*/ 2147483647 h 126"/>
                  <a:gd name="T4" fmla="*/ 2147483647 w 162"/>
                  <a:gd name="T5" fmla="*/ 2147483647 h 126"/>
                  <a:gd name="T6" fmla="*/ 2147483647 w 162"/>
                  <a:gd name="T7" fmla="*/ 2147483647 h 126"/>
                  <a:gd name="T8" fmla="*/ 2147483647 w 162"/>
                  <a:gd name="T9" fmla="*/ 0 h 126"/>
                  <a:gd name="T10" fmla="*/ 2147483647 w 162"/>
                  <a:gd name="T11" fmla="*/ 2147483647 h 126"/>
                  <a:gd name="T12" fmla="*/ 2147483647 w 162"/>
                  <a:gd name="T13" fmla="*/ 2147483647 h 126"/>
                  <a:gd name="T14" fmla="*/ 2147483647 w 162"/>
                  <a:gd name="T15" fmla="*/ 2147483647 h 126"/>
                  <a:gd name="T16" fmla="*/ 2147483647 w 162"/>
                  <a:gd name="T17" fmla="*/ 2147483647 h 126"/>
                  <a:gd name="T18" fmla="*/ 2147483647 w 162"/>
                  <a:gd name="T19" fmla="*/ 2147483647 h 126"/>
                  <a:gd name="T20" fmla="*/ 2147483647 w 162"/>
                  <a:gd name="T21" fmla="*/ 2147483647 h 126"/>
                  <a:gd name="T22" fmla="*/ 0 w 162"/>
                  <a:gd name="T23" fmla="*/ 2147483647 h 126"/>
                  <a:gd name="T24" fmla="*/ 0 w 162"/>
                  <a:gd name="T25" fmla="*/ 2147483647 h 126"/>
                  <a:gd name="T26" fmla="*/ 2147483647 w 162"/>
                  <a:gd name="T27" fmla="*/ 2147483647 h 126"/>
                  <a:gd name="T28" fmla="*/ 2147483647 w 162"/>
                  <a:gd name="T29" fmla="*/ 2147483647 h 126"/>
                  <a:gd name="T30" fmla="*/ 2147483647 w 162"/>
                  <a:gd name="T31" fmla="*/ 2147483647 h 126"/>
                  <a:gd name="T32" fmla="*/ 2147483647 w 162"/>
                  <a:gd name="T33" fmla="*/ 2147483647 h 126"/>
                  <a:gd name="T34" fmla="*/ 2147483647 w 162"/>
                  <a:gd name="T35" fmla="*/ 2147483647 h 126"/>
                  <a:gd name="T36" fmla="*/ 2147483647 w 162"/>
                  <a:gd name="T37" fmla="*/ 2147483647 h 126"/>
                  <a:gd name="T38" fmla="*/ 2147483647 w 162"/>
                  <a:gd name="T39" fmla="*/ 2147483647 h 126"/>
                  <a:gd name="T40" fmla="*/ 2147483647 w 162"/>
                  <a:gd name="T41" fmla="*/ 2147483647 h 126"/>
                  <a:gd name="T42" fmla="*/ 2147483647 w 162"/>
                  <a:gd name="T43" fmla="*/ 2147483647 h 126"/>
                  <a:gd name="T44" fmla="*/ 2147483647 w 162"/>
                  <a:gd name="T45" fmla="*/ 2147483647 h 126"/>
                  <a:gd name="T46" fmla="*/ 2147483647 w 162"/>
                  <a:gd name="T47" fmla="*/ 2147483647 h 126"/>
                  <a:gd name="T48" fmla="*/ 2147483647 w 162"/>
                  <a:gd name="T49" fmla="*/ 2147483647 h 126"/>
                  <a:gd name="T50" fmla="*/ 2147483647 w 162"/>
                  <a:gd name="T51" fmla="*/ 2147483647 h 126"/>
                  <a:gd name="T52" fmla="*/ 2147483647 w 162"/>
                  <a:gd name="T53" fmla="*/ 2147483647 h 126"/>
                  <a:gd name="T54" fmla="*/ 2147483647 w 162"/>
                  <a:gd name="T55" fmla="*/ 2147483647 h 126"/>
                  <a:gd name="T56" fmla="*/ 2147483647 w 162"/>
                  <a:gd name="T57" fmla="*/ 2147483647 h 126"/>
                  <a:gd name="T58" fmla="*/ 2147483647 w 162"/>
                  <a:gd name="T59" fmla="*/ 2147483647 h 126"/>
                  <a:gd name="T60" fmla="*/ 2147483647 w 162"/>
                  <a:gd name="T61" fmla="*/ 2147483647 h 126"/>
                  <a:gd name="T62" fmla="*/ 2147483647 w 162"/>
                  <a:gd name="T63" fmla="*/ 2147483647 h 126"/>
                  <a:gd name="T64" fmla="*/ 2147483647 w 162"/>
                  <a:gd name="T65" fmla="*/ 2147483647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2"/>
                  <a:gd name="T100" fmla="*/ 0 h 126"/>
                  <a:gd name="T101" fmla="*/ 162 w 162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2" h="126" extrusionOk="0">
                    <a:moveTo>
                      <a:pt x="150" y="42"/>
                    </a:moveTo>
                    <a:lnTo>
                      <a:pt x="132" y="30"/>
                    </a:lnTo>
                    <a:lnTo>
                      <a:pt x="132" y="18"/>
                    </a:lnTo>
                    <a:lnTo>
                      <a:pt x="126" y="18"/>
                    </a:lnTo>
                    <a:lnTo>
                      <a:pt x="11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18" y="36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18" y="126"/>
                    </a:lnTo>
                    <a:lnTo>
                      <a:pt x="42" y="120"/>
                    </a:lnTo>
                    <a:lnTo>
                      <a:pt x="42" y="126"/>
                    </a:lnTo>
                    <a:lnTo>
                      <a:pt x="54" y="120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90" y="126"/>
                    </a:lnTo>
                    <a:lnTo>
                      <a:pt x="96" y="114"/>
                    </a:lnTo>
                    <a:lnTo>
                      <a:pt x="96" y="108"/>
                    </a:lnTo>
                    <a:lnTo>
                      <a:pt x="120" y="108"/>
                    </a:lnTo>
                    <a:lnTo>
                      <a:pt x="132" y="102"/>
                    </a:lnTo>
                    <a:lnTo>
                      <a:pt x="156" y="78"/>
                    </a:lnTo>
                    <a:lnTo>
                      <a:pt x="162" y="66"/>
                    </a:lnTo>
                    <a:lnTo>
                      <a:pt x="162" y="60"/>
                    </a:lnTo>
                    <a:lnTo>
                      <a:pt x="156" y="48"/>
                    </a:lnTo>
                    <a:lnTo>
                      <a:pt x="150" y="4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6" name="Luxembourg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DE12521-129B-0D72-E48B-3AA4343860D2}"/>
                  </a:ext>
                </a:extLst>
              </p:cNvPr>
              <p:cNvSpPr/>
              <p:nvPr/>
            </p:nvSpPr>
            <p:spPr bwMode="gray">
              <a:xfrm>
                <a:off x="2317970" y="3689012"/>
                <a:ext cx="82658" cy="74088"/>
              </a:xfrm>
              <a:custGeom>
                <a:avLst/>
                <a:gdLst>
                  <a:gd name="T0" fmla="*/ 2147483647 w 54"/>
                  <a:gd name="T1" fmla="*/ 2147483647 h 42"/>
                  <a:gd name="T2" fmla="*/ 2147483647 w 54"/>
                  <a:gd name="T3" fmla="*/ 2147483647 h 42"/>
                  <a:gd name="T4" fmla="*/ 2147483647 w 54"/>
                  <a:gd name="T5" fmla="*/ 2147483647 h 42"/>
                  <a:gd name="T6" fmla="*/ 2147483647 w 54"/>
                  <a:gd name="T7" fmla="*/ 2147483647 h 42"/>
                  <a:gd name="T8" fmla="*/ 2147483647 w 54"/>
                  <a:gd name="T9" fmla="*/ 2147483647 h 42"/>
                  <a:gd name="T10" fmla="*/ 2147483647 w 54"/>
                  <a:gd name="T11" fmla="*/ 2147483647 h 42"/>
                  <a:gd name="T12" fmla="*/ 2147483647 w 54"/>
                  <a:gd name="T13" fmla="*/ 2147483647 h 42"/>
                  <a:gd name="T14" fmla="*/ 2147483647 w 54"/>
                  <a:gd name="T15" fmla="*/ 2147483647 h 42"/>
                  <a:gd name="T16" fmla="*/ 2147483647 w 54"/>
                  <a:gd name="T17" fmla="*/ 0 h 42"/>
                  <a:gd name="T18" fmla="*/ 2147483647 w 54"/>
                  <a:gd name="T19" fmla="*/ 0 h 42"/>
                  <a:gd name="T20" fmla="*/ 2147483647 w 54"/>
                  <a:gd name="T21" fmla="*/ 2147483647 h 42"/>
                  <a:gd name="T22" fmla="*/ 2147483647 w 54"/>
                  <a:gd name="T23" fmla="*/ 2147483647 h 42"/>
                  <a:gd name="T24" fmla="*/ 0 w 54"/>
                  <a:gd name="T25" fmla="*/ 2147483647 h 42"/>
                  <a:gd name="T26" fmla="*/ 0 w 54"/>
                  <a:gd name="T27" fmla="*/ 2147483647 h 42"/>
                  <a:gd name="T28" fmla="*/ 2147483647 w 54"/>
                  <a:gd name="T29" fmla="*/ 2147483647 h 42"/>
                  <a:gd name="T30" fmla="*/ 2147483647 w 54"/>
                  <a:gd name="T31" fmla="*/ 2147483647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42"/>
                  <a:gd name="T50" fmla="*/ 54 w 54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42" extrusionOk="0">
                    <a:moveTo>
                      <a:pt x="18" y="42"/>
                    </a:moveTo>
                    <a:lnTo>
                      <a:pt x="30" y="36"/>
                    </a:lnTo>
                    <a:lnTo>
                      <a:pt x="48" y="42"/>
                    </a:lnTo>
                    <a:lnTo>
                      <a:pt x="54" y="36"/>
                    </a:lnTo>
                    <a:lnTo>
                      <a:pt x="54" y="24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7" name="Lithua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D542909-20F6-8647-4A10-C70D676CC99B}"/>
                  </a:ext>
                </a:extLst>
              </p:cNvPr>
              <p:cNvSpPr/>
              <p:nvPr/>
            </p:nvSpPr>
            <p:spPr bwMode="gray">
              <a:xfrm>
                <a:off x="3805886" y="2853838"/>
                <a:ext cx="546843" cy="336766"/>
              </a:xfrm>
              <a:custGeom>
                <a:avLst/>
                <a:gdLst>
                  <a:gd name="T0" fmla="*/ 2147483647 w 342"/>
                  <a:gd name="T1" fmla="*/ 2147483647 h 198"/>
                  <a:gd name="T2" fmla="*/ 2147483647 w 342"/>
                  <a:gd name="T3" fmla="*/ 2147483647 h 198"/>
                  <a:gd name="T4" fmla="*/ 2147483647 w 342"/>
                  <a:gd name="T5" fmla="*/ 2147483647 h 198"/>
                  <a:gd name="T6" fmla="*/ 2147483647 w 342"/>
                  <a:gd name="T7" fmla="*/ 2147483647 h 198"/>
                  <a:gd name="T8" fmla="*/ 2147483647 w 342"/>
                  <a:gd name="T9" fmla="*/ 2147483647 h 198"/>
                  <a:gd name="T10" fmla="*/ 2147483647 w 342"/>
                  <a:gd name="T11" fmla="*/ 2147483647 h 198"/>
                  <a:gd name="T12" fmla="*/ 2147483647 w 342"/>
                  <a:gd name="T13" fmla="*/ 2147483647 h 198"/>
                  <a:gd name="T14" fmla="*/ 2147483647 w 342"/>
                  <a:gd name="T15" fmla="*/ 2147483647 h 198"/>
                  <a:gd name="T16" fmla="*/ 2147483647 w 342"/>
                  <a:gd name="T17" fmla="*/ 2147483647 h 198"/>
                  <a:gd name="T18" fmla="*/ 2147483647 w 342"/>
                  <a:gd name="T19" fmla="*/ 2147483647 h 198"/>
                  <a:gd name="T20" fmla="*/ 2147483647 w 342"/>
                  <a:gd name="T21" fmla="*/ 2147483647 h 198"/>
                  <a:gd name="T22" fmla="*/ 2147483647 w 342"/>
                  <a:gd name="T23" fmla="*/ 2147483647 h 198"/>
                  <a:gd name="T24" fmla="*/ 2147483647 w 342"/>
                  <a:gd name="T25" fmla="*/ 0 h 198"/>
                  <a:gd name="T26" fmla="*/ 2147483647 w 342"/>
                  <a:gd name="T27" fmla="*/ 2147483647 h 198"/>
                  <a:gd name="T28" fmla="*/ 0 w 342"/>
                  <a:gd name="T29" fmla="*/ 2147483647 h 198"/>
                  <a:gd name="T30" fmla="*/ 2147483647 w 342"/>
                  <a:gd name="T31" fmla="*/ 2147483647 h 198"/>
                  <a:gd name="T32" fmla="*/ 2147483647 w 342"/>
                  <a:gd name="T33" fmla="*/ 2147483647 h 198"/>
                  <a:gd name="T34" fmla="*/ 2147483647 w 342"/>
                  <a:gd name="T35" fmla="*/ 2147483647 h 198"/>
                  <a:gd name="T36" fmla="*/ 2147483647 w 342"/>
                  <a:gd name="T37" fmla="*/ 2147483647 h 198"/>
                  <a:gd name="T38" fmla="*/ 2147483647 w 342"/>
                  <a:gd name="T39" fmla="*/ 2147483647 h 198"/>
                  <a:gd name="T40" fmla="*/ 2147483647 w 342"/>
                  <a:gd name="T41" fmla="*/ 2147483647 h 198"/>
                  <a:gd name="T42" fmla="*/ 2147483647 w 342"/>
                  <a:gd name="T43" fmla="*/ 2147483647 h 198"/>
                  <a:gd name="T44" fmla="*/ 2147483647 w 342"/>
                  <a:gd name="T45" fmla="*/ 2147483647 h 198"/>
                  <a:gd name="T46" fmla="*/ 2147483647 w 342"/>
                  <a:gd name="T47" fmla="*/ 2147483647 h 198"/>
                  <a:gd name="T48" fmla="*/ 2147483647 w 342"/>
                  <a:gd name="T49" fmla="*/ 2147483647 h 198"/>
                  <a:gd name="T50" fmla="*/ 2147483647 w 342"/>
                  <a:gd name="T51" fmla="*/ 2147483647 h 198"/>
                  <a:gd name="T52" fmla="*/ 2147483647 w 342"/>
                  <a:gd name="T53" fmla="*/ 2147483647 h 198"/>
                  <a:gd name="T54" fmla="*/ 2147483647 w 342"/>
                  <a:gd name="T55" fmla="*/ 2147483647 h 198"/>
                  <a:gd name="T56" fmla="*/ 2147483647 w 342"/>
                  <a:gd name="T57" fmla="*/ 2147483647 h 198"/>
                  <a:gd name="T58" fmla="*/ 2147483647 w 342"/>
                  <a:gd name="T59" fmla="*/ 2147483647 h 198"/>
                  <a:gd name="T60" fmla="*/ 2147483647 w 342"/>
                  <a:gd name="T61" fmla="*/ 2147483647 h 198"/>
                  <a:gd name="T62" fmla="*/ 2147483647 w 342"/>
                  <a:gd name="T63" fmla="*/ 2147483647 h 198"/>
                  <a:gd name="T64" fmla="*/ 2147483647 w 342"/>
                  <a:gd name="T65" fmla="*/ 2147483647 h 198"/>
                  <a:gd name="T66" fmla="*/ 2147483647 w 342"/>
                  <a:gd name="T67" fmla="*/ 2147483647 h 198"/>
                  <a:gd name="T68" fmla="*/ 2147483647 w 342"/>
                  <a:gd name="T69" fmla="*/ 2147483647 h 198"/>
                  <a:gd name="T70" fmla="*/ 2147483647 w 342"/>
                  <a:gd name="T71" fmla="*/ 2147483647 h 198"/>
                  <a:gd name="T72" fmla="*/ 2147483647 w 342"/>
                  <a:gd name="T73" fmla="*/ 2147483647 h 198"/>
                  <a:gd name="T74" fmla="*/ 2147483647 w 342"/>
                  <a:gd name="T75" fmla="*/ 2147483647 h 198"/>
                  <a:gd name="T76" fmla="*/ 2147483647 w 342"/>
                  <a:gd name="T77" fmla="*/ 2147483647 h 198"/>
                  <a:gd name="T78" fmla="*/ 2147483647 w 342"/>
                  <a:gd name="T79" fmla="*/ 2147483647 h 198"/>
                  <a:gd name="T80" fmla="*/ 2147483647 w 342"/>
                  <a:gd name="T81" fmla="*/ 2147483647 h 198"/>
                  <a:gd name="T82" fmla="*/ 2147483647 w 342"/>
                  <a:gd name="T83" fmla="*/ 2147483647 h 198"/>
                  <a:gd name="T84" fmla="*/ 2147483647 w 342"/>
                  <a:gd name="T85" fmla="*/ 2147483647 h 1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2"/>
                  <a:gd name="T130" fmla="*/ 0 h 198"/>
                  <a:gd name="T131" fmla="*/ 342 w 342"/>
                  <a:gd name="T132" fmla="*/ 198 h 1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2" h="198" extrusionOk="0">
                    <a:moveTo>
                      <a:pt x="330" y="60"/>
                    </a:moveTo>
                    <a:lnTo>
                      <a:pt x="312" y="54"/>
                    </a:lnTo>
                    <a:lnTo>
                      <a:pt x="294" y="42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64" y="24"/>
                    </a:lnTo>
                    <a:lnTo>
                      <a:pt x="234" y="24"/>
                    </a:lnTo>
                    <a:lnTo>
                      <a:pt x="228" y="12"/>
                    </a:lnTo>
                    <a:lnTo>
                      <a:pt x="222" y="6"/>
                    </a:lnTo>
                    <a:lnTo>
                      <a:pt x="210" y="6"/>
                    </a:lnTo>
                    <a:lnTo>
                      <a:pt x="198" y="18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6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18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0"/>
                    </a:lnTo>
                    <a:lnTo>
                      <a:pt x="12" y="84"/>
                    </a:lnTo>
                    <a:lnTo>
                      <a:pt x="18" y="90"/>
                    </a:lnTo>
                    <a:lnTo>
                      <a:pt x="18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08"/>
                    </a:lnTo>
                    <a:lnTo>
                      <a:pt x="72" y="108"/>
                    </a:lnTo>
                    <a:lnTo>
                      <a:pt x="84" y="102"/>
                    </a:lnTo>
                    <a:lnTo>
                      <a:pt x="102" y="102"/>
                    </a:lnTo>
                    <a:lnTo>
                      <a:pt x="108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102" y="162"/>
                    </a:lnTo>
                    <a:lnTo>
                      <a:pt x="120" y="162"/>
                    </a:lnTo>
                    <a:lnTo>
                      <a:pt x="138" y="168"/>
                    </a:lnTo>
                    <a:lnTo>
                      <a:pt x="144" y="168"/>
                    </a:lnTo>
                    <a:lnTo>
                      <a:pt x="156" y="174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68" y="192"/>
                    </a:lnTo>
                    <a:lnTo>
                      <a:pt x="180" y="192"/>
                    </a:lnTo>
                    <a:lnTo>
                      <a:pt x="192" y="186"/>
                    </a:lnTo>
                    <a:lnTo>
                      <a:pt x="198" y="186"/>
                    </a:lnTo>
                    <a:lnTo>
                      <a:pt x="204" y="192"/>
                    </a:lnTo>
                    <a:lnTo>
                      <a:pt x="204" y="198"/>
                    </a:lnTo>
                    <a:lnTo>
                      <a:pt x="234" y="198"/>
                    </a:lnTo>
                    <a:lnTo>
                      <a:pt x="234" y="180"/>
                    </a:lnTo>
                    <a:lnTo>
                      <a:pt x="246" y="192"/>
                    </a:lnTo>
                    <a:lnTo>
                      <a:pt x="252" y="180"/>
                    </a:lnTo>
                    <a:lnTo>
                      <a:pt x="258" y="174"/>
                    </a:lnTo>
                    <a:lnTo>
                      <a:pt x="270" y="168"/>
                    </a:lnTo>
                    <a:lnTo>
                      <a:pt x="288" y="168"/>
                    </a:lnTo>
                    <a:lnTo>
                      <a:pt x="288" y="174"/>
                    </a:lnTo>
                    <a:lnTo>
                      <a:pt x="282" y="180"/>
                    </a:lnTo>
                    <a:lnTo>
                      <a:pt x="294" y="180"/>
                    </a:lnTo>
                    <a:lnTo>
                      <a:pt x="294" y="174"/>
                    </a:lnTo>
                    <a:lnTo>
                      <a:pt x="288" y="168"/>
                    </a:lnTo>
                    <a:lnTo>
                      <a:pt x="28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94" y="144"/>
                    </a:lnTo>
                    <a:lnTo>
                      <a:pt x="294" y="138"/>
                    </a:lnTo>
                    <a:lnTo>
                      <a:pt x="288" y="126"/>
                    </a:lnTo>
                    <a:lnTo>
                      <a:pt x="288" y="120"/>
                    </a:lnTo>
                    <a:lnTo>
                      <a:pt x="294" y="114"/>
                    </a:lnTo>
                    <a:lnTo>
                      <a:pt x="312" y="114"/>
                    </a:lnTo>
                    <a:lnTo>
                      <a:pt x="306" y="96"/>
                    </a:lnTo>
                    <a:lnTo>
                      <a:pt x="312" y="96"/>
                    </a:lnTo>
                    <a:lnTo>
                      <a:pt x="318" y="102"/>
                    </a:lnTo>
                    <a:lnTo>
                      <a:pt x="336" y="102"/>
                    </a:lnTo>
                    <a:lnTo>
                      <a:pt x="342" y="96"/>
                    </a:lnTo>
                    <a:lnTo>
                      <a:pt x="324" y="78"/>
                    </a:lnTo>
                    <a:lnTo>
                      <a:pt x="324" y="72"/>
                    </a:lnTo>
                    <a:lnTo>
                      <a:pt x="330" y="66"/>
                    </a:lnTo>
                    <a:lnTo>
                      <a:pt x="330" y="60"/>
                    </a:lnTo>
                    <a:close/>
                  </a:path>
                </a:pathLst>
              </a:custGeom>
              <a:solidFill>
                <a:srgbClr val="5E00DC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8" name="Liechtenstei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9F699B0-51CD-BC43-3E78-CB786F01F417}"/>
                  </a:ext>
                </a:extLst>
              </p:cNvPr>
              <p:cNvSpPr/>
              <p:nvPr/>
            </p:nvSpPr>
            <p:spPr bwMode="gray">
              <a:xfrm>
                <a:off x="2680411" y="4059456"/>
                <a:ext cx="25435" cy="40412"/>
              </a:xfrm>
              <a:custGeom>
                <a:avLst/>
                <a:gdLst>
                  <a:gd name="T0" fmla="*/ 2147483647 w 18"/>
                  <a:gd name="T1" fmla="*/ 0 h 24"/>
                  <a:gd name="T2" fmla="*/ 2147483647 w 18"/>
                  <a:gd name="T3" fmla="*/ 2147483647 h 24"/>
                  <a:gd name="T4" fmla="*/ 0 w 18"/>
                  <a:gd name="T5" fmla="*/ 2147483647 h 24"/>
                  <a:gd name="T6" fmla="*/ 0 w 18"/>
                  <a:gd name="T7" fmla="*/ 2147483647 h 24"/>
                  <a:gd name="T8" fmla="*/ 2147483647 w 18"/>
                  <a:gd name="T9" fmla="*/ 2147483647 h 24"/>
                  <a:gd name="T10" fmla="*/ 2147483647 w 18"/>
                  <a:gd name="T11" fmla="*/ 0 h 24"/>
                  <a:gd name="T12" fmla="*/ 2147483647 w 1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4"/>
                  <a:gd name="T23" fmla="*/ 18 w 18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4" extrusionOk="0">
                    <a:moveTo>
                      <a:pt x="12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9" name="Latv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555B057-2673-ECCE-411E-627195789C8E}"/>
                  </a:ext>
                </a:extLst>
              </p:cNvPr>
              <p:cNvSpPr/>
              <p:nvPr/>
            </p:nvSpPr>
            <p:spPr bwMode="gray">
              <a:xfrm>
                <a:off x="3793173" y="2645043"/>
                <a:ext cx="686732" cy="309823"/>
              </a:xfrm>
              <a:custGeom>
                <a:avLst/>
                <a:gdLst>
                  <a:gd name="T0" fmla="*/ 2147483647 w 426"/>
                  <a:gd name="T1" fmla="*/ 2147483647 h 180"/>
                  <a:gd name="T2" fmla="*/ 2147483647 w 426"/>
                  <a:gd name="T3" fmla="*/ 2147483647 h 180"/>
                  <a:gd name="T4" fmla="*/ 2147483647 w 426"/>
                  <a:gd name="T5" fmla="*/ 2147483647 h 180"/>
                  <a:gd name="T6" fmla="*/ 2147483647 w 426"/>
                  <a:gd name="T7" fmla="*/ 2147483647 h 180"/>
                  <a:gd name="T8" fmla="*/ 2147483647 w 426"/>
                  <a:gd name="T9" fmla="*/ 2147483647 h 180"/>
                  <a:gd name="T10" fmla="*/ 2147483647 w 426"/>
                  <a:gd name="T11" fmla="*/ 2147483647 h 180"/>
                  <a:gd name="T12" fmla="*/ 2147483647 w 426"/>
                  <a:gd name="T13" fmla="*/ 2147483647 h 180"/>
                  <a:gd name="T14" fmla="*/ 2147483647 w 426"/>
                  <a:gd name="T15" fmla="*/ 2147483647 h 180"/>
                  <a:gd name="T16" fmla="*/ 2147483647 w 426"/>
                  <a:gd name="T17" fmla="*/ 2147483647 h 180"/>
                  <a:gd name="T18" fmla="*/ 2147483647 w 426"/>
                  <a:gd name="T19" fmla="*/ 2147483647 h 180"/>
                  <a:gd name="T20" fmla="*/ 2147483647 w 426"/>
                  <a:gd name="T21" fmla="*/ 2147483647 h 180"/>
                  <a:gd name="T22" fmla="*/ 2147483647 w 426"/>
                  <a:gd name="T23" fmla="*/ 2147483647 h 180"/>
                  <a:gd name="T24" fmla="*/ 2147483647 w 426"/>
                  <a:gd name="T25" fmla="*/ 2147483647 h 180"/>
                  <a:gd name="T26" fmla="*/ 2147483647 w 426"/>
                  <a:gd name="T27" fmla="*/ 2147483647 h 180"/>
                  <a:gd name="T28" fmla="*/ 2147483647 w 426"/>
                  <a:gd name="T29" fmla="*/ 2147483647 h 180"/>
                  <a:gd name="T30" fmla="*/ 2147483647 w 426"/>
                  <a:gd name="T31" fmla="*/ 2147483647 h 180"/>
                  <a:gd name="T32" fmla="*/ 2147483647 w 426"/>
                  <a:gd name="T33" fmla="*/ 2147483647 h 180"/>
                  <a:gd name="T34" fmla="*/ 2147483647 w 426"/>
                  <a:gd name="T35" fmla="*/ 2147483647 h 180"/>
                  <a:gd name="T36" fmla="*/ 2147483647 w 426"/>
                  <a:gd name="T37" fmla="*/ 2147483647 h 180"/>
                  <a:gd name="T38" fmla="*/ 2147483647 w 426"/>
                  <a:gd name="T39" fmla="*/ 2147483647 h 180"/>
                  <a:gd name="T40" fmla="*/ 2147483647 w 426"/>
                  <a:gd name="T41" fmla="*/ 2147483647 h 180"/>
                  <a:gd name="T42" fmla="*/ 2147483647 w 426"/>
                  <a:gd name="T43" fmla="*/ 2147483647 h 180"/>
                  <a:gd name="T44" fmla="*/ 2147483647 w 426"/>
                  <a:gd name="T45" fmla="*/ 2147483647 h 180"/>
                  <a:gd name="T46" fmla="*/ 2147483647 w 426"/>
                  <a:gd name="T47" fmla="*/ 2147483647 h 180"/>
                  <a:gd name="T48" fmla="*/ 2147483647 w 426"/>
                  <a:gd name="T49" fmla="*/ 2147483647 h 180"/>
                  <a:gd name="T50" fmla="*/ 2147483647 w 426"/>
                  <a:gd name="T51" fmla="*/ 2147483647 h 180"/>
                  <a:gd name="T52" fmla="*/ 2147483647 w 426"/>
                  <a:gd name="T53" fmla="*/ 2147483647 h 180"/>
                  <a:gd name="T54" fmla="*/ 2147483647 w 426"/>
                  <a:gd name="T55" fmla="*/ 2147483647 h 180"/>
                  <a:gd name="T56" fmla="*/ 2147483647 w 426"/>
                  <a:gd name="T57" fmla="*/ 2147483647 h 180"/>
                  <a:gd name="T58" fmla="*/ 2147483647 w 426"/>
                  <a:gd name="T59" fmla="*/ 2147483647 h 180"/>
                  <a:gd name="T60" fmla="*/ 2147483647 w 426"/>
                  <a:gd name="T61" fmla="*/ 0 h 180"/>
                  <a:gd name="T62" fmla="*/ 2147483647 w 426"/>
                  <a:gd name="T63" fmla="*/ 2147483647 h 180"/>
                  <a:gd name="T64" fmla="*/ 2147483647 w 426"/>
                  <a:gd name="T65" fmla="*/ 2147483647 h 180"/>
                  <a:gd name="T66" fmla="*/ 2147483647 w 426"/>
                  <a:gd name="T67" fmla="*/ 2147483647 h 180"/>
                  <a:gd name="T68" fmla="*/ 2147483647 w 426"/>
                  <a:gd name="T69" fmla="*/ 2147483647 h 180"/>
                  <a:gd name="T70" fmla="*/ 2147483647 w 426"/>
                  <a:gd name="T71" fmla="*/ 2147483647 h 180"/>
                  <a:gd name="T72" fmla="*/ 2147483647 w 426"/>
                  <a:gd name="T73" fmla="*/ 2147483647 h 180"/>
                  <a:gd name="T74" fmla="*/ 2147483647 w 426"/>
                  <a:gd name="T75" fmla="*/ 2147483647 h 180"/>
                  <a:gd name="T76" fmla="*/ 2147483647 w 426"/>
                  <a:gd name="T77" fmla="*/ 2147483647 h 180"/>
                  <a:gd name="T78" fmla="*/ 2147483647 w 426"/>
                  <a:gd name="T79" fmla="*/ 2147483647 h 180"/>
                  <a:gd name="T80" fmla="*/ 2147483647 w 426"/>
                  <a:gd name="T81" fmla="*/ 2147483647 h 180"/>
                  <a:gd name="T82" fmla="*/ 2147483647 w 426"/>
                  <a:gd name="T83" fmla="*/ 2147483647 h 180"/>
                  <a:gd name="T84" fmla="*/ 0 w 426"/>
                  <a:gd name="T85" fmla="*/ 2147483647 h 180"/>
                  <a:gd name="T86" fmla="*/ 2147483647 w 426"/>
                  <a:gd name="T87" fmla="*/ 2147483647 h 1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6"/>
                  <a:gd name="T133" fmla="*/ 0 h 180"/>
                  <a:gd name="T134" fmla="*/ 426 w 426"/>
                  <a:gd name="T135" fmla="*/ 180 h 1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6" h="180" extrusionOk="0">
                    <a:moveTo>
                      <a:pt x="6" y="144"/>
                    </a:moveTo>
                    <a:lnTo>
                      <a:pt x="6" y="138"/>
                    </a:lnTo>
                    <a:lnTo>
                      <a:pt x="12" y="138"/>
                    </a:lnTo>
                    <a:lnTo>
                      <a:pt x="24" y="132"/>
                    </a:lnTo>
                    <a:lnTo>
                      <a:pt x="66" y="132"/>
                    </a:lnTo>
                    <a:lnTo>
                      <a:pt x="78" y="120"/>
                    </a:lnTo>
                    <a:lnTo>
                      <a:pt x="96" y="120"/>
                    </a:lnTo>
                    <a:lnTo>
                      <a:pt x="102" y="126"/>
                    </a:lnTo>
                    <a:lnTo>
                      <a:pt x="108" y="126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80" y="132"/>
                    </a:lnTo>
                    <a:lnTo>
                      <a:pt x="186" y="138"/>
                    </a:lnTo>
                    <a:lnTo>
                      <a:pt x="204" y="138"/>
                    </a:lnTo>
                    <a:lnTo>
                      <a:pt x="216" y="126"/>
                    </a:lnTo>
                    <a:lnTo>
                      <a:pt x="228" y="126"/>
                    </a:lnTo>
                    <a:lnTo>
                      <a:pt x="234" y="132"/>
                    </a:lnTo>
                    <a:lnTo>
                      <a:pt x="240" y="144"/>
                    </a:lnTo>
                    <a:lnTo>
                      <a:pt x="270" y="144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300" y="162"/>
                    </a:lnTo>
                    <a:lnTo>
                      <a:pt x="318" y="174"/>
                    </a:lnTo>
                    <a:lnTo>
                      <a:pt x="336" y="180"/>
                    </a:lnTo>
                    <a:lnTo>
                      <a:pt x="360" y="168"/>
                    </a:lnTo>
                    <a:lnTo>
                      <a:pt x="378" y="168"/>
                    </a:lnTo>
                    <a:lnTo>
                      <a:pt x="384" y="174"/>
                    </a:lnTo>
                    <a:lnTo>
                      <a:pt x="390" y="168"/>
                    </a:lnTo>
                    <a:lnTo>
                      <a:pt x="396" y="168"/>
                    </a:lnTo>
                    <a:lnTo>
                      <a:pt x="402" y="162"/>
                    </a:lnTo>
                    <a:lnTo>
                      <a:pt x="408" y="150"/>
                    </a:lnTo>
                    <a:lnTo>
                      <a:pt x="414" y="144"/>
                    </a:lnTo>
                    <a:lnTo>
                      <a:pt x="420" y="150"/>
                    </a:lnTo>
                    <a:lnTo>
                      <a:pt x="426" y="150"/>
                    </a:lnTo>
                    <a:lnTo>
                      <a:pt x="426" y="126"/>
                    </a:lnTo>
                    <a:lnTo>
                      <a:pt x="414" y="114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78" y="90"/>
                    </a:lnTo>
                    <a:lnTo>
                      <a:pt x="384" y="72"/>
                    </a:lnTo>
                    <a:lnTo>
                      <a:pt x="402" y="72"/>
                    </a:lnTo>
                    <a:lnTo>
                      <a:pt x="402" y="66"/>
                    </a:lnTo>
                    <a:lnTo>
                      <a:pt x="396" y="60"/>
                    </a:lnTo>
                    <a:lnTo>
                      <a:pt x="384" y="54"/>
                    </a:lnTo>
                    <a:lnTo>
                      <a:pt x="372" y="42"/>
                    </a:lnTo>
                    <a:lnTo>
                      <a:pt x="354" y="42"/>
                    </a:lnTo>
                    <a:lnTo>
                      <a:pt x="348" y="36"/>
                    </a:lnTo>
                    <a:lnTo>
                      <a:pt x="330" y="36"/>
                    </a:lnTo>
                    <a:lnTo>
                      <a:pt x="324" y="42"/>
                    </a:lnTo>
                    <a:lnTo>
                      <a:pt x="306" y="42"/>
                    </a:lnTo>
                    <a:lnTo>
                      <a:pt x="288" y="24"/>
                    </a:lnTo>
                    <a:lnTo>
                      <a:pt x="276" y="18"/>
                    </a:lnTo>
                    <a:lnTo>
                      <a:pt x="270" y="12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80" y="24"/>
                    </a:lnTo>
                    <a:lnTo>
                      <a:pt x="180" y="30"/>
                    </a:lnTo>
                    <a:lnTo>
                      <a:pt x="186" y="42"/>
                    </a:lnTo>
                    <a:lnTo>
                      <a:pt x="186" y="60"/>
                    </a:lnTo>
                    <a:lnTo>
                      <a:pt x="192" y="66"/>
                    </a:lnTo>
                    <a:lnTo>
                      <a:pt x="186" y="78"/>
                    </a:lnTo>
                    <a:lnTo>
                      <a:pt x="156" y="78"/>
                    </a:lnTo>
                    <a:lnTo>
                      <a:pt x="138" y="72"/>
                    </a:lnTo>
                    <a:lnTo>
                      <a:pt x="126" y="72"/>
                    </a:lnTo>
                    <a:lnTo>
                      <a:pt x="114" y="54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0" y="30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8" y="78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6" y="150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5E00DC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0" name="Ire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A20442E-34BA-821C-8BDA-9C82E3729A99}"/>
                  </a:ext>
                </a:extLst>
              </p:cNvPr>
              <p:cNvSpPr/>
              <p:nvPr/>
            </p:nvSpPr>
            <p:spPr bwMode="gray">
              <a:xfrm>
                <a:off x="747388" y="3008749"/>
                <a:ext cx="451461" cy="505147"/>
              </a:xfrm>
              <a:custGeom>
                <a:avLst/>
                <a:gdLst>
                  <a:gd name="T0" fmla="*/ 2147483647 w 282"/>
                  <a:gd name="T1" fmla="*/ 2147483647 h 300"/>
                  <a:gd name="T2" fmla="*/ 2147483647 w 282"/>
                  <a:gd name="T3" fmla="*/ 2147483647 h 300"/>
                  <a:gd name="T4" fmla="*/ 2147483647 w 282"/>
                  <a:gd name="T5" fmla="*/ 2147483647 h 300"/>
                  <a:gd name="T6" fmla="*/ 2147483647 w 282"/>
                  <a:gd name="T7" fmla="*/ 2147483647 h 300"/>
                  <a:gd name="T8" fmla="*/ 2147483647 w 282"/>
                  <a:gd name="T9" fmla="*/ 2147483647 h 300"/>
                  <a:gd name="T10" fmla="*/ 2147483647 w 282"/>
                  <a:gd name="T11" fmla="*/ 2147483647 h 300"/>
                  <a:gd name="T12" fmla="*/ 2147483647 w 282"/>
                  <a:gd name="T13" fmla="*/ 2147483647 h 300"/>
                  <a:gd name="T14" fmla="*/ 2147483647 w 282"/>
                  <a:gd name="T15" fmla="*/ 2147483647 h 300"/>
                  <a:gd name="T16" fmla="*/ 2147483647 w 282"/>
                  <a:gd name="T17" fmla="*/ 2147483647 h 300"/>
                  <a:gd name="T18" fmla="*/ 2147483647 w 282"/>
                  <a:gd name="T19" fmla="*/ 2147483647 h 300"/>
                  <a:gd name="T20" fmla="*/ 2147483647 w 282"/>
                  <a:gd name="T21" fmla="*/ 2147483647 h 300"/>
                  <a:gd name="T22" fmla="*/ 2147483647 w 282"/>
                  <a:gd name="T23" fmla="*/ 2147483647 h 300"/>
                  <a:gd name="T24" fmla="*/ 2147483647 w 282"/>
                  <a:gd name="T25" fmla="*/ 0 h 300"/>
                  <a:gd name="T26" fmla="*/ 2147483647 w 282"/>
                  <a:gd name="T27" fmla="*/ 2147483647 h 300"/>
                  <a:gd name="T28" fmla="*/ 2147483647 w 282"/>
                  <a:gd name="T29" fmla="*/ 2147483647 h 300"/>
                  <a:gd name="T30" fmla="*/ 2147483647 w 282"/>
                  <a:gd name="T31" fmla="*/ 2147483647 h 300"/>
                  <a:gd name="T32" fmla="*/ 2147483647 w 282"/>
                  <a:gd name="T33" fmla="*/ 2147483647 h 300"/>
                  <a:gd name="T34" fmla="*/ 2147483647 w 282"/>
                  <a:gd name="T35" fmla="*/ 2147483647 h 300"/>
                  <a:gd name="T36" fmla="*/ 2147483647 w 282"/>
                  <a:gd name="T37" fmla="*/ 2147483647 h 300"/>
                  <a:gd name="T38" fmla="*/ 2147483647 w 282"/>
                  <a:gd name="T39" fmla="*/ 2147483647 h 300"/>
                  <a:gd name="T40" fmla="*/ 2147483647 w 282"/>
                  <a:gd name="T41" fmla="*/ 2147483647 h 300"/>
                  <a:gd name="T42" fmla="*/ 2147483647 w 282"/>
                  <a:gd name="T43" fmla="*/ 2147483647 h 300"/>
                  <a:gd name="T44" fmla="*/ 2147483647 w 282"/>
                  <a:gd name="T45" fmla="*/ 2147483647 h 300"/>
                  <a:gd name="T46" fmla="*/ 2147483647 w 282"/>
                  <a:gd name="T47" fmla="*/ 2147483647 h 300"/>
                  <a:gd name="T48" fmla="*/ 2147483647 w 282"/>
                  <a:gd name="T49" fmla="*/ 2147483647 h 300"/>
                  <a:gd name="T50" fmla="*/ 2147483647 w 282"/>
                  <a:gd name="T51" fmla="*/ 2147483647 h 300"/>
                  <a:gd name="T52" fmla="*/ 2147483647 w 282"/>
                  <a:gd name="T53" fmla="*/ 2147483647 h 300"/>
                  <a:gd name="T54" fmla="*/ 2147483647 w 282"/>
                  <a:gd name="T55" fmla="*/ 2147483647 h 300"/>
                  <a:gd name="T56" fmla="*/ 2147483647 w 282"/>
                  <a:gd name="T57" fmla="*/ 2147483647 h 300"/>
                  <a:gd name="T58" fmla="*/ 2147483647 w 282"/>
                  <a:gd name="T59" fmla="*/ 2147483647 h 300"/>
                  <a:gd name="T60" fmla="*/ 2147483647 w 282"/>
                  <a:gd name="T61" fmla="*/ 2147483647 h 300"/>
                  <a:gd name="T62" fmla="*/ 2147483647 w 282"/>
                  <a:gd name="T63" fmla="*/ 2147483647 h 300"/>
                  <a:gd name="T64" fmla="*/ 2147483647 w 282"/>
                  <a:gd name="T65" fmla="*/ 2147483647 h 300"/>
                  <a:gd name="T66" fmla="*/ 2147483647 w 282"/>
                  <a:gd name="T67" fmla="*/ 2147483647 h 300"/>
                  <a:gd name="T68" fmla="*/ 2147483647 w 282"/>
                  <a:gd name="T69" fmla="*/ 2147483647 h 300"/>
                  <a:gd name="T70" fmla="*/ 2147483647 w 282"/>
                  <a:gd name="T71" fmla="*/ 2147483647 h 300"/>
                  <a:gd name="T72" fmla="*/ 2147483647 w 282"/>
                  <a:gd name="T73" fmla="*/ 2147483647 h 300"/>
                  <a:gd name="T74" fmla="*/ 2147483647 w 282"/>
                  <a:gd name="T75" fmla="*/ 2147483647 h 300"/>
                  <a:gd name="T76" fmla="*/ 2147483647 w 282"/>
                  <a:gd name="T77" fmla="*/ 2147483647 h 300"/>
                  <a:gd name="T78" fmla="*/ 2147483647 w 282"/>
                  <a:gd name="T79" fmla="*/ 2147483647 h 300"/>
                  <a:gd name="T80" fmla="*/ 0 w 282"/>
                  <a:gd name="T81" fmla="*/ 2147483647 h 300"/>
                  <a:gd name="T82" fmla="*/ 2147483647 w 282"/>
                  <a:gd name="T83" fmla="*/ 2147483647 h 300"/>
                  <a:gd name="T84" fmla="*/ 2147483647 w 282"/>
                  <a:gd name="T85" fmla="*/ 2147483647 h 300"/>
                  <a:gd name="T86" fmla="*/ 2147483647 w 282"/>
                  <a:gd name="T87" fmla="*/ 2147483647 h 300"/>
                  <a:gd name="T88" fmla="*/ 2147483647 w 282"/>
                  <a:gd name="T89" fmla="*/ 2147483647 h 300"/>
                  <a:gd name="T90" fmla="*/ 2147483647 w 282"/>
                  <a:gd name="T91" fmla="*/ 2147483647 h 300"/>
                  <a:gd name="T92" fmla="*/ 2147483647 w 282"/>
                  <a:gd name="T93" fmla="*/ 2147483647 h 300"/>
                  <a:gd name="T94" fmla="*/ 2147483647 w 282"/>
                  <a:gd name="T95" fmla="*/ 2147483647 h 300"/>
                  <a:gd name="T96" fmla="*/ 2147483647 w 282"/>
                  <a:gd name="T97" fmla="*/ 2147483647 h 300"/>
                  <a:gd name="T98" fmla="*/ 2147483647 w 282"/>
                  <a:gd name="T99" fmla="*/ 2147483647 h 300"/>
                  <a:gd name="T100" fmla="*/ 2147483647 w 282"/>
                  <a:gd name="T101" fmla="*/ 2147483647 h 300"/>
                  <a:gd name="T102" fmla="*/ 2147483647 w 282"/>
                  <a:gd name="T103" fmla="*/ 2147483647 h 300"/>
                  <a:gd name="T104" fmla="*/ 2147483647 w 282"/>
                  <a:gd name="T105" fmla="*/ 2147483647 h 300"/>
                  <a:gd name="T106" fmla="*/ 2147483647 w 282"/>
                  <a:gd name="T107" fmla="*/ 2147483647 h 300"/>
                  <a:gd name="T108" fmla="*/ 2147483647 w 282"/>
                  <a:gd name="T109" fmla="*/ 2147483647 h 300"/>
                  <a:gd name="T110" fmla="*/ 2147483647 w 282"/>
                  <a:gd name="T111" fmla="*/ 2147483647 h 3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2"/>
                  <a:gd name="T169" fmla="*/ 0 h 300"/>
                  <a:gd name="T170" fmla="*/ 282 w 282"/>
                  <a:gd name="T171" fmla="*/ 300 h 3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2" h="300" extrusionOk="0">
                    <a:moveTo>
                      <a:pt x="276" y="156"/>
                    </a:moveTo>
                    <a:lnTo>
                      <a:pt x="276" y="144"/>
                    </a:lnTo>
                    <a:lnTo>
                      <a:pt x="270" y="132"/>
                    </a:lnTo>
                    <a:lnTo>
                      <a:pt x="264" y="126"/>
                    </a:lnTo>
                    <a:lnTo>
                      <a:pt x="264" y="114"/>
                    </a:lnTo>
                    <a:lnTo>
                      <a:pt x="258" y="108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46" y="90"/>
                    </a:lnTo>
                    <a:lnTo>
                      <a:pt x="228" y="66"/>
                    </a:lnTo>
                    <a:lnTo>
                      <a:pt x="204" y="90"/>
                    </a:lnTo>
                    <a:lnTo>
                      <a:pt x="192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74" y="60"/>
                    </a:lnTo>
                    <a:lnTo>
                      <a:pt x="180" y="60"/>
                    </a:lnTo>
                    <a:lnTo>
                      <a:pt x="186" y="54"/>
                    </a:lnTo>
                    <a:lnTo>
                      <a:pt x="192" y="54"/>
                    </a:lnTo>
                    <a:lnTo>
                      <a:pt x="192" y="42"/>
                    </a:lnTo>
                    <a:lnTo>
                      <a:pt x="234" y="18"/>
                    </a:lnTo>
                    <a:lnTo>
                      <a:pt x="240" y="12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222" y="0"/>
                    </a:lnTo>
                    <a:lnTo>
                      <a:pt x="210" y="6"/>
                    </a:lnTo>
                    <a:lnTo>
                      <a:pt x="204" y="18"/>
                    </a:lnTo>
                    <a:lnTo>
                      <a:pt x="198" y="6"/>
                    </a:lnTo>
                    <a:lnTo>
                      <a:pt x="174" y="6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26" y="42"/>
                    </a:lnTo>
                    <a:lnTo>
                      <a:pt x="120" y="48"/>
                    </a:lnTo>
                    <a:lnTo>
                      <a:pt x="120" y="54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50" y="60"/>
                    </a:lnTo>
                    <a:lnTo>
                      <a:pt x="150" y="66"/>
                    </a:lnTo>
                    <a:lnTo>
                      <a:pt x="144" y="72"/>
                    </a:lnTo>
                    <a:lnTo>
                      <a:pt x="132" y="72"/>
                    </a:lnTo>
                    <a:lnTo>
                      <a:pt x="132" y="78"/>
                    </a:lnTo>
                    <a:lnTo>
                      <a:pt x="126" y="84"/>
                    </a:lnTo>
                    <a:lnTo>
                      <a:pt x="102" y="84"/>
                    </a:lnTo>
                    <a:lnTo>
                      <a:pt x="102" y="90"/>
                    </a:lnTo>
                    <a:lnTo>
                      <a:pt x="90" y="78"/>
                    </a:lnTo>
                    <a:lnTo>
                      <a:pt x="42" y="78"/>
                    </a:lnTo>
                    <a:lnTo>
                      <a:pt x="42" y="102"/>
                    </a:lnTo>
                    <a:lnTo>
                      <a:pt x="54" y="102"/>
                    </a:lnTo>
                    <a:lnTo>
                      <a:pt x="54" y="108"/>
                    </a:lnTo>
                    <a:lnTo>
                      <a:pt x="60" y="114"/>
                    </a:lnTo>
                    <a:lnTo>
                      <a:pt x="42" y="126"/>
                    </a:lnTo>
                    <a:lnTo>
                      <a:pt x="36" y="126"/>
                    </a:lnTo>
                    <a:lnTo>
                      <a:pt x="30" y="132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54" y="156"/>
                    </a:lnTo>
                    <a:lnTo>
                      <a:pt x="60" y="162"/>
                    </a:lnTo>
                    <a:lnTo>
                      <a:pt x="72" y="162"/>
                    </a:lnTo>
                    <a:lnTo>
                      <a:pt x="78" y="156"/>
                    </a:lnTo>
                    <a:lnTo>
                      <a:pt x="96" y="156"/>
                    </a:lnTo>
                    <a:lnTo>
                      <a:pt x="96" y="168"/>
                    </a:lnTo>
                    <a:lnTo>
                      <a:pt x="90" y="174"/>
                    </a:lnTo>
                    <a:lnTo>
                      <a:pt x="72" y="174"/>
                    </a:lnTo>
                    <a:lnTo>
                      <a:pt x="72" y="192"/>
                    </a:lnTo>
                    <a:lnTo>
                      <a:pt x="54" y="192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2" y="234"/>
                    </a:lnTo>
                    <a:lnTo>
                      <a:pt x="18" y="234"/>
                    </a:lnTo>
                    <a:lnTo>
                      <a:pt x="12" y="240"/>
                    </a:lnTo>
                    <a:lnTo>
                      <a:pt x="6" y="240"/>
                    </a:lnTo>
                    <a:lnTo>
                      <a:pt x="6" y="246"/>
                    </a:lnTo>
                    <a:lnTo>
                      <a:pt x="12" y="246"/>
                    </a:lnTo>
                    <a:lnTo>
                      <a:pt x="18" y="252"/>
                    </a:lnTo>
                    <a:lnTo>
                      <a:pt x="6" y="252"/>
                    </a:lnTo>
                    <a:lnTo>
                      <a:pt x="0" y="258"/>
                    </a:lnTo>
                    <a:lnTo>
                      <a:pt x="0" y="270"/>
                    </a:lnTo>
                    <a:lnTo>
                      <a:pt x="42" y="270"/>
                    </a:lnTo>
                    <a:lnTo>
                      <a:pt x="24" y="288"/>
                    </a:lnTo>
                    <a:lnTo>
                      <a:pt x="30" y="282"/>
                    </a:lnTo>
                    <a:lnTo>
                      <a:pt x="48" y="282"/>
                    </a:lnTo>
                    <a:lnTo>
                      <a:pt x="48" y="288"/>
                    </a:lnTo>
                    <a:lnTo>
                      <a:pt x="42" y="288"/>
                    </a:lnTo>
                    <a:lnTo>
                      <a:pt x="36" y="294"/>
                    </a:lnTo>
                    <a:lnTo>
                      <a:pt x="30" y="294"/>
                    </a:lnTo>
                    <a:lnTo>
                      <a:pt x="36" y="300"/>
                    </a:lnTo>
                    <a:lnTo>
                      <a:pt x="60" y="300"/>
                    </a:lnTo>
                    <a:lnTo>
                      <a:pt x="96" y="288"/>
                    </a:lnTo>
                    <a:lnTo>
                      <a:pt x="108" y="282"/>
                    </a:lnTo>
                    <a:lnTo>
                      <a:pt x="120" y="270"/>
                    </a:lnTo>
                    <a:lnTo>
                      <a:pt x="120" y="264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50" y="264"/>
                    </a:lnTo>
                    <a:lnTo>
                      <a:pt x="162" y="252"/>
                    </a:lnTo>
                    <a:lnTo>
                      <a:pt x="180" y="246"/>
                    </a:lnTo>
                    <a:lnTo>
                      <a:pt x="204" y="246"/>
                    </a:lnTo>
                    <a:lnTo>
                      <a:pt x="210" y="240"/>
                    </a:lnTo>
                    <a:lnTo>
                      <a:pt x="252" y="240"/>
                    </a:lnTo>
                    <a:lnTo>
                      <a:pt x="246" y="222"/>
                    </a:lnTo>
                    <a:lnTo>
                      <a:pt x="264" y="222"/>
                    </a:lnTo>
                    <a:lnTo>
                      <a:pt x="264" y="198"/>
                    </a:lnTo>
                    <a:lnTo>
                      <a:pt x="270" y="192"/>
                    </a:lnTo>
                    <a:lnTo>
                      <a:pt x="270" y="180"/>
                    </a:lnTo>
                    <a:lnTo>
                      <a:pt x="276" y="168"/>
                    </a:lnTo>
                    <a:lnTo>
                      <a:pt x="276" y="15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1" name="Hungar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94285CD-3C75-0CE5-F477-2BB4FC1DF962}"/>
                  </a:ext>
                </a:extLst>
              </p:cNvPr>
              <p:cNvSpPr/>
              <p:nvPr/>
            </p:nvSpPr>
            <p:spPr bwMode="gray">
              <a:xfrm>
                <a:off x="3379860" y="3897809"/>
                <a:ext cx="686732" cy="377178"/>
              </a:xfrm>
              <a:custGeom>
                <a:avLst/>
                <a:gdLst>
                  <a:gd name="T0" fmla="*/ 2147483647 w 426"/>
                  <a:gd name="T1" fmla="*/ 2147483647 h 222"/>
                  <a:gd name="T2" fmla="*/ 2147483647 w 426"/>
                  <a:gd name="T3" fmla="*/ 2147483647 h 222"/>
                  <a:gd name="T4" fmla="*/ 2147483647 w 426"/>
                  <a:gd name="T5" fmla="*/ 2147483647 h 222"/>
                  <a:gd name="T6" fmla="*/ 0 w 426"/>
                  <a:gd name="T7" fmla="*/ 2147483647 h 222"/>
                  <a:gd name="T8" fmla="*/ 2147483647 w 426"/>
                  <a:gd name="T9" fmla="*/ 2147483647 h 222"/>
                  <a:gd name="T10" fmla="*/ 2147483647 w 426"/>
                  <a:gd name="T11" fmla="*/ 2147483647 h 222"/>
                  <a:gd name="T12" fmla="*/ 2147483647 w 426"/>
                  <a:gd name="T13" fmla="*/ 2147483647 h 222"/>
                  <a:gd name="T14" fmla="*/ 2147483647 w 426"/>
                  <a:gd name="T15" fmla="*/ 2147483647 h 222"/>
                  <a:gd name="T16" fmla="*/ 2147483647 w 426"/>
                  <a:gd name="T17" fmla="*/ 2147483647 h 222"/>
                  <a:gd name="T18" fmla="*/ 2147483647 w 426"/>
                  <a:gd name="T19" fmla="*/ 2147483647 h 222"/>
                  <a:gd name="T20" fmla="*/ 2147483647 w 426"/>
                  <a:gd name="T21" fmla="*/ 2147483647 h 222"/>
                  <a:gd name="T22" fmla="*/ 2147483647 w 426"/>
                  <a:gd name="T23" fmla="*/ 2147483647 h 222"/>
                  <a:gd name="T24" fmla="*/ 2147483647 w 426"/>
                  <a:gd name="T25" fmla="*/ 2147483647 h 222"/>
                  <a:gd name="T26" fmla="*/ 2147483647 w 426"/>
                  <a:gd name="T27" fmla="*/ 2147483647 h 222"/>
                  <a:gd name="T28" fmla="*/ 2147483647 w 426"/>
                  <a:gd name="T29" fmla="*/ 2147483647 h 222"/>
                  <a:gd name="T30" fmla="*/ 2147483647 w 426"/>
                  <a:gd name="T31" fmla="*/ 2147483647 h 222"/>
                  <a:gd name="T32" fmla="*/ 2147483647 w 426"/>
                  <a:gd name="T33" fmla="*/ 2147483647 h 222"/>
                  <a:gd name="T34" fmla="*/ 2147483647 w 426"/>
                  <a:gd name="T35" fmla="*/ 2147483647 h 222"/>
                  <a:gd name="T36" fmla="*/ 2147483647 w 426"/>
                  <a:gd name="T37" fmla="*/ 2147483647 h 222"/>
                  <a:gd name="T38" fmla="*/ 2147483647 w 426"/>
                  <a:gd name="T39" fmla="*/ 2147483647 h 222"/>
                  <a:gd name="T40" fmla="*/ 2147483647 w 426"/>
                  <a:gd name="T41" fmla="*/ 2147483647 h 222"/>
                  <a:gd name="T42" fmla="*/ 2147483647 w 426"/>
                  <a:gd name="T43" fmla="*/ 2147483647 h 222"/>
                  <a:gd name="T44" fmla="*/ 2147483647 w 426"/>
                  <a:gd name="T45" fmla="*/ 2147483647 h 222"/>
                  <a:gd name="T46" fmla="*/ 2147483647 w 426"/>
                  <a:gd name="T47" fmla="*/ 2147483647 h 222"/>
                  <a:gd name="T48" fmla="*/ 2147483647 w 426"/>
                  <a:gd name="T49" fmla="*/ 0 h 222"/>
                  <a:gd name="T50" fmla="*/ 2147483647 w 426"/>
                  <a:gd name="T51" fmla="*/ 2147483647 h 222"/>
                  <a:gd name="T52" fmla="*/ 2147483647 w 426"/>
                  <a:gd name="T53" fmla="*/ 0 h 222"/>
                  <a:gd name="T54" fmla="*/ 2147483647 w 426"/>
                  <a:gd name="T55" fmla="*/ 2147483647 h 222"/>
                  <a:gd name="T56" fmla="*/ 2147483647 w 426"/>
                  <a:gd name="T57" fmla="*/ 2147483647 h 222"/>
                  <a:gd name="T58" fmla="*/ 2147483647 w 426"/>
                  <a:gd name="T59" fmla="*/ 2147483647 h 222"/>
                  <a:gd name="T60" fmla="*/ 2147483647 w 426"/>
                  <a:gd name="T61" fmla="*/ 2147483647 h 222"/>
                  <a:gd name="T62" fmla="*/ 2147483647 w 426"/>
                  <a:gd name="T63" fmla="*/ 2147483647 h 222"/>
                  <a:gd name="T64" fmla="*/ 2147483647 w 426"/>
                  <a:gd name="T65" fmla="*/ 2147483647 h 222"/>
                  <a:gd name="T66" fmla="*/ 2147483647 w 426"/>
                  <a:gd name="T67" fmla="*/ 2147483647 h 222"/>
                  <a:gd name="T68" fmla="*/ 2147483647 w 426"/>
                  <a:gd name="T69" fmla="*/ 2147483647 h 222"/>
                  <a:gd name="T70" fmla="*/ 2147483647 w 426"/>
                  <a:gd name="T71" fmla="*/ 2147483647 h 2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6"/>
                  <a:gd name="T109" fmla="*/ 0 h 222"/>
                  <a:gd name="T110" fmla="*/ 426 w 426"/>
                  <a:gd name="T111" fmla="*/ 222 h 2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6" h="222" extrusionOk="0">
                    <a:moveTo>
                      <a:pt x="42" y="66"/>
                    </a:moveTo>
                    <a:lnTo>
                      <a:pt x="24" y="66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18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12" y="150"/>
                    </a:lnTo>
                    <a:lnTo>
                      <a:pt x="30" y="162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48" y="180"/>
                    </a:lnTo>
                    <a:lnTo>
                      <a:pt x="60" y="192"/>
                    </a:lnTo>
                    <a:lnTo>
                      <a:pt x="72" y="198"/>
                    </a:lnTo>
                    <a:lnTo>
                      <a:pt x="78" y="204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14" y="222"/>
                    </a:lnTo>
                    <a:lnTo>
                      <a:pt x="156" y="216"/>
                    </a:lnTo>
                    <a:lnTo>
                      <a:pt x="168" y="210"/>
                    </a:lnTo>
                    <a:lnTo>
                      <a:pt x="174" y="204"/>
                    </a:lnTo>
                    <a:lnTo>
                      <a:pt x="198" y="204"/>
                    </a:lnTo>
                    <a:lnTo>
                      <a:pt x="216" y="186"/>
                    </a:lnTo>
                    <a:lnTo>
                      <a:pt x="240" y="186"/>
                    </a:lnTo>
                    <a:lnTo>
                      <a:pt x="258" y="198"/>
                    </a:lnTo>
                    <a:lnTo>
                      <a:pt x="288" y="192"/>
                    </a:lnTo>
                    <a:lnTo>
                      <a:pt x="288" y="174"/>
                    </a:lnTo>
                    <a:lnTo>
                      <a:pt x="306" y="180"/>
                    </a:lnTo>
                    <a:lnTo>
                      <a:pt x="312" y="174"/>
                    </a:lnTo>
                    <a:lnTo>
                      <a:pt x="324" y="168"/>
                    </a:lnTo>
                    <a:lnTo>
                      <a:pt x="330" y="162"/>
                    </a:lnTo>
                    <a:lnTo>
                      <a:pt x="330" y="144"/>
                    </a:lnTo>
                    <a:lnTo>
                      <a:pt x="336" y="138"/>
                    </a:lnTo>
                    <a:lnTo>
                      <a:pt x="348" y="132"/>
                    </a:lnTo>
                    <a:lnTo>
                      <a:pt x="366" y="114"/>
                    </a:lnTo>
                    <a:lnTo>
                      <a:pt x="366" y="72"/>
                    </a:lnTo>
                    <a:lnTo>
                      <a:pt x="378" y="60"/>
                    </a:lnTo>
                    <a:lnTo>
                      <a:pt x="408" y="60"/>
                    </a:lnTo>
                    <a:lnTo>
                      <a:pt x="426" y="42"/>
                    </a:lnTo>
                    <a:lnTo>
                      <a:pt x="420" y="36"/>
                    </a:lnTo>
                    <a:lnTo>
                      <a:pt x="408" y="36"/>
                    </a:lnTo>
                    <a:lnTo>
                      <a:pt x="402" y="30"/>
                    </a:lnTo>
                    <a:lnTo>
                      <a:pt x="396" y="30"/>
                    </a:lnTo>
                    <a:lnTo>
                      <a:pt x="372" y="6"/>
                    </a:lnTo>
                    <a:lnTo>
                      <a:pt x="348" y="6"/>
                    </a:lnTo>
                    <a:lnTo>
                      <a:pt x="336" y="12"/>
                    </a:lnTo>
                    <a:lnTo>
                      <a:pt x="324" y="12"/>
                    </a:lnTo>
                    <a:lnTo>
                      <a:pt x="324" y="0"/>
                    </a:lnTo>
                    <a:lnTo>
                      <a:pt x="312" y="0"/>
                    </a:lnTo>
                    <a:lnTo>
                      <a:pt x="312" y="18"/>
                    </a:lnTo>
                    <a:lnTo>
                      <a:pt x="294" y="12"/>
                    </a:lnTo>
                    <a:lnTo>
                      <a:pt x="294" y="0"/>
                    </a:lnTo>
                    <a:lnTo>
                      <a:pt x="270" y="0"/>
                    </a:lnTo>
                    <a:lnTo>
                      <a:pt x="264" y="12"/>
                    </a:lnTo>
                    <a:lnTo>
                      <a:pt x="252" y="24"/>
                    </a:lnTo>
                    <a:lnTo>
                      <a:pt x="246" y="24"/>
                    </a:lnTo>
                    <a:lnTo>
                      <a:pt x="234" y="30"/>
                    </a:lnTo>
                    <a:lnTo>
                      <a:pt x="210" y="30"/>
                    </a:lnTo>
                    <a:lnTo>
                      <a:pt x="204" y="42"/>
                    </a:lnTo>
                    <a:lnTo>
                      <a:pt x="168" y="36"/>
                    </a:lnTo>
                    <a:lnTo>
                      <a:pt x="156" y="60"/>
                    </a:lnTo>
                    <a:lnTo>
                      <a:pt x="144" y="60"/>
                    </a:lnTo>
                    <a:lnTo>
                      <a:pt x="126" y="66"/>
                    </a:lnTo>
                    <a:lnTo>
                      <a:pt x="84" y="66"/>
                    </a:lnTo>
                    <a:lnTo>
                      <a:pt x="78" y="60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42" y="54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rgbClr val="5E00DC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2" name="Greec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83C252E-8101-B4A1-AE8F-3E0DE40338C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844041" y="4813807"/>
                <a:ext cx="858411" cy="942941"/>
              </a:xfrm>
              <a:custGeom>
                <a:avLst/>
                <a:gdLst>
                  <a:gd name="T0" fmla="*/ 0 w 534"/>
                  <a:gd name="T1" fmla="*/ 2147483647 h 552"/>
                  <a:gd name="T2" fmla="*/ 2147483647 w 534"/>
                  <a:gd name="T3" fmla="*/ 2147483647 h 552"/>
                  <a:gd name="T4" fmla="*/ 2147483647 w 534"/>
                  <a:gd name="T5" fmla="*/ 2147483647 h 552"/>
                  <a:gd name="T6" fmla="*/ 2147483647 w 534"/>
                  <a:gd name="T7" fmla="*/ 2147483647 h 552"/>
                  <a:gd name="T8" fmla="*/ 2147483647 w 534"/>
                  <a:gd name="T9" fmla="*/ 2147483647 h 552"/>
                  <a:gd name="T10" fmla="*/ 2147483647 w 534"/>
                  <a:gd name="T11" fmla="*/ 2147483647 h 552"/>
                  <a:gd name="T12" fmla="*/ 2147483647 w 534"/>
                  <a:gd name="T13" fmla="*/ 2147483647 h 552"/>
                  <a:gd name="T14" fmla="*/ 2147483647 w 534"/>
                  <a:gd name="T15" fmla="*/ 2147483647 h 552"/>
                  <a:gd name="T16" fmla="*/ 2147483647 w 534"/>
                  <a:gd name="T17" fmla="*/ 2147483647 h 552"/>
                  <a:gd name="T18" fmla="*/ 2147483647 w 534"/>
                  <a:gd name="T19" fmla="*/ 2147483647 h 552"/>
                  <a:gd name="T20" fmla="*/ 2147483647 w 534"/>
                  <a:gd name="T21" fmla="*/ 2147483647 h 552"/>
                  <a:gd name="T22" fmla="*/ 2147483647 w 534"/>
                  <a:gd name="T23" fmla="*/ 2147483647 h 552"/>
                  <a:gd name="T24" fmla="*/ 2147483647 w 534"/>
                  <a:gd name="T25" fmla="*/ 2147483647 h 552"/>
                  <a:gd name="T26" fmla="*/ 2147483647 w 534"/>
                  <a:gd name="T27" fmla="*/ 2147483647 h 552"/>
                  <a:gd name="T28" fmla="*/ 2147483647 w 534"/>
                  <a:gd name="T29" fmla="*/ 2147483647 h 552"/>
                  <a:gd name="T30" fmla="*/ 2147483647 w 534"/>
                  <a:gd name="T31" fmla="*/ 2147483647 h 552"/>
                  <a:gd name="T32" fmla="*/ 2147483647 w 534"/>
                  <a:gd name="T33" fmla="*/ 2147483647 h 552"/>
                  <a:gd name="T34" fmla="*/ 2147483647 w 534"/>
                  <a:gd name="T35" fmla="*/ 2147483647 h 552"/>
                  <a:gd name="T36" fmla="*/ 2147483647 w 534"/>
                  <a:gd name="T37" fmla="*/ 2147483647 h 552"/>
                  <a:gd name="T38" fmla="*/ 2147483647 w 534"/>
                  <a:gd name="T39" fmla="*/ 2147483647 h 552"/>
                  <a:gd name="T40" fmla="*/ 2147483647 w 534"/>
                  <a:gd name="T41" fmla="*/ 2147483647 h 552"/>
                  <a:gd name="T42" fmla="*/ 2147483647 w 534"/>
                  <a:gd name="T43" fmla="*/ 2147483647 h 552"/>
                  <a:gd name="T44" fmla="*/ 2147483647 w 534"/>
                  <a:gd name="T45" fmla="*/ 2147483647 h 552"/>
                  <a:gd name="T46" fmla="*/ 2147483647 w 534"/>
                  <a:gd name="T47" fmla="*/ 2147483647 h 552"/>
                  <a:gd name="T48" fmla="*/ 2147483647 w 534"/>
                  <a:gd name="T49" fmla="*/ 2147483647 h 552"/>
                  <a:gd name="T50" fmla="*/ 2147483647 w 534"/>
                  <a:gd name="T51" fmla="*/ 2147483647 h 552"/>
                  <a:gd name="T52" fmla="*/ 2147483647 w 534"/>
                  <a:gd name="T53" fmla="*/ 2147483647 h 552"/>
                  <a:gd name="T54" fmla="*/ 2147483647 w 534"/>
                  <a:gd name="T55" fmla="*/ 2147483647 h 552"/>
                  <a:gd name="T56" fmla="*/ 2147483647 w 534"/>
                  <a:gd name="T57" fmla="*/ 2147483647 h 552"/>
                  <a:gd name="T58" fmla="*/ 2147483647 w 534"/>
                  <a:gd name="T59" fmla="*/ 2147483647 h 552"/>
                  <a:gd name="T60" fmla="*/ 2147483647 w 534"/>
                  <a:gd name="T61" fmla="*/ 2147483647 h 552"/>
                  <a:gd name="T62" fmla="*/ 2147483647 w 534"/>
                  <a:gd name="T63" fmla="*/ 2147483647 h 552"/>
                  <a:gd name="T64" fmla="*/ 2147483647 w 534"/>
                  <a:gd name="T65" fmla="*/ 2147483647 h 552"/>
                  <a:gd name="T66" fmla="*/ 2147483647 w 534"/>
                  <a:gd name="T67" fmla="*/ 2147483647 h 552"/>
                  <a:gd name="T68" fmla="*/ 2147483647 w 534"/>
                  <a:gd name="T69" fmla="*/ 2147483647 h 552"/>
                  <a:gd name="T70" fmla="*/ 2147483647 w 534"/>
                  <a:gd name="T71" fmla="*/ 2147483647 h 552"/>
                  <a:gd name="T72" fmla="*/ 2147483647 w 534"/>
                  <a:gd name="T73" fmla="*/ 2147483647 h 552"/>
                  <a:gd name="T74" fmla="*/ 2147483647 w 534"/>
                  <a:gd name="T75" fmla="*/ 2147483647 h 552"/>
                  <a:gd name="T76" fmla="*/ 2147483647 w 534"/>
                  <a:gd name="T77" fmla="*/ 2147483647 h 552"/>
                  <a:gd name="T78" fmla="*/ 2147483647 w 534"/>
                  <a:gd name="T79" fmla="*/ 2147483647 h 552"/>
                  <a:gd name="T80" fmla="*/ 2147483647 w 534"/>
                  <a:gd name="T81" fmla="*/ 2147483647 h 552"/>
                  <a:gd name="T82" fmla="*/ 2147483647 w 534"/>
                  <a:gd name="T83" fmla="*/ 2147483647 h 552"/>
                  <a:gd name="T84" fmla="*/ 2147483647 w 534"/>
                  <a:gd name="T85" fmla="*/ 2147483647 h 552"/>
                  <a:gd name="T86" fmla="*/ 2147483647 w 534"/>
                  <a:gd name="T87" fmla="*/ 2147483647 h 552"/>
                  <a:gd name="T88" fmla="*/ 2147483647 w 534"/>
                  <a:gd name="T89" fmla="*/ 2147483647 h 552"/>
                  <a:gd name="T90" fmla="*/ 2147483647 w 534"/>
                  <a:gd name="T91" fmla="*/ 2147483647 h 552"/>
                  <a:gd name="T92" fmla="*/ 2147483647 w 534"/>
                  <a:gd name="T93" fmla="*/ 2147483647 h 552"/>
                  <a:gd name="T94" fmla="*/ 2147483647 w 534"/>
                  <a:gd name="T95" fmla="*/ 2147483647 h 552"/>
                  <a:gd name="T96" fmla="*/ 2147483647 w 534"/>
                  <a:gd name="T97" fmla="*/ 2147483647 h 552"/>
                  <a:gd name="T98" fmla="*/ 2147483647 w 534"/>
                  <a:gd name="T99" fmla="*/ 2147483647 h 552"/>
                  <a:gd name="T100" fmla="*/ 2147483647 w 534"/>
                  <a:gd name="T101" fmla="*/ 2147483647 h 552"/>
                  <a:gd name="T102" fmla="*/ 2147483647 w 534"/>
                  <a:gd name="T103" fmla="*/ 2147483647 h 552"/>
                  <a:gd name="T104" fmla="*/ 2147483647 w 534"/>
                  <a:gd name="T105" fmla="*/ 2147483647 h 552"/>
                  <a:gd name="T106" fmla="*/ 2147483647 w 534"/>
                  <a:gd name="T107" fmla="*/ 2147483647 h 5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34"/>
                  <a:gd name="T163" fmla="*/ 0 h 552"/>
                  <a:gd name="T164" fmla="*/ 534 w 534"/>
                  <a:gd name="T165" fmla="*/ 552 h 55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34" h="552" extrusionOk="0">
                    <a:moveTo>
                      <a:pt x="240" y="108"/>
                    </a:moveTo>
                    <a:lnTo>
                      <a:pt x="270" y="126"/>
                    </a:lnTo>
                    <a:lnTo>
                      <a:pt x="282" y="120"/>
                    </a:lnTo>
                    <a:lnTo>
                      <a:pt x="240" y="108"/>
                    </a:lnTo>
                    <a:close/>
                    <a:moveTo>
                      <a:pt x="24" y="258"/>
                    </a:moveTo>
                    <a:lnTo>
                      <a:pt x="0" y="282"/>
                    </a:lnTo>
                    <a:lnTo>
                      <a:pt x="42" y="294"/>
                    </a:lnTo>
                    <a:lnTo>
                      <a:pt x="24" y="258"/>
                    </a:lnTo>
                    <a:close/>
                    <a:moveTo>
                      <a:pt x="312" y="414"/>
                    </a:moveTo>
                    <a:lnTo>
                      <a:pt x="312" y="420"/>
                    </a:lnTo>
                    <a:lnTo>
                      <a:pt x="324" y="420"/>
                    </a:lnTo>
                    <a:lnTo>
                      <a:pt x="324" y="414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14"/>
                    </a:lnTo>
                    <a:close/>
                    <a:moveTo>
                      <a:pt x="306" y="390"/>
                    </a:moveTo>
                    <a:lnTo>
                      <a:pt x="300" y="378"/>
                    </a:lnTo>
                    <a:lnTo>
                      <a:pt x="294" y="390"/>
                    </a:lnTo>
                    <a:lnTo>
                      <a:pt x="306" y="390"/>
                    </a:lnTo>
                    <a:close/>
                    <a:moveTo>
                      <a:pt x="294" y="294"/>
                    </a:moveTo>
                    <a:lnTo>
                      <a:pt x="318" y="336"/>
                    </a:lnTo>
                    <a:lnTo>
                      <a:pt x="330" y="318"/>
                    </a:lnTo>
                    <a:lnTo>
                      <a:pt x="294" y="294"/>
                    </a:lnTo>
                    <a:close/>
                    <a:moveTo>
                      <a:pt x="108" y="264"/>
                    </a:moveTo>
                    <a:lnTo>
                      <a:pt x="138" y="264"/>
                    </a:lnTo>
                    <a:lnTo>
                      <a:pt x="144" y="270"/>
                    </a:lnTo>
                    <a:lnTo>
                      <a:pt x="156" y="270"/>
                    </a:lnTo>
                    <a:lnTo>
                      <a:pt x="180" y="282"/>
                    </a:lnTo>
                    <a:lnTo>
                      <a:pt x="192" y="282"/>
                    </a:lnTo>
                    <a:lnTo>
                      <a:pt x="198" y="288"/>
                    </a:lnTo>
                    <a:lnTo>
                      <a:pt x="204" y="288"/>
                    </a:lnTo>
                    <a:lnTo>
                      <a:pt x="216" y="300"/>
                    </a:lnTo>
                    <a:lnTo>
                      <a:pt x="228" y="306"/>
                    </a:lnTo>
                    <a:lnTo>
                      <a:pt x="234" y="312"/>
                    </a:lnTo>
                    <a:lnTo>
                      <a:pt x="246" y="312"/>
                    </a:lnTo>
                    <a:lnTo>
                      <a:pt x="252" y="306"/>
                    </a:lnTo>
                    <a:lnTo>
                      <a:pt x="252" y="288"/>
                    </a:lnTo>
                    <a:lnTo>
                      <a:pt x="228" y="264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04" y="252"/>
                    </a:lnTo>
                    <a:lnTo>
                      <a:pt x="198" y="246"/>
                    </a:lnTo>
                    <a:lnTo>
                      <a:pt x="186" y="246"/>
                    </a:lnTo>
                    <a:lnTo>
                      <a:pt x="174" y="234"/>
                    </a:lnTo>
                    <a:lnTo>
                      <a:pt x="168" y="234"/>
                    </a:lnTo>
                    <a:lnTo>
                      <a:pt x="174" y="228"/>
                    </a:lnTo>
                    <a:lnTo>
                      <a:pt x="192" y="228"/>
                    </a:lnTo>
                    <a:lnTo>
                      <a:pt x="198" y="240"/>
                    </a:lnTo>
                    <a:lnTo>
                      <a:pt x="222" y="252"/>
                    </a:lnTo>
                    <a:lnTo>
                      <a:pt x="234" y="264"/>
                    </a:lnTo>
                    <a:lnTo>
                      <a:pt x="258" y="264"/>
                    </a:lnTo>
                    <a:lnTo>
                      <a:pt x="270" y="252"/>
                    </a:lnTo>
                    <a:lnTo>
                      <a:pt x="258" y="240"/>
                    </a:lnTo>
                    <a:lnTo>
                      <a:pt x="246" y="240"/>
                    </a:lnTo>
                    <a:lnTo>
                      <a:pt x="234" y="234"/>
                    </a:lnTo>
                    <a:lnTo>
                      <a:pt x="222" y="234"/>
                    </a:lnTo>
                    <a:lnTo>
                      <a:pt x="210" y="228"/>
                    </a:lnTo>
                    <a:lnTo>
                      <a:pt x="204" y="216"/>
                    </a:lnTo>
                    <a:lnTo>
                      <a:pt x="198" y="210"/>
                    </a:lnTo>
                    <a:lnTo>
                      <a:pt x="198" y="204"/>
                    </a:lnTo>
                    <a:lnTo>
                      <a:pt x="192" y="192"/>
                    </a:lnTo>
                    <a:lnTo>
                      <a:pt x="186" y="186"/>
                    </a:lnTo>
                    <a:lnTo>
                      <a:pt x="174" y="162"/>
                    </a:lnTo>
                    <a:lnTo>
                      <a:pt x="168" y="156"/>
                    </a:lnTo>
                    <a:lnTo>
                      <a:pt x="162" y="144"/>
                    </a:lnTo>
                    <a:lnTo>
                      <a:pt x="150" y="132"/>
                    </a:lnTo>
                    <a:lnTo>
                      <a:pt x="150" y="120"/>
                    </a:lnTo>
                    <a:lnTo>
                      <a:pt x="144" y="114"/>
                    </a:lnTo>
                    <a:lnTo>
                      <a:pt x="144" y="102"/>
                    </a:lnTo>
                    <a:lnTo>
                      <a:pt x="150" y="96"/>
                    </a:lnTo>
                    <a:lnTo>
                      <a:pt x="156" y="96"/>
                    </a:lnTo>
                    <a:lnTo>
                      <a:pt x="162" y="102"/>
                    </a:lnTo>
                    <a:lnTo>
                      <a:pt x="162" y="108"/>
                    </a:lnTo>
                    <a:lnTo>
                      <a:pt x="168" y="114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86" y="120"/>
                    </a:lnTo>
                    <a:lnTo>
                      <a:pt x="198" y="132"/>
                    </a:lnTo>
                    <a:lnTo>
                      <a:pt x="198" y="144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16" y="138"/>
                    </a:lnTo>
                    <a:lnTo>
                      <a:pt x="204" y="120"/>
                    </a:lnTo>
                    <a:lnTo>
                      <a:pt x="210" y="120"/>
                    </a:lnTo>
                    <a:lnTo>
                      <a:pt x="234" y="132"/>
                    </a:lnTo>
                    <a:lnTo>
                      <a:pt x="222" y="114"/>
                    </a:lnTo>
                    <a:lnTo>
                      <a:pt x="228" y="108"/>
                    </a:lnTo>
                    <a:lnTo>
                      <a:pt x="228" y="84"/>
                    </a:lnTo>
                    <a:lnTo>
                      <a:pt x="240" y="72"/>
                    </a:lnTo>
                    <a:lnTo>
                      <a:pt x="270" y="72"/>
                    </a:lnTo>
                    <a:lnTo>
                      <a:pt x="276" y="78"/>
                    </a:lnTo>
                    <a:lnTo>
                      <a:pt x="276" y="90"/>
                    </a:lnTo>
                    <a:lnTo>
                      <a:pt x="288" y="90"/>
                    </a:lnTo>
                    <a:lnTo>
                      <a:pt x="294" y="84"/>
                    </a:lnTo>
                    <a:lnTo>
                      <a:pt x="300" y="72"/>
                    </a:lnTo>
                    <a:lnTo>
                      <a:pt x="306" y="66"/>
                    </a:lnTo>
                    <a:lnTo>
                      <a:pt x="342" y="66"/>
                    </a:lnTo>
                    <a:lnTo>
                      <a:pt x="360" y="72"/>
                    </a:lnTo>
                    <a:lnTo>
                      <a:pt x="372" y="72"/>
                    </a:lnTo>
                    <a:lnTo>
                      <a:pt x="378" y="78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90" y="60"/>
                    </a:lnTo>
                    <a:lnTo>
                      <a:pt x="390" y="48"/>
                    </a:lnTo>
                    <a:lnTo>
                      <a:pt x="384" y="42"/>
                    </a:lnTo>
                    <a:lnTo>
                      <a:pt x="384" y="36"/>
                    </a:lnTo>
                    <a:lnTo>
                      <a:pt x="390" y="30"/>
                    </a:lnTo>
                    <a:lnTo>
                      <a:pt x="408" y="30"/>
                    </a:lnTo>
                    <a:lnTo>
                      <a:pt x="408" y="18"/>
                    </a:lnTo>
                    <a:lnTo>
                      <a:pt x="402" y="12"/>
                    </a:lnTo>
                    <a:lnTo>
                      <a:pt x="402" y="6"/>
                    </a:lnTo>
                    <a:lnTo>
                      <a:pt x="390" y="6"/>
                    </a:lnTo>
                    <a:lnTo>
                      <a:pt x="384" y="0"/>
                    </a:lnTo>
                    <a:lnTo>
                      <a:pt x="366" y="6"/>
                    </a:lnTo>
                    <a:lnTo>
                      <a:pt x="372" y="12"/>
                    </a:lnTo>
                    <a:lnTo>
                      <a:pt x="372" y="30"/>
                    </a:lnTo>
                    <a:lnTo>
                      <a:pt x="366" y="36"/>
                    </a:lnTo>
                    <a:lnTo>
                      <a:pt x="348" y="36"/>
                    </a:lnTo>
                    <a:lnTo>
                      <a:pt x="336" y="24"/>
                    </a:lnTo>
                    <a:lnTo>
                      <a:pt x="324" y="36"/>
                    </a:lnTo>
                    <a:lnTo>
                      <a:pt x="312" y="36"/>
                    </a:lnTo>
                    <a:lnTo>
                      <a:pt x="300" y="24"/>
                    </a:lnTo>
                    <a:lnTo>
                      <a:pt x="294" y="30"/>
                    </a:lnTo>
                    <a:lnTo>
                      <a:pt x="282" y="30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34" y="12"/>
                    </a:lnTo>
                    <a:lnTo>
                      <a:pt x="228" y="30"/>
                    </a:lnTo>
                    <a:lnTo>
                      <a:pt x="204" y="24"/>
                    </a:lnTo>
                    <a:lnTo>
                      <a:pt x="198" y="30"/>
                    </a:lnTo>
                    <a:lnTo>
                      <a:pt x="186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62" y="30"/>
                    </a:lnTo>
                    <a:lnTo>
                      <a:pt x="150" y="36"/>
                    </a:lnTo>
                    <a:lnTo>
                      <a:pt x="138" y="48"/>
                    </a:lnTo>
                    <a:lnTo>
                      <a:pt x="126" y="54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96" y="72"/>
                    </a:lnTo>
                    <a:lnTo>
                      <a:pt x="72" y="72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48" y="72"/>
                    </a:lnTo>
                    <a:lnTo>
                      <a:pt x="54" y="84"/>
                    </a:lnTo>
                    <a:lnTo>
                      <a:pt x="54" y="90"/>
                    </a:lnTo>
                    <a:lnTo>
                      <a:pt x="42" y="102"/>
                    </a:lnTo>
                    <a:lnTo>
                      <a:pt x="24" y="102"/>
                    </a:lnTo>
                    <a:lnTo>
                      <a:pt x="24" y="126"/>
                    </a:lnTo>
                    <a:lnTo>
                      <a:pt x="12" y="132"/>
                    </a:lnTo>
                    <a:lnTo>
                      <a:pt x="0" y="132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30" y="228"/>
                    </a:lnTo>
                    <a:lnTo>
                      <a:pt x="36" y="234"/>
                    </a:lnTo>
                    <a:lnTo>
                      <a:pt x="42" y="246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84" y="270"/>
                    </a:lnTo>
                    <a:lnTo>
                      <a:pt x="96" y="264"/>
                    </a:lnTo>
                    <a:lnTo>
                      <a:pt x="108" y="264"/>
                    </a:lnTo>
                    <a:close/>
                    <a:moveTo>
                      <a:pt x="396" y="252"/>
                    </a:moveTo>
                    <a:lnTo>
                      <a:pt x="372" y="252"/>
                    </a:lnTo>
                    <a:lnTo>
                      <a:pt x="372" y="270"/>
                    </a:lnTo>
                    <a:lnTo>
                      <a:pt x="384" y="294"/>
                    </a:lnTo>
                    <a:lnTo>
                      <a:pt x="396" y="252"/>
                    </a:lnTo>
                    <a:close/>
                    <a:moveTo>
                      <a:pt x="24" y="312"/>
                    </a:moveTo>
                    <a:lnTo>
                      <a:pt x="18" y="318"/>
                    </a:lnTo>
                    <a:lnTo>
                      <a:pt x="24" y="324"/>
                    </a:lnTo>
                    <a:lnTo>
                      <a:pt x="30" y="324"/>
                    </a:lnTo>
                    <a:lnTo>
                      <a:pt x="36" y="330"/>
                    </a:lnTo>
                    <a:lnTo>
                      <a:pt x="42" y="324"/>
                    </a:lnTo>
                    <a:lnTo>
                      <a:pt x="42" y="318"/>
                    </a:lnTo>
                    <a:lnTo>
                      <a:pt x="30" y="306"/>
                    </a:lnTo>
                    <a:lnTo>
                      <a:pt x="24" y="312"/>
                    </a:lnTo>
                    <a:close/>
                    <a:moveTo>
                      <a:pt x="378" y="390"/>
                    </a:moveTo>
                    <a:lnTo>
                      <a:pt x="378" y="408"/>
                    </a:lnTo>
                    <a:lnTo>
                      <a:pt x="390" y="390"/>
                    </a:lnTo>
                    <a:lnTo>
                      <a:pt x="378" y="390"/>
                    </a:lnTo>
                    <a:close/>
                    <a:moveTo>
                      <a:pt x="408" y="330"/>
                    </a:moveTo>
                    <a:lnTo>
                      <a:pt x="396" y="330"/>
                    </a:lnTo>
                    <a:lnTo>
                      <a:pt x="384" y="336"/>
                    </a:lnTo>
                    <a:lnTo>
                      <a:pt x="384" y="342"/>
                    </a:lnTo>
                    <a:lnTo>
                      <a:pt x="396" y="342"/>
                    </a:lnTo>
                    <a:lnTo>
                      <a:pt x="402" y="336"/>
                    </a:lnTo>
                    <a:lnTo>
                      <a:pt x="408" y="336"/>
                    </a:lnTo>
                    <a:lnTo>
                      <a:pt x="408" y="330"/>
                    </a:lnTo>
                    <a:close/>
                    <a:moveTo>
                      <a:pt x="396" y="192"/>
                    </a:moveTo>
                    <a:lnTo>
                      <a:pt x="372" y="198"/>
                    </a:lnTo>
                    <a:lnTo>
                      <a:pt x="372" y="210"/>
                    </a:lnTo>
                    <a:lnTo>
                      <a:pt x="390" y="210"/>
                    </a:lnTo>
                    <a:lnTo>
                      <a:pt x="396" y="216"/>
                    </a:lnTo>
                    <a:lnTo>
                      <a:pt x="396" y="222"/>
                    </a:lnTo>
                    <a:lnTo>
                      <a:pt x="414" y="222"/>
                    </a:lnTo>
                    <a:lnTo>
                      <a:pt x="414" y="210"/>
                    </a:lnTo>
                    <a:lnTo>
                      <a:pt x="396" y="192"/>
                    </a:lnTo>
                    <a:close/>
                    <a:moveTo>
                      <a:pt x="342" y="372"/>
                    </a:moveTo>
                    <a:lnTo>
                      <a:pt x="342" y="378"/>
                    </a:lnTo>
                    <a:lnTo>
                      <a:pt x="348" y="384"/>
                    </a:lnTo>
                    <a:lnTo>
                      <a:pt x="360" y="384"/>
                    </a:lnTo>
                    <a:lnTo>
                      <a:pt x="366" y="378"/>
                    </a:lnTo>
                    <a:lnTo>
                      <a:pt x="366" y="372"/>
                    </a:lnTo>
                    <a:lnTo>
                      <a:pt x="360" y="366"/>
                    </a:lnTo>
                    <a:lnTo>
                      <a:pt x="342" y="366"/>
                    </a:lnTo>
                    <a:lnTo>
                      <a:pt x="342" y="372"/>
                    </a:lnTo>
                    <a:close/>
                    <a:moveTo>
                      <a:pt x="444" y="312"/>
                    </a:moveTo>
                    <a:lnTo>
                      <a:pt x="432" y="312"/>
                    </a:lnTo>
                    <a:lnTo>
                      <a:pt x="432" y="330"/>
                    </a:lnTo>
                    <a:lnTo>
                      <a:pt x="444" y="336"/>
                    </a:lnTo>
                    <a:lnTo>
                      <a:pt x="450" y="330"/>
                    </a:lnTo>
                    <a:lnTo>
                      <a:pt x="450" y="318"/>
                    </a:lnTo>
                    <a:lnTo>
                      <a:pt x="444" y="312"/>
                    </a:lnTo>
                    <a:close/>
                    <a:moveTo>
                      <a:pt x="444" y="372"/>
                    </a:moveTo>
                    <a:lnTo>
                      <a:pt x="456" y="354"/>
                    </a:lnTo>
                    <a:lnTo>
                      <a:pt x="438" y="354"/>
                    </a:lnTo>
                    <a:lnTo>
                      <a:pt x="444" y="372"/>
                    </a:lnTo>
                    <a:close/>
                    <a:moveTo>
                      <a:pt x="276" y="222"/>
                    </a:moveTo>
                    <a:lnTo>
                      <a:pt x="276" y="240"/>
                    </a:lnTo>
                    <a:lnTo>
                      <a:pt x="288" y="240"/>
                    </a:lnTo>
                    <a:lnTo>
                      <a:pt x="276" y="222"/>
                    </a:lnTo>
                    <a:close/>
                    <a:moveTo>
                      <a:pt x="534" y="420"/>
                    </a:moveTo>
                    <a:lnTo>
                      <a:pt x="522" y="420"/>
                    </a:lnTo>
                    <a:lnTo>
                      <a:pt x="516" y="426"/>
                    </a:lnTo>
                    <a:lnTo>
                      <a:pt x="510" y="438"/>
                    </a:lnTo>
                    <a:lnTo>
                      <a:pt x="510" y="468"/>
                    </a:lnTo>
                    <a:lnTo>
                      <a:pt x="516" y="468"/>
                    </a:lnTo>
                    <a:lnTo>
                      <a:pt x="522" y="456"/>
                    </a:lnTo>
                    <a:lnTo>
                      <a:pt x="528" y="450"/>
                    </a:lnTo>
                    <a:lnTo>
                      <a:pt x="534" y="438"/>
                    </a:lnTo>
                    <a:lnTo>
                      <a:pt x="534" y="420"/>
                    </a:lnTo>
                    <a:close/>
                    <a:moveTo>
                      <a:pt x="462" y="384"/>
                    </a:moveTo>
                    <a:lnTo>
                      <a:pt x="456" y="408"/>
                    </a:lnTo>
                    <a:lnTo>
                      <a:pt x="498" y="378"/>
                    </a:lnTo>
                    <a:lnTo>
                      <a:pt x="486" y="372"/>
                    </a:lnTo>
                    <a:lnTo>
                      <a:pt x="462" y="384"/>
                    </a:lnTo>
                    <a:close/>
                    <a:moveTo>
                      <a:pt x="462" y="510"/>
                    </a:moveTo>
                    <a:lnTo>
                      <a:pt x="480" y="510"/>
                    </a:lnTo>
                    <a:lnTo>
                      <a:pt x="468" y="468"/>
                    </a:lnTo>
                    <a:lnTo>
                      <a:pt x="462" y="510"/>
                    </a:lnTo>
                    <a:close/>
                    <a:moveTo>
                      <a:pt x="276" y="330"/>
                    </a:moveTo>
                    <a:lnTo>
                      <a:pt x="270" y="336"/>
                    </a:lnTo>
                    <a:lnTo>
                      <a:pt x="270" y="348"/>
                    </a:lnTo>
                    <a:lnTo>
                      <a:pt x="276" y="348"/>
                    </a:lnTo>
                    <a:lnTo>
                      <a:pt x="288" y="336"/>
                    </a:lnTo>
                    <a:lnTo>
                      <a:pt x="282" y="330"/>
                    </a:lnTo>
                    <a:lnTo>
                      <a:pt x="276" y="330"/>
                    </a:lnTo>
                    <a:close/>
                    <a:moveTo>
                      <a:pt x="186" y="432"/>
                    </a:move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198" y="444"/>
                    </a:lnTo>
                    <a:lnTo>
                      <a:pt x="198" y="438"/>
                    </a:lnTo>
                    <a:lnTo>
                      <a:pt x="192" y="432"/>
                    </a:lnTo>
                    <a:lnTo>
                      <a:pt x="186" y="432"/>
                    </a:lnTo>
                    <a:close/>
                    <a:moveTo>
                      <a:pt x="384" y="528"/>
                    </a:moveTo>
                    <a:lnTo>
                      <a:pt x="378" y="528"/>
                    </a:lnTo>
                    <a:lnTo>
                      <a:pt x="378" y="516"/>
                    </a:lnTo>
                    <a:lnTo>
                      <a:pt x="372" y="510"/>
                    </a:lnTo>
                    <a:lnTo>
                      <a:pt x="342" y="510"/>
                    </a:lnTo>
                    <a:lnTo>
                      <a:pt x="306" y="504"/>
                    </a:lnTo>
                    <a:lnTo>
                      <a:pt x="276" y="504"/>
                    </a:lnTo>
                    <a:lnTo>
                      <a:pt x="246" y="486"/>
                    </a:lnTo>
                    <a:lnTo>
                      <a:pt x="228" y="504"/>
                    </a:lnTo>
                    <a:lnTo>
                      <a:pt x="234" y="510"/>
                    </a:lnTo>
                    <a:lnTo>
                      <a:pt x="246" y="516"/>
                    </a:lnTo>
                    <a:lnTo>
                      <a:pt x="252" y="522"/>
                    </a:lnTo>
                    <a:lnTo>
                      <a:pt x="258" y="516"/>
                    </a:lnTo>
                    <a:lnTo>
                      <a:pt x="264" y="528"/>
                    </a:lnTo>
                    <a:lnTo>
                      <a:pt x="300" y="528"/>
                    </a:lnTo>
                    <a:lnTo>
                      <a:pt x="312" y="552"/>
                    </a:lnTo>
                    <a:lnTo>
                      <a:pt x="354" y="546"/>
                    </a:lnTo>
                    <a:lnTo>
                      <a:pt x="354" y="540"/>
                    </a:lnTo>
                    <a:lnTo>
                      <a:pt x="402" y="540"/>
                    </a:lnTo>
                    <a:lnTo>
                      <a:pt x="414" y="528"/>
                    </a:lnTo>
                    <a:lnTo>
                      <a:pt x="414" y="522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22"/>
                    </a:lnTo>
                    <a:lnTo>
                      <a:pt x="390" y="522"/>
                    </a:lnTo>
                    <a:lnTo>
                      <a:pt x="384" y="528"/>
                    </a:lnTo>
                    <a:close/>
                    <a:moveTo>
                      <a:pt x="420" y="408"/>
                    </a:moveTo>
                    <a:lnTo>
                      <a:pt x="408" y="408"/>
                    </a:lnTo>
                    <a:lnTo>
                      <a:pt x="408" y="420"/>
                    </a:lnTo>
                    <a:lnTo>
                      <a:pt x="420" y="420"/>
                    </a:lnTo>
                    <a:lnTo>
                      <a:pt x="426" y="414"/>
                    </a:lnTo>
                    <a:lnTo>
                      <a:pt x="420" y="408"/>
                    </a:lnTo>
                    <a:close/>
                    <a:moveTo>
                      <a:pt x="114" y="276"/>
                    </a:moveTo>
                    <a:lnTo>
                      <a:pt x="90" y="288"/>
                    </a:lnTo>
                    <a:lnTo>
                      <a:pt x="84" y="288"/>
                    </a:lnTo>
                    <a:lnTo>
                      <a:pt x="66" y="312"/>
                    </a:lnTo>
                    <a:lnTo>
                      <a:pt x="96" y="336"/>
                    </a:lnTo>
                    <a:lnTo>
                      <a:pt x="96" y="348"/>
                    </a:lnTo>
                    <a:lnTo>
                      <a:pt x="90" y="366"/>
                    </a:lnTo>
                    <a:lnTo>
                      <a:pt x="90" y="384"/>
                    </a:lnTo>
                    <a:lnTo>
                      <a:pt x="96" y="390"/>
                    </a:lnTo>
                    <a:lnTo>
                      <a:pt x="108" y="396"/>
                    </a:lnTo>
                    <a:lnTo>
                      <a:pt x="114" y="396"/>
                    </a:lnTo>
                    <a:lnTo>
                      <a:pt x="114" y="390"/>
                    </a:lnTo>
                    <a:lnTo>
                      <a:pt x="126" y="378"/>
                    </a:lnTo>
                    <a:lnTo>
                      <a:pt x="132" y="378"/>
                    </a:lnTo>
                    <a:lnTo>
                      <a:pt x="156" y="420"/>
                    </a:lnTo>
                    <a:lnTo>
                      <a:pt x="162" y="390"/>
                    </a:lnTo>
                    <a:lnTo>
                      <a:pt x="180" y="414"/>
                    </a:lnTo>
                    <a:lnTo>
                      <a:pt x="204" y="420"/>
                    </a:lnTo>
                    <a:lnTo>
                      <a:pt x="186" y="402"/>
                    </a:lnTo>
                    <a:lnTo>
                      <a:pt x="192" y="396"/>
                    </a:lnTo>
                    <a:lnTo>
                      <a:pt x="192" y="372"/>
                    </a:lnTo>
                    <a:lnTo>
                      <a:pt x="186" y="366"/>
                    </a:lnTo>
                    <a:lnTo>
                      <a:pt x="180" y="354"/>
                    </a:lnTo>
                    <a:lnTo>
                      <a:pt x="174" y="348"/>
                    </a:lnTo>
                    <a:lnTo>
                      <a:pt x="168" y="336"/>
                    </a:lnTo>
                    <a:lnTo>
                      <a:pt x="168" y="330"/>
                    </a:lnTo>
                    <a:lnTo>
                      <a:pt x="186" y="330"/>
                    </a:lnTo>
                    <a:lnTo>
                      <a:pt x="198" y="336"/>
                    </a:lnTo>
                    <a:lnTo>
                      <a:pt x="210" y="348"/>
                    </a:lnTo>
                    <a:lnTo>
                      <a:pt x="222" y="342"/>
                    </a:lnTo>
                    <a:lnTo>
                      <a:pt x="210" y="336"/>
                    </a:lnTo>
                    <a:lnTo>
                      <a:pt x="204" y="324"/>
                    </a:lnTo>
                    <a:lnTo>
                      <a:pt x="192" y="318"/>
                    </a:lnTo>
                    <a:lnTo>
                      <a:pt x="186" y="312"/>
                    </a:lnTo>
                    <a:lnTo>
                      <a:pt x="174" y="306"/>
                    </a:lnTo>
                    <a:lnTo>
                      <a:pt x="156" y="294"/>
                    </a:lnTo>
                    <a:lnTo>
                      <a:pt x="138" y="288"/>
                    </a:lnTo>
                    <a:lnTo>
                      <a:pt x="126" y="282"/>
                    </a:lnTo>
                    <a:lnTo>
                      <a:pt x="120" y="276"/>
                    </a:lnTo>
                    <a:lnTo>
                      <a:pt x="114" y="276"/>
                    </a:lnTo>
                    <a:close/>
                  </a:path>
                </a:pathLst>
              </a:custGeom>
              <a:solidFill>
                <a:srgbClr val="5E00DC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3" name="German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846F965-CCD4-2796-F739-1311B9AB9744}"/>
                  </a:ext>
                </a:extLst>
              </p:cNvPr>
              <p:cNvSpPr/>
              <p:nvPr/>
            </p:nvSpPr>
            <p:spPr bwMode="gray">
              <a:xfrm>
                <a:off x="2343405" y="3055900"/>
                <a:ext cx="909280" cy="1003561"/>
              </a:xfrm>
              <a:custGeom>
                <a:avLst/>
                <a:gdLst>
                  <a:gd name="T0" fmla="*/ 2147483647 w 564"/>
                  <a:gd name="T1" fmla="*/ 2147483647 h 588"/>
                  <a:gd name="T2" fmla="*/ 2147483647 w 564"/>
                  <a:gd name="T3" fmla="*/ 2147483647 h 588"/>
                  <a:gd name="T4" fmla="*/ 2147483647 w 564"/>
                  <a:gd name="T5" fmla="*/ 2147483647 h 588"/>
                  <a:gd name="T6" fmla="*/ 2147483647 w 564"/>
                  <a:gd name="T7" fmla="*/ 2147483647 h 588"/>
                  <a:gd name="T8" fmla="*/ 2147483647 w 564"/>
                  <a:gd name="T9" fmla="*/ 2147483647 h 588"/>
                  <a:gd name="T10" fmla="*/ 2147483647 w 564"/>
                  <a:gd name="T11" fmla="*/ 2147483647 h 588"/>
                  <a:gd name="T12" fmla="*/ 2147483647 w 564"/>
                  <a:gd name="T13" fmla="*/ 2147483647 h 588"/>
                  <a:gd name="T14" fmla="*/ 2147483647 w 564"/>
                  <a:gd name="T15" fmla="*/ 2147483647 h 588"/>
                  <a:gd name="T16" fmla="*/ 2147483647 w 564"/>
                  <a:gd name="T17" fmla="*/ 2147483647 h 588"/>
                  <a:gd name="T18" fmla="*/ 2147483647 w 564"/>
                  <a:gd name="T19" fmla="*/ 2147483647 h 588"/>
                  <a:gd name="T20" fmla="*/ 2147483647 w 564"/>
                  <a:gd name="T21" fmla="*/ 2147483647 h 588"/>
                  <a:gd name="T22" fmla="*/ 2147483647 w 564"/>
                  <a:gd name="T23" fmla="*/ 2147483647 h 588"/>
                  <a:gd name="T24" fmla="*/ 2147483647 w 564"/>
                  <a:gd name="T25" fmla="*/ 2147483647 h 588"/>
                  <a:gd name="T26" fmla="*/ 2147483647 w 564"/>
                  <a:gd name="T27" fmla="*/ 2147483647 h 588"/>
                  <a:gd name="T28" fmla="*/ 2147483647 w 564"/>
                  <a:gd name="T29" fmla="*/ 2147483647 h 588"/>
                  <a:gd name="T30" fmla="*/ 2147483647 w 564"/>
                  <a:gd name="T31" fmla="*/ 2147483647 h 588"/>
                  <a:gd name="T32" fmla="*/ 2147483647 w 564"/>
                  <a:gd name="T33" fmla="*/ 2147483647 h 588"/>
                  <a:gd name="T34" fmla="*/ 2147483647 w 564"/>
                  <a:gd name="T35" fmla="*/ 2147483647 h 588"/>
                  <a:gd name="T36" fmla="*/ 2147483647 w 564"/>
                  <a:gd name="T37" fmla="*/ 2147483647 h 588"/>
                  <a:gd name="T38" fmla="*/ 2147483647 w 564"/>
                  <a:gd name="T39" fmla="*/ 2147483647 h 588"/>
                  <a:gd name="T40" fmla="*/ 2147483647 w 564"/>
                  <a:gd name="T41" fmla="*/ 2147483647 h 588"/>
                  <a:gd name="T42" fmla="*/ 2147483647 w 564"/>
                  <a:gd name="T43" fmla="*/ 2147483647 h 588"/>
                  <a:gd name="T44" fmla="*/ 2147483647 w 564"/>
                  <a:gd name="T45" fmla="*/ 2147483647 h 588"/>
                  <a:gd name="T46" fmla="*/ 2147483647 w 564"/>
                  <a:gd name="T47" fmla="*/ 2147483647 h 588"/>
                  <a:gd name="T48" fmla="*/ 2147483647 w 564"/>
                  <a:gd name="T49" fmla="*/ 2147483647 h 588"/>
                  <a:gd name="T50" fmla="*/ 2147483647 w 564"/>
                  <a:gd name="T51" fmla="*/ 2147483647 h 588"/>
                  <a:gd name="T52" fmla="*/ 2147483647 w 564"/>
                  <a:gd name="T53" fmla="*/ 2147483647 h 588"/>
                  <a:gd name="T54" fmla="*/ 2147483647 w 564"/>
                  <a:gd name="T55" fmla="*/ 2147483647 h 588"/>
                  <a:gd name="T56" fmla="*/ 2147483647 w 564"/>
                  <a:gd name="T57" fmla="*/ 2147483647 h 588"/>
                  <a:gd name="T58" fmla="*/ 2147483647 w 564"/>
                  <a:gd name="T59" fmla="*/ 2147483647 h 588"/>
                  <a:gd name="T60" fmla="*/ 2147483647 w 564"/>
                  <a:gd name="T61" fmla="*/ 2147483647 h 588"/>
                  <a:gd name="T62" fmla="*/ 2147483647 w 564"/>
                  <a:gd name="T63" fmla="*/ 2147483647 h 588"/>
                  <a:gd name="T64" fmla="*/ 2147483647 w 564"/>
                  <a:gd name="T65" fmla="*/ 2147483647 h 588"/>
                  <a:gd name="T66" fmla="*/ 2147483647 w 564"/>
                  <a:gd name="T67" fmla="*/ 2147483647 h 588"/>
                  <a:gd name="T68" fmla="*/ 2147483647 w 564"/>
                  <a:gd name="T69" fmla="*/ 2147483647 h 588"/>
                  <a:gd name="T70" fmla="*/ 2147483647 w 564"/>
                  <a:gd name="T71" fmla="*/ 2147483647 h 588"/>
                  <a:gd name="T72" fmla="*/ 2147483647 w 564"/>
                  <a:gd name="T73" fmla="*/ 2147483647 h 588"/>
                  <a:gd name="T74" fmla="*/ 2147483647 w 564"/>
                  <a:gd name="T75" fmla="*/ 2147483647 h 588"/>
                  <a:gd name="T76" fmla="*/ 2147483647 w 564"/>
                  <a:gd name="T77" fmla="*/ 2147483647 h 588"/>
                  <a:gd name="T78" fmla="*/ 2147483647 w 564"/>
                  <a:gd name="T79" fmla="*/ 2147483647 h 588"/>
                  <a:gd name="T80" fmla="*/ 2147483647 w 564"/>
                  <a:gd name="T81" fmla="*/ 2147483647 h 588"/>
                  <a:gd name="T82" fmla="*/ 2147483647 w 564"/>
                  <a:gd name="T83" fmla="*/ 0 h 588"/>
                  <a:gd name="T84" fmla="*/ 2147483647 w 564"/>
                  <a:gd name="T85" fmla="*/ 2147483647 h 588"/>
                  <a:gd name="T86" fmla="*/ 2147483647 w 564"/>
                  <a:gd name="T87" fmla="*/ 2147483647 h 588"/>
                  <a:gd name="T88" fmla="*/ 2147483647 w 564"/>
                  <a:gd name="T89" fmla="*/ 2147483647 h 588"/>
                  <a:gd name="T90" fmla="*/ 2147483647 w 564"/>
                  <a:gd name="T91" fmla="*/ 2147483647 h 588"/>
                  <a:gd name="T92" fmla="*/ 2147483647 w 564"/>
                  <a:gd name="T93" fmla="*/ 2147483647 h 588"/>
                  <a:gd name="T94" fmla="*/ 2147483647 w 564"/>
                  <a:gd name="T95" fmla="*/ 2147483647 h 588"/>
                  <a:gd name="T96" fmla="*/ 2147483647 w 564"/>
                  <a:gd name="T97" fmla="*/ 2147483647 h 588"/>
                  <a:gd name="T98" fmla="*/ 2147483647 w 564"/>
                  <a:gd name="T99" fmla="*/ 2147483647 h 588"/>
                  <a:gd name="T100" fmla="*/ 2147483647 w 564"/>
                  <a:gd name="T101" fmla="*/ 2147483647 h 588"/>
                  <a:gd name="T102" fmla="*/ 2147483647 w 564"/>
                  <a:gd name="T103" fmla="*/ 2147483647 h 588"/>
                  <a:gd name="T104" fmla="*/ 0 w 564"/>
                  <a:gd name="T105" fmla="*/ 2147483647 h 588"/>
                  <a:gd name="T106" fmla="*/ 2147483647 w 564"/>
                  <a:gd name="T107" fmla="*/ 2147483647 h 588"/>
                  <a:gd name="T108" fmla="*/ 2147483647 w 564"/>
                  <a:gd name="T109" fmla="*/ 2147483647 h 588"/>
                  <a:gd name="T110" fmla="*/ 2147483647 w 564"/>
                  <a:gd name="T111" fmla="*/ 2147483647 h 5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4"/>
                  <a:gd name="T169" fmla="*/ 0 h 588"/>
                  <a:gd name="T170" fmla="*/ 564 w 564"/>
                  <a:gd name="T171" fmla="*/ 588 h 5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4" h="588" extrusionOk="0">
                    <a:moveTo>
                      <a:pt x="30" y="414"/>
                    </a:moveTo>
                    <a:lnTo>
                      <a:pt x="30" y="420"/>
                    </a:lnTo>
                    <a:lnTo>
                      <a:pt x="36" y="420"/>
                    </a:lnTo>
                    <a:lnTo>
                      <a:pt x="36" y="444"/>
                    </a:lnTo>
                    <a:lnTo>
                      <a:pt x="60" y="444"/>
                    </a:lnTo>
                    <a:lnTo>
                      <a:pt x="60" y="450"/>
                    </a:lnTo>
                    <a:lnTo>
                      <a:pt x="72" y="450"/>
                    </a:lnTo>
                    <a:lnTo>
                      <a:pt x="84" y="444"/>
                    </a:lnTo>
                    <a:lnTo>
                      <a:pt x="96" y="444"/>
                    </a:lnTo>
                    <a:lnTo>
                      <a:pt x="96" y="450"/>
                    </a:lnTo>
                    <a:lnTo>
                      <a:pt x="120" y="450"/>
                    </a:lnTo>
                    <a:lnTo>
                      <a:pt x="138" y="456"/>
                    </a:lnTo>
                    <a:lnTo>
                      <a:pt x="132" y="468"/>
                    </a:lnTo>
                    <a:lnTo>
                      <a:pt x="114" y="486"/>
                    </a:lnTo>
                    <a:lnTo>
                      <a:pt x="114" y="498"/>
                    </a:lnTo>
                    <a:lnTo>
                      <a:pt x="108" y="510"/>
                    </a:lnTo>
                    <a:lnTo>
                      <a:pt x="102" y="516"/>
                    </a:lnTo>
                    <a:lnTo>
                      <a:pt x="96" y="528"/>
                    </a:lnTo>
                    <a:lnTo>
                      <a:pt x="96" y="570"/>
                    </a:lnTo>
                    <a:lnTo>
                      <a:pt x="132" y="570"/>
                    </a:lnTo>
                    <a:lnTo>
                      <a:pt x="150" y="564"/>
                    </a:lnTo>
                    <a:lnTo>
                      <a:pt x="156" y="570"/>
                    </a:lnTo>
                    <a:lnTo>
                      <a:pt x="150" y="564"/>
                    </a:lnTo>
                    <a:lnTo>
                      <a:pt x="150" y="552"/>
                    </a:lnTo>
                    <a:lnTo>
                      <a:pt x="156" y="546"/>
                    </a:lnTo>
                    <a:lnTo>
                      <a:pt x="162" y="546"/>
                    </a:lnTo>
                    <a:lnTo>
                      <a:pt x="174" y="552"/>
                    </a:lnTo>
                    <a:lnTo>
                      <a:pt x="180" y="558"/>
                    </a:lnTo>
                    <a:lnTo>
                      <a:pt x="192" y="558"/>
                    </a:lnTo>
                    <a:lnTo>
                      <a:pt x="210" y="564"/>
                    </a:lnTo>
                    <a:lnTo>
                      <a:pt x="216" y="576"/>
                    </a:lnTo>
                    <a:lnTo>
                      <a:pt x="252" y="576"/>
                    </a:lnTo>
                    <a:lnTo>
                      <a:pt x="258" y="582"/>
                    </a:lnTo>
                    <a:lnTo>
                      <a:pt x="258" y="588"/>
                    </a:lnTo>
                    <a:lnTo>
                      <a:pt x="270" y="588"/>
                    </a:lnTo>
                    <a:lnTo>
                      <a:pt x="276" y="582"/>
                    </a:lnTo>
                    <a:lnTo>
                      <a:pt x="276" y="570"/>
                    </a:lnTo>
                    <a:lnTo>
                      <a:pt x="294" y="570"/>
                    </a:lnTo>
                    <a:lnTo>
                      <a:pt x="312" y="588"/>
                    </a:lnTo>
                    <a:lnTo>
                      <a:pt x="330" y="588"/>
                    </a:lnTo>
                    <a:lnTo>
                      <a:pt x="336" y="582"/>
                    </a:lnTo>
                    <a:lnTo>
                      <a:pt x="354" y="570"/>
                    </a:lnTo>
                    <a:lnTo>
                      <a:pt x="372" y="570"/>
                    </a:lnTo>
                    <a:lnTo>
                      <a:pt x="390" y="558"/>
                    </a:lnTo>
                    <a:lnTo>
                      <a:pt x="402" y="564"/>
                    </a:lnTo>
                    <a:lnTo>
                      <a:pt x="420" y="570"/>
                    </a:lnTo>
                    <a:lnTo>
                      <a:pt x="432" y="582"/>
                    </a:lnTo>
                    <a:lnTo>
                      <a:pt x="438" y="582"/>
                    </a:lnTo>
                    <a:lnTo>
                      <a:pt x="438" y="540"/>
                    </a:lnTo>
                    <a:lnTo>
                      <a:pt x="426" y="540"/>
                    </a:lnTo>
                    <a:lnTo>
                      <a:pt x="426" y="534"/>
                    </a:lnTo>
                    <a:lnTo>
                      <a:pt x="432" y="528"/>
                    </a:lnTo>
                    <a:lnTo>
                      <a:pt x="432" y="522"/>
                    </a:lnTo>
                    <a:lnTo>
                      <a:pt x="438" y="516"/>
                    </a:lnTo>
                    <a:lnTo>
                      <a:pt x="456" y="516"/>
                    </a:lnTo>
                    <a:lnTo>
                      <a:pt x="462" y="522"/>
                    </a:lnTo>
                    <a:lnTo>
                      <a:pt x="468" y="522"/>
                    </a:lnTo>
                    <a:lnTo>
                      <a:pt x="468" y="504"/>
                    </a:lnTo>
                    <a:lnTo>
                      <a:pt x="462" y="492"/>
                    </a:lnTo>
                    <a:lnTo>
                      <a:pt x="480" y="492"/>
                    </a:lnTo>
                    <a:lnTo>
                      <a:pt x="486" y="474"/>
                    </a:lnTo>
                    <a:lnTo>
                      <a:pt x="486" y="462"/>
                    </a:lnTo>
                    <a:lnTo>
                      <a:pt x="480" y="462"/>
                    </a:lnTo>
                    <a:lnTo>
                      <a:pt x="474" y="456"/>
                    </a:lnTo>
                    <a:lnTo>
                      <a:pt x="462" y="456"/>
                    </a:lnTo>
                    <a:lnTo>
                      <a:pt x="456" y="444"/>
                    </a:lnTo>
                    <a:lnTo>
                      <a:pt x="450" y="444"/>
                    </a:lnTo>
                    <a:lnTo>
                      <a:pt x="444" y="432"/>
                    </a:lnTo>
                    <a:lnTo>
                      <a:pt x="432" y="432"/>
                    </a:lnTo>
                    <a:lnTo>
                      <a:pt x="420" y="426"/>
                    </a:lnTo>
                    <a:lnTo>
                      <a:pt x="420" y="420"/>
                    </a:lnTo>
                    <a:lnTo>
                      <a:pt x="414" y="420"/>
                    </a:lnTo>
                    <a:lnTo>
                      <a:pt x="408" y="408"/>
                    </a:lnTo>
                    <a:lnTo>
                      <a:pt x="396" y="396"/>
                    </a:lnTo>
                    <a:lnTo>
                      <a:pt x="396" y="390"/>
                    </a:lnTo>
                    <a:lnTo>
                      <a:pt x="402" y="390"/>
                    </a:lnTo>
                    <a:lnTo>
                      <a:pt x="408" y="384"/>
                    </a:lnTo>
                    <a:lnTo>
                      <a:pt x="396" y="372"/>
                    </a:lnTo>
                    <a:lnTo>
                      <a:pt x="390" y="372"/>
                    </a:lnTo>
                    <a:lnTo>
                      <a:pt x="384" y="366"/>
                    </a:lnTo>
                    <a:lnTo>
                      <a:pt x="384" y="354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402" y="360"/>
                    </a:lnTo>
                    <a:lnTo>
                      <a:pt x="402" y="354"/>
                    </a:lnTo>
                    <a:lnTo>
                      <a:pt x="414" y="354"/>
                    </a:lnTo>
                    <a:lnTo>
                      <a:pt x="414" y="348"/>
                    </a:lnTo>
                    <a:lnTo>
                      <a:pt x="420" y="342"/>
                    </a:lnTo>
                    <a:lnTo>
                      <a:pt x="426" y="342"/>
                    </a:lnTo>
                    <a:lnTo>
                      <a:pt x="438" y="348"/>
                    </a:lnTo>
                    <a:lnTo>
                      <a:pt x="450" y="336"/>
                    </a:lnTo>
                    <a:lnTo>
                      <a:pt x="468" y="330"/>
                    </a:lnTo>
                    <a:lnTo>
                      <a:pt x="468" y="324"/>
                    </a:lnTo>
                    <a:lnTo>
                      <a:pt x="492" y="324"/>
                    </a:lnTo>
                    <a:lnTo>
                      <a:pt x="492" y="318"/>
                    </a:lnTo>
                    <a:lnTo>
                      <a:pt x="510" y="318"/>
                    </a:lnTo>
                    <a:lnTo>
                      <a:pt x="510" y="312"/>
                    </a:lnTo>
                    <a:lnTo>
                      <a:pt x="516" y="306"/>
                    </a:lnTo>
                    <a:lnTo>
                      <a:pt x="522" y="306"/>
                    </a:lnTo>
                    <a:lnTo>
                      <a:pt x="528" y="300"/>
                    </a:lnTo>
                    <a:lnTo>
                      <a:pt x="540" y="312"/>
                    </a:lnTo>
                    <a:lnTo>
                      <a:pt x="552" y="312"/>
                    </a:lnTo>
                    <a:lnTo>
                      <a:pt x="558" y="300"/>
                    </a:lnTo>
                    <a:lnTo>
                      <a:pt x="558" y="294"/>
                    </a:lnTo>
                    <a:lnTo>
                      <a:pt x="564" y="288"/>
                    </a:lnTo>
                    <a:lnTo>
                      <a:pt x="564" y="282"/>
                    </a:lnTo>
                    <a:lnTo>
                      <a:pt x="552" y="282"/>
                    </a:lnTo>
                    <a:lnTo>
                      <a:pt x="558" y="276"/>
                    </a:lnTo>
                    <a:lnTo>
                      <a:pt x="558" y="264"/>
                    </a:lnTo>
                    <a:lnTo>
                      <a:pt x="552" y="264"/>
                    </a:lnTo>
                    <a:lnTo>
                      <a:pt x="546" y="270"/>
                    </a:lnTo>
                    <a:lnTo>
                      <a:pt x="546" y="252"/>
                    </a:lnTo>
                    <a:lnTo>
                      <a:pt x="540" y="246"/>
                    </a:lnTo>
                    <a:lnTo>
                      <a:pt x="534" y="246"/>
                    </a:lnTo>
                    <a:lnTo>
                      <a:pt x="528" y="240"/>
                    </a:lnTo>
                    <a:lnTo>
                      <a:pt x="528" y="234"/>
                    </a:lnTo>
                    <a:lnTo>
                      <a:pt x="540" y="228"/>
                    </a:lnTo>
                    <a:lnTo>
                      <a:pt x="546" y="222"/>
                    </a:lnTo>
                    <a:lnTo>
                      <a:pt x="540" y="216"/>
                    </a:lnTo>
                    <a:lnTo>
                      <a:pt x="534" y="216"/>
                    </a:lnTo>
                    <a:lnTo>
                      <a:pt x="540" y="210"/>
                    </a:lnTo>
                    <a:lnTo>
                      <a:pt x="540" y="204"/>
                    </a:lnTo>
                    <a:lnTo>
                      <a:pt x="528" y="204"/>
                    </a:lnTo>
                    <a:lnTo>
                      <a:pt x="528" y="192"/>
                    </a:lnTo>
                    <a:lnTo>
                      <a:pt x="534" y="192"/>
                    </a:lnTo>
                    <a:lnTo>
                      <a:pt x="534" y="174"/>
                    </a:lnTo>
                    <a:lnTo>
                      <a:pt x="522" y="174"/>
                    </a:lnTo>
                    <a:lnTo>
                      <a:pt x="516" y="168"/>
                    </a:lnTo>
                    <a:lnTo>
                      <a:pt x="510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50"/>
                    </a:lnTo>
                    <a:lnTo>
                      <a:pt x="522" y="138"/>
                    </a:lnTo>
                    <a:lnTo>
                      <a:pt x="522" y="120"/>
                    </a:lnTo>
                    <a:lnTo>
                      <a:pt x="516" y="114"/>
                    </a:lnTo>
                    <a:lnTo>
                      <a:pt x="510" y="114"/>
                    </a:lnTo>
                    <a:lnTo>
                      <a:pt x="510" y="96"/>
                    </a:lnTo>
                    <a:lnTo>
                      <a:pt x="504" y="90"/>
                    </a:lnTo>
                    <a:lnTo>
                      <a:pt x="486" y="84"/>
                    </a:lnTo>
                    <a:lnTo>
                      <a:pt x="486" y="78"/>
                    </a:lnTo>
                    <a:lnTo>
                      <a:pt x="480" y="66"/>
                    </a:lnTo>
                    <a:lnTo>
                      <a:pt x="474" y="60"/>
                    </a:lnTo>
                    <a:lnTo>
                      <a:pt x="456" y="60"/>
                    </a:lnTo>
                    <a:lnTo>
                      <a:pt x="450" y="54"/>
                    </a:lnTo>
                    <a:lnTo>
                      <a:pt x="444" y="54"/>
                    </a:lnTo>
                    <a:lnTo>
                      <a:pt x="438" y="48"/>
                    </a:lnTo>
                    <a:lnTo>
                      <a:pt x="426" y="48"/>
                    </a:lnTo>
                    <a:lnTo>
                      <a:pt x="420" y="42"/>
                    </a:lnTo>
                    <a:lnTo>
                      <a:pt x="396" y="42"/>
                    </a:lnTo>
                    <a:lnTo>
                      <a:pt x="384" y="54"/>
                    </a:lnTo>
                    <a:lnTo>
                      <a:pt x="342" y="54"/>
                    </a:lnTo>
                    <a:lnTo>
                      <a:pt x="342" y="72"/>
                    </a:lnTo>
                    <a:lnTo>
                      <a:pt x="300" y="72"/>
                    </a:lnTo>
                    <a:lnTo>
                      <a:pt x="300" y="60"/>
                    </a:lnTo>
                    <a:lnTo>
                      <a:pt x="312" y="48"/>
                    </a:lnTo>
                    <a:lnTo>
                      <a:pt x="312" y="42"/>
                    </a:lnTo>
                    <a:lnTo>
                      <a:pt x="318" y="30"/>
                    </a:lnTo>
                    <a:lnTo>
                      <a:pt x="294" y="42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18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6"/>
                    </a:lnTo>
                    <a:lnTo>
                      <a:pt x="204" y="6"/>
                    </a:lnTo>
                    <a:lnTo>
                      <a:pt x="198" y="0"/>
                    </a:lnTo>
                    <a:lnTo>
                      <a:pt x="168" y="0"/>
                    </a:lnTo>
                    <a:lnTo>
                      <a:pt x="192" y="36"/>
                    </a:lnTo>
                    <a:lnTo>
                      <a:pt x="180" y="48"/>
                    </a:lnTo>
                    <a:lnTo>
                      <a:pt x="198" y="72"/>
                    </a:lnTo>
                    <a:lnTo>
                      <a:pt x="216" y="90"/>
                    </a:lnTo>
                    <a:lnTo>
                      <a:pt x="186" y="78"/>
                    </a:lnTo>
                    <a:lnTo>
                      <a:pt x="162" y="84"/>
                    </a:lnTo>
                    <a:lnTo>
                      <a:pt x="162" y="108"/>
                    </a:lnTo>
                    <a:lnTo>
                      <a:pt x="132" y="108"/>
                    </a:lnTo>
                    <a:lnTo>
                      <a:pt x="126" y="96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90" y="144"/>
                    </a:lnTo>
                    <a:lnTo>
                      <a:pt x="78" y="150"/>
                    </a:lnTo>
                    <a:lnTo>
                      <a:pt x="72" y="150"/>
                    </a:lnTo>
                    <a:lnTo>
                      <a:pt x="72" y="168"/>
                    </a:lnTo>
                    <a:lnTo>
                      <a:pt x="78" y="174"/>
                    </a:lnTo>
                    <a:lnTo>
                      <a:pt x="66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48" y="186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72" y="204"/>
                    </a:lnTo>
                    <a:lnTo>
                      <a:pt x="72" y="210"/>
                    </a:lnTo>
                    <a:lnTo>
                      <a:pt x="66" y="210"/>
                    </a:lnTo>
                    <a:lnTo>
                      <a:pt x="60" y="216"/>
                    </a:lnTo>
                    <a:lnTo>
                      <a:pt x="54" y="228"/>
                    </a:lnTo>
                    <a:lnTo>
                      <a:pt x="48" y="228"/>
                    </a:lnTo>
                    <a:lnTo>
                      <a:pt x="42" y="234"/>
                    </a:lnTo>
                    <a:lnTo>
                      <a:pt x="42" y="240"/>
                    </a:lnTo>
                    <a:lnTo>
                      <a:pt x="18" y="240"/>
                    </a:lnTo>
                    <a:lnTo>
                      <a:pt x="12" y="234"/>
                    </a:lnTo>
                    <a:lnTo>
                      <a:pt x="6" y="234"/>
                    </a:lnTo>
                    <a:lnTo>
                      <a:pt x="12" y="258"/>
                    </a:lnTo>
                    <a:lnTo>
                      <a:pt x="12" y="264"/>
                    </a:lnTo>
                    <a:lnTo>
                      <a:pt x="18" y="270"/>
                    </a:lnTo>
                    <a:lnTo>
                      <a:pt x="18" y="276"/>
                    </a:lnTo>
                    <a:lnTo>
                      <a:pt x="6" y="282"/>
                    </a:lnTo>
                    <a:lnTo>
                      <a:pt x="0" y="288"/>
                    </a:lnTo>
                    <a:lnTo>
                      <a:pt x="6" y="294"/>
                    </a:lnTo>
                    <a:lnTo>
                      <a:pt x="6" y="306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12" y="324"/>
                    </a:lnTo>
                    <a:lnTo>
                      <a:pt x="24" y="336"/>
                    </a:lnTo>
                    <a:lnTo>
                      <a:pt x="24" y="354"/>
                    </a:lnTo>
                    <a:lnTo>
                      <a:pt x="30" y="360"/>
                    </a:lnTo>
                    <a:lnTo>
                      <a:pt x="18" y="360"/>
                    </a:lnTo>
                    <a:lnTo>
                      <a:pt x="12" y="366"/>
                    </a:lnTo>
                    <a:lnTo>
                      <a:pt x="12" y="384"/>
                    </a:lnTo>
                    <a:lnTo>
                      <a:pt x="18" y="390"/>
                    </a:lnTo>
                    <a:lnTo>
                      <a:pt x="24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30" y="414"/>
                    </a:lnTo>
                    <a:close/>
                  </a:path>
                </a:pathLst>
              </a:custGeom>
              <a:solidFill>
                <a:srgbClr val="5E00DC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4" name="Franc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B1E87E0-C2BE-256E-C9CD-6FA0B006C5F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262216" y="3589658"/>
                <a:ext cx="1468838" cy="1340328"/>
              </a:xfrm>
              <a:custGeom>
                <a:avLst/>
                <a:gdLst>
                  <a:gd name="T0" fmla="*/ 2147483647 w 230"/>
                  <a:gd name="T1" fmla="*/ 2147483647 h 198"/>
                  <a:gd name="T2" fmla="*/ 2147483647 w 230"/>
                  <a:gd name="T3" fmla="*/ 2147483647 h 198"/>
                  <a:gd name="T4" fmla="*/ 2147483647 w 230"/>
                  <a:gd name="T5" fmla="*/ 2147483647 h 198"/>
                  <a:gd name="T6" fmla="*/ 2147483647 w 230"/>
                  <a:gd name="T7" fmla="*/ 2147483647 h 198"/>
                  <a:gd name="T8" fmla="*/ 2147483647 w 230"/>
                  <a:gd name="T9" fmla="*/ 2147483647 h 198"/>
                  <a:gd name="T10" fmla="*/ 2147483647 w 230"/>
                  <a:gd name="T11" fmla="*/ 2147483647 h 198"/>
                  <a:gd name="T12" fmla="*/ 2147483647 w 230"/>
                  <a:gd name="T13" fmla="*/ 2147483647 h 198"/>
                  <a:gd name="T14" fmla="*/ 2147483647 w 230"/>
                  <a:gd name="T15" fmla="*/ 2147483647 h 198"/>
                  <a:gd name="T16" fmla="*/ 2147483647 w 230"/>
                  <a:gd name="T17" fmla="*/ 2147483647 h 198"/>
                  <a:gd name="T18" fmla="*/ 2147483647 w 230"/>
                  <a:gd name="T19" fmla="*/ 2147483647 h 198"/>
                  <a:gd name="T20" fmla="*/ 2147483647 w 230"/>
                  <a:gd name="T21" fmla="*/ 2147483647 h 198"/>
                  <a:gd name="T22" fmla="*/ 2147483647 w 230"/>
                  <a:gd name="T23" fmla="*/ 2147483647 h 198"/>
                  <a:gd name="T24" fmla="*/ 2147483647 w 230"/>
                  <a:gd name="T25" fmla="*/ 2147483647 h 198"/>
                  <a:gd name="T26" fmla="*/ 2147483647 w 230"/>
                  <a:gd name="T27" fmla="*/ 2147483647 h 198"/>
                  <a:gd name="T28" fmla="*/ 2147483647 w 230"/>
                  <a:gd name="T29" fmla="*/ 2147483647 h 198"/>
                  <a:gd name="T30" fmla="*/ 2147483647 w 230"/>
                  <a:gd name="T31" fmla="*/ 2147483647 h 198"/>
                  <a:gd name="T32" fmla="*/ 2147483647 w 230"/>
                  <a:gd name="T33" fmla="*/ 2147483647 h 198"/>
                  <a:gd name="T34" fmla="*/ 2147483647 w 230"/>
                  <a:gd name="T35" fmla="*/ 2147483647 h 198"/>
                  <a:gd name="T36" fmla="*/ 2147483647 w 230"/>
                  <a:gd name="T37" fmla="*/ 2147483647 h 198"/>
                  <a:gd name="T38" fmla="*/ 2147483647 w 230"/>
                  <a:gd name="T39" fmla="*/ 2147483647 h 198"/>
                  <a:gd name="T40" fmla="*/ 2147483647 w 230"/>
                  <a:gd name="T41" fmla="*/ 2147483647 h 198"/>
                  <a:gd name="T42" fmla="*/ 2147483647 w 230"/>
                  <a:gd name="T43" fmla="*/ 2147483647 h 198"/>
                  <a:gd name="T44" fmla="*/ 2147483647 w 230"/>
                  <a:gd name="T45" fmla="*/ 2147483647 h 198"/>
                  <a:gd name="T46" fmla="*/ 2147483647 w 230"/>
                  <a:gd name="T47" fmla="*/ 2147483647 h 198"/>
                  <a:gd name="T48" fmla="*/ 2147483647 w 230"/>
                  <a:gd name="T49" fmla="*/ 2147483647 h 198"/>
                  <a:gd name="T50" fmla="*/ 2147483647 w 230"/>
                  <a:gd name="T51" fmla="*/ 2147483647 h 198"/>
                  <a:gd name="T52" fmla="*/ 2147483647 w 230"/>
                  <a:gd name="T53" fmla="*/ 2147483647 h 198"/>
                  <a:gd name="T54" fmla="*/ 2147483647 w 230"/>
                  <a:gd name="T55" fmla="*/ 2147483647 h 198"/>
                  <a:gd name="T56" fmla="*/ 2147483647 w 230"/>
                  <a:gd name="T57" fmla="*/ 2147483647 h 198"/>
                  <a:gd name="T58" fmla="*/ 2147483647 w 230"/>
                  <a:gd name="T59" fmla="*/ 2147483647 h 198"/>
                  <a:gd name="T60" fmla="*/ 2147483647 w 230"/>
                  <a:gd name="T61" fmla="*/ 2147483647 h 198"/>
                  <a:gd name="T62" fmla="*/ 2147483647 w 230"/>
                  <a:gd name="T63" fmla="*/ 2147483647 h 198"/>
                  <a:gd name="T64" fmla="*/ 2147483647 w 230"/>
                  <a:gd name="T65" fmla="*/ 2147483647 h 198"/>
                  <a:gd name="T66" fmla="*/ 2147483647 w 230"/>
                  <a:gd name="T67" fmla="*/ 2147483647 h 198"/>
                  <a:gd name="T68" fmla="*/ 2147483647 w 230"/>
                  <a:gd name="T69" fmla="*/ 2147483647 h 198"/>
                  <a:gd name="T70" fmla="*/ 2147483647 w 230"/>
                  <a:gd name="T71" fmla="*/ 2147483647 h 198"/>
                  <a:gd name="T72" fmla="*/ 2147483647 w 230"/>
                  <a:gd name="T73" fmla="*/ 2147483647 h 198"/>
                  <a:gd name="T74" fmla="*/ 2147483647 w 230"/>
                  <a:gd name="T75" fmla="*/ 2147483647 h 198"/>
                  <a:gd name="T76" fmla="*/ 2147483647 w 230"/>
                  <a:gd name="T77" fmla="*/ 2147483647 h 198"/>
                  <a:gd name="T78" fmla="*/ 2147483647 w 230"/>
                  <a:gd name="T79" fmla="*/ 2147483647 h 198"/>
                  <a:gd name="T80" fmla="*/ 2147483647 w 230"/>
                  <a:gd name="T81" fmla="*/ 2147483647 h 198"/>
                  <a:gd name="T82" fmla="*/ 2147483647 w 230"/>
                  <a:gd name="T83" fmla="*/ 2147483647 h 198"/>
                  <a:gd name="T84" fmla="*/ 2147483647 w 230"/>
                  <a:gd name="T85" fmla="*/ 2147483647 h 198"/>
                  <a:gd name="T86" fmla="*/ 2147483647 w 230"/>
                  <a:gd name="T87" fmla="*/ 2147483647 h 198"/>
                  <a:gd name="T88" fmla="*/ 2147483647 w 230"/>
                  <a:gd name="T89" fmla="*/ 2147483647 h 198"/>
                  <a:gd name="T90" fmla="*/ 2147483647 w 230"/>
                  <a:gd name="T91" fmla="*/ 2147483647 h 198"/>
                  <a:gd name="T92" fmla="*/ 2147483647 w 230"/>
                  <a:gd name="T93" fmla="*/ 2147483647 h 198"/>
                  <a:gd name="T94" fmla="*/ 2147483647 w 230"/>
                  <a:gd name="T95" fmla="*/ 2147483647 h 198"/>
                  <a:gd name="T96" fmla="*/ 2147483647 w 230"/>
                  <a:gd name="T97" fmla="*/ 2147483647 h 198"/>
                  <a:gd name="T98" fmla="*/ 2147483647 w 230"/>
                  <a:gd name="T99" fmla="*/ 2147483647 h 198"/>
                  <a:gd name="T100" fmla="*/ 2147483647 w 230"/>
                  <a:gd name="T101" fmla="*/ 2147483647 h 198"/>
                  <a:gd name="T102" fmla="*/ 2147483647 w 230"/>
                  <a:gd name="T103" fmla="*/ 2147483647 h 198"/>
                  <a:gd name="T104" fmla="*/ 2147483647 w 230"/>
                  <a:gd name="T105" fmla="*/ 2147483647 h 198"/>
                  <a:gd name="T106" fmla="*/ 2147483647 w 230"/>
                  <a:gd name="T107" fmla="*/ 2147483647 h 198"/>
                  <a:gd name="T108" fmla="*/ 2147483647 w 230"/>
                  <a:gd name="T109" fmla="*/ 2147483647 h 198"/>
                  <a:gd name="T110" fmla="*/ 2147483647 w 230"/>
                  <a:gd name="T111" fmla="*/ 2147483647 h 198"/>
                  <a:gd name="T112" fmla="*/ 2147483647 w 230"/>
                  <a:gd name="T113" fmla="*/ 2147483647 h 198"/>
                  <a:gd name="T114" fmla="*/ 2147483647 w 230"/>
                  <a:gd name="T115" fmla="*/ 2147483647 h 198"/>
                  <a:gd name="T116" fmla="*/ 2147483647 w 230"/>
                  <a:gd name="T117" fmla="*/ 2147483647 h 198"/>
                  <a:gd name="T118" fmla="*/ 2147483647 w 230"/>
                  <a:gd name="T119" fmla="*/ 2147483647 h 198"/>
                  <a:gd name="T120" fmla="*/ 2147483647 w 230"/>
                  <a:gd name="T121" fmla="*/ 2147483647 h 1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198"/>
                  <a:gd name="T185" fmla="*/ 230 w 230"/>
                  <a:gd name="T186" fmla="*/ 198 h 1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198" extrusionOk="0">
                    <a:moveTo>
                      <a:pt x="230" y="172"/>
                    </a:moveTo>
                    <a:lnTo>
                      <a:pt x="230" y="172"/>
                    </a:lnTo>
                    <a:lnTo>
                      <a:pt x="230" y="166"/>
                    </a:lnTo>
                    <a:lnTo>
                      <a:pt x="228" y="166"/>
                    </a:lnTo>
                    <a:lnTo>
                      <a:pt x="224" y="168"/>
                    </a:lnTo>
                    <a:lnTo>
                      <a:pt x="224" y="170"/>
                    </a:lnTo>
                    <a:lnTo>
                      <a:pt x="220" y="172"/>
                    </a:lnTo>
                    <a:lnTo>
                      <a:pt x="218" y="174"/>
                    </a:lnTo>
                    <a:lnTo>
                      <a:pt x="216" y="178"/>
                    </a:lnTo>
                    <a:lnTo>
                      <a:pt x="216" y="182"/>
                    </a:lnTo>
                    <a:lnTo>
                      <a:pt x="218" y="186"/>
                    </a:lnTo>
                    <a:lnTo>
                      <a:pt x="218" y="190"/>
                    </a:lnTo>
                    <a:lnTo>
                      <a:pt x="218" y="192"/>
                    </a:lnTo>
                    <a:lnTo>
                      <a:pt x="218" y="194"/>
                    </a:lnTo>
                    <a:lnTo>
                      <a:pt x="222" y="196"/>
                    </a:lnTo>
                    <a:lnTo>
                      <a:pt x="224" y="198"/>
                    </a:lnTo>
                    <a:lnTo>
                      <a:pt x="230" y="192"/>
                    </a:lnTo>
                    <a:lnTo>
                      <a:pt x="230" y="186"/>
                    </a:lnTo>
                    <a:lnTo>
                      <a:pt x="228" y="186"/>
                    </a:lnTo>
                    <a:lnTo>
                      <a:pt x="230" y="184"/>
                    </a:lnTo>
                    <a:lnTo>
                      <a:pt x="230" y="172"/>
                    </a:lnTo>
                    <a:close/>
                    <a:moveTo>
                      <a:pt x="198" y="40"/>
                    </a:moveTo>
                    <a:lnTo>
                      <a:pt x="198" y="40"/>
                    </a:lnTo>
                    <a:lnTo>
                      <a:pt x="196" y="40"/>
                    </a:lnTo>
                    <a:lnTo>
                      <a:pt x="192" y="40"/>
                    </a:lnTo>
                    <a:lnTo>
                      <a:pt x="190" y="40"/>
                    </a:lnTo>
                    <a:lnTo>
                      <a:pt x="184" y="40"/>
                    </a:lnTo>
                    <a:lnTo>
                      <a:pt x="184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78" y="30"/>
                    </a:lnTo>
                    <a:lnTo>
                      <a:pt x="174" y="34"/>
                    </a:lnTo>
                    <a:lnTo>
                      <a:pt x="172" y="32"/>
                    </a:lnTo>
                    <a:lnTo>
                      <a:pt x="166" y="32"/>
                    </a:lnTo>
                    <a:lnTo>
                      <a:pt x="164" y="28"/>
                    </a:lnTo>
                    <a:lnTo>
                      <a:pt x="162" y="28"/>
                    </a:lnTo>
                    <a:lnTo>
                      <a:pt x="158" y="28"/>
                    </a:lnTo>
                    <a:lnTo>
                      <a:pt x="156" y="28"/>
                    </a:lnTo>
                    <a:lnTo>
                      <a:pt x="156" y="22"/>
                    </a:lnTo>
                    <a:lnTo>
                      <a:pt x="152" y="24"/>
                    </a:lnTo>
                    <a:lnTo>
                      <a:pt x="146" y="24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2" y="14"/>
                    </a:lnTo>
                    <a:lnTo>
                      <a:pt x="136" y="14"/>
                    </a:lnTo>
                    <a:lnTo>
                      <a:pt x="132" y="12"/>
                    </a:lnTo>
                    <a:lnTo>
                      <a:pt x="126" y="10"/>
                    </a:lnTo>
                    <a:lnTo>
                      <a:pt x="126" y="6"/>
                    </a:lnTo>
                    <a:lnTo>
                      <a:pt x="126" y="0"/>
                    </a:lnTo>
                    <a:lnTo>
                      <a:pt x="118" y="0"/>
                    </a:lnTo>
                    <a:lnTo>
                      <a:pt x="114" y="2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6" y="20"/>
                    </a:lnTo>
                    <a:lnTo>
                      <a:pt x="104" y="22"/>
                    </a:lnTo>
                    <a:lnTo>
                      <a:pt x="98" y="24"/>
                    </a:lnTo>
                    <a:lnTo>
                      <a:pt x="92" y="24"/>
                    </a:lnTo>
                    <a:lnTo>
                      <a:pt x="82" y="32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2" y="34"/>
                    </a:lnTo>
                    <a:lnTo>
                      <a:pt x="76" y="38"/>
                    </a:lnTo>
                    <a:lnTo>
                      <a:pt x="68" y="38"/>
                    </a:lnTo>
                    <a:lnTo>
                      <a:pt x="66" y="36"/>
                    </a:lnTo>
                    <a:lnTo>
                      <a:pt x="60" y="30"/>
                    </a:lnTo>
                    <a:lnTo>
                      <a:pt x="58" y="30"/>
                    </a:lnTo>
                    <a:lnTo>
                      <a:pt x="56" y="28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58" y="46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48" y="48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36" y="52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0" y="46"/>
                    </a:lnTo>
                    <a:lnTo>
                      <a:pt x="26" y="46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2" y="50"/>
                    </a:lnTo>
                    <a:lnTo>
                      <a:pt x="8" y="50"/>
                    </a:lnTo>
                    <a:lnTo>
                      <a:pt x="6" y="52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26" y="72"/>
                    </a:lnTo>
                    <a:lnTo>
                      <a:pt x="32" y="72"/>
                    </a:lnTo>
                    <a:lnTo>
                      <a:pt x="38" y="76"/>
                    </a:lnTo>
                    <a:lnTo>
                      <a:pt x="48" y="76"/>
                    </a:lnTo>
                    <a:lnTo>
                      <a:pt x="40" y="80"/>
                    </a:lnTo>
                    <a:lnTo>
                      <a:pt x="42" y="84"/>
                    </a:lnTo>
                    <a:lnTo>
                      <a:pt x="44" y="86"/>
                    </a:lnTo>
                    <a:lnTo>
                      <a:pt x="46" y="92"/>
                    </a:lnTo>
                    <a:lnTo>
                      <a:pt x="52" y="96"/>
                    </a:lnTo>
                    <a:lnTo>
                      <a:pt x="58" y="96"/>
                    </a:lnTo>
                    <a:lnTo>
                      <a:pt x="58" y="106"/>
                    </a:lnTo>
                    <a:lnTo>
                      <a:pt x="62" y="114"/>
                    </a:lnTo>
                    <a:lnTo>
                      <a:pt x="66" y="124"/>
                    </a:lnTo>
                    <a:lnTo>
                      <a:pt x="58" y="114"/>
                    </a:lnTo>
                    <a:lnTo>
                      <a:pt x="58" y="118"/>
                    </a:lnTo>
                    <a:lnTo>
                      <a:pt x="56" y="120"/>
                    </a:lnTo>
                    <a:lnTo>
                      <a:pt x="56" y="132"/>
                    </a:lnTo>
                    <a:lnTo>
                      <a:pt x="54" y="134"/>
                    </a:lnTo>
                    <a:lnTo>
                      <a:pt x="52" y="144"/>
                    </a:lnTo>
                    <a:lnTo>
                      <a:pt x="52" y="146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48" y="152"/>
                    </a:lnTo>
                    <a:lnTo>
                      <a:pt x="48" y="154"/>
                    </a:lnTo>
                    <a:lnTo>
                      <a:pt x="46" y="156"/>
                    </a:lnTo>
                    <a:lnTo>
                      <a:pt x="44" y="158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50" y="164"/>
                    </a:lnTo>
                    <a:lnTo>
                      <a:pt x="60" y="164"/>
                    </a:lnTo>
                    <a:lnTo>
                      <a:pt x="64" y="168"/>
                    </a:lnTo>
                    <a:lnTo>
                      <a:pt x="66" y="166"/>
                    </a:lnTo>
                    <a:lnTo>
                      <a:pt x="68" y="166"/>
                    </a:lnTo>
                    <a:lnTo>
                      <a:pt x="72" y="170"/>
                    </a:lnTo>
                    <a:lnTo>
                      <a:pt x="78" y="170"/>
                    </a:lnTo>
                    <a:lnTo>
                      <a:pt x="78" y="172"/>
                    </a:lnTo>
                    <a:lnTo>
                      <a:pt x="84" y="172"/>
                    </a:lnTo>
                    <a:lnTo>
                      <a:pt x="84" y="168"/>
                    </a:lnTo>
                    <a:lnTo>
                      <a:pt x="86" y="166"/>
                    </a:lnTo>
                    <a:lnTo>
                      <a:pt x="90" y="166"/>
                    </a:lnTo>
                    <a:lnTo>
                      <a:pt x="92" y="168"/>
                    </a:lnTo>
                    <a:lnTo>
                      <a:pt x="92" y="170"/>
                    </a:lnTo>
                    <a:lnTo>
                      <a:pt x="96" y="170"/>
                    </a:lnTo>
                    <a:lnTo>
                      <a:pt x="96" y="172"/>
                    </a:lnTo>
                    <a:lnTo>
                      <a:pt x="104" y="172"/>
                    </a:lnTo>
                    <a:lnTo>
                      <a:pt x="104" y="174"/>
                    </a:lnTo>
                    <a:lnTo>
                      <a:pt x="104" y="176"/>
                    </a:lnTo>
                    <a:lnTo>
                      <a:pt x="112" y="176"/>
                    </a:lnTo>
                    <a:lnTo>
                      <a:pt x="112" y="178"/>
                    </a:lnTo>
                    <a:lnTo>
                      <a:pt x="118" y="178"/>
                    </a:lnTo>
                    <a:lnTo>
                      <a:pt x="118" y="176"/>
                    </a:lnTo>
                    <a:lnTo>
                      <a:pt x="118" y="174"/>
                    </a:lnTo>
                    <a:lnTo>
                      <a:pt x="122" y="174"/>
                    </a:lnTo>
                    <a:lnTo>
                      <a:pt x="122" y="170"/>
                    </a:lnTo>
                    <a:lnTo>
                      <a:pt x="126" y="164"/>
                    </a:lnTo>
                    <a:lnTo>
                      <a:pt x="130" y="160"/>
                    </a:lnTo>
                    <a:lnTo>
                      <a:pt x="132" y="158"/>
                    </a:lnTo>
                    <a:lnTo>
                      <a:pt x="134" y="156"/>
                    </a:lnTo>
                    <a:lnTo>
                      <a:pt x="138" y="154"/>
                    </a:lnTo>
                    <a:lnTo>
                      <a:pt x="140" y="152"/>
                    </a:lnTo>
                    <a:lnTo>
                      <a:pt x="144" y="152"/>
                    </a:lnTo>
                    <a:lnTo>
                      <a:pt x="146" y="154"/>
                    </a:lnTo>
                    <a:lnTo>
                      <a:pt x="150" y="154"/>
                    </a:lnTo>
                    <a:lnTo>
                      <a:pt x="152" y="156"/>
                    </a:lnTo>
                    <a:lnTo>
                      <a:pt x="162" y="156"/>
                    </a:lnTo>
                    <a:lnTo>
                      <a:pt x="166" y="160"/>
                    </a:lnTo>
                    <a:lnTo>
                      <a:pt x="166" y="162"/>
                    </a:lnTo>
                    <a:lnTo>
                      <a:pt x="170" y="162"/>
                    </a:lnTo>
                    <a:lnTo>
                      <a:pt x="172" y="164"/>
                    </a:lnTo>
                    <a:lnTo>
                      <a:pt x="178" y="164"/>
                    </a:lnTo>
                    <a:lnTo>
                      <a:pt x="182" y="162"/>
                    </a:lnTo>
                    <a:lnTo>
                      <a:pt x="184" y="160"/>
                    </a:lnTo>
                    <a:lnTo>
                      <a:pt x="186" y="154"/>
                    </a:lnTo>
                    <a:lnTo>
                      <a:pt x="192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198" y="140"/>
                    </a:lnTo>
                    <a:lnTo>
                      <a:pt x="192" y="140"/>
                    </a:lnTo>
                    <a:lnTo>
                      <a:pt x="188" y="138"/>
                    </a:lnTo>
                    <a:lnTo>
                      <a:pt x="186" y="136"/>
                    </a:lnTo>
                    <a:lnTo>
                      <a:pt x="186" y="134"/>
                    </a:lnTo>
                    <a:lnTo>
                      <a:pt x="188" y="132"/>
                    </a:lnTo>
                    <a:lnTo>
                      <a:pt x="190" y="130"/>
                    </a:lnTo>
                    <a:lnTo>
                      <a:pt x="190" y="126"/>
                    </a:lnTo>
                    <a:lnTo>
                      <a:pt x="188" y="126"/>
                    </a:lnTo>
                    <a:lnTo>
                      <a:pt x="184" y="126"/>
                    </a:lnTo>
                    <a:lnTo>
                      <a:pt x="182" y="120"/>
                    </a:lnTo>
                    <a:lnTo>
                      <a:pt x="188" y="120"/>
                    </a:lnTo>
                    <a:lnTo>
                      <a:pt x="192" y="116"/>
                    </a:lnTo>
                    <a:lnTo>
                      <a:pt x="192" y="114"/>
                    </a:lnTo>
                    <a:lnTo>
                      <a:pt x="186" y="108"/>
                    </a:lnTo>
                    <a:lnTo>
                      <a:pt x="188" y="106"/>
                    </a:lnTo>
                    <a:lnTo>
                      <a:pt x="190" y="106"/>
                    </a:lnTo>
                    <a:lnTo>
                      <a:pt x="190" y="104"/>
                    </a:lnTo>
                    <a:lnTo>
                      <a:pt x="186" y="100"/>
                    </a:lnTo>
                    <a:lnTo>
                      <a:pt x="188" y="94"/>
                    </a:lnTo>
                    <a:lnTo>
                      <a:pt x="186" y="94"/>
                    </a:lnTo>
                    <a:lnTo>
                      <a:pt x="182" y="94"/>
                    </a:lnTo>
                    <a:lnTo>
                      <a:pt x="176" y="100"/>
                    </a:lnTo>
                    <a:lnTo>
                      <a:pt x="174" y="100"/>
                    </a:lnTo>
                    <a:lnTo>
                      <a:pt x="174" y="98"/>
                    </a:lnTo>
                    <a:lnTo>
                      <a:pt x="176" y="96"/>
                    </a:lnTo>
                    <a:lnTo>
                      <a:pt x="174" y="94"/>
                    </a:lnTo>
                    <a:lnTo>
                      <a:pt x="178" y="92"/>
                    </a:lnTo>
                    <a:lnTo>
                      <a:pt x="178" y="88"/>
                    </a:lnTo>
                    <a:lnTo>
                      <a:pt x="182" y="86"/>
                    </a:lnTo>
                    <a:lnTo>
                      <a:pt x="182" y="82"/>
                    </a:lnTo>
                    <a:lnTo>
                      <a:pt x="186" y="82"/>
                    </a:lnTo>
                    <a:lnTo>
                      <a:pt x="188" y="80"/>
                    </a:lnTo>
                    <a:lnTo>
                      <a:pt x="190" y="78"/>
                    </a:lnTo>
                    <a:lnTo>
                      <a:pt x="192" y="76"/>
                    </a:lnTo>
                    <a:lnTo>
                      <a:pt x="192" y="74"/>
                    </a:lnTo>
                    <a:lnTo>
                      <a:pt x="198" y="76"/>
                    </a:lnTo>
                    <a:lnTo>
                      <a:pt x="198" y="7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4" y="54"/>
                    </a:lnTo>
                    <a:lnTo>
                      <a:pt x="204" y="50"/>
                    </a:lnTo>
                    <a:lnTo>
                      <a:pt x="208" y="46"/>
                    </a:lnTo>
                    <a:lnTo>
                      <a:pt x="210" y="42"/>
                    </a:lnTo>
                    <a:lnTo>
                      <a:pt x="204" y="40"/>
                    </a:lnTo>
                    <a:lnTo>
                      <a:pt x="198" y="40"/>
                    </a:lnTo>
                    <a:close/>
                  </a:path>
                </a:pathLst>
              </a:custGeom>
              <a:solidFill>
                <a:srgbClr val="5E00DC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5" name="Fin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FA404DC-9615-A89E-F046-F644E6EE8EB0}"/>
                  </a:ext>
                </a:extLst>
              </p:cNvPr>
              <p:cNvSpPr/>
              <p:nvPr/>
            </p:nvSpPr>
            <p:spPr bwMode="gray">
              <a:xfrm>
                <a:off x="3646920" y="1190222"/>
                <a:ext cx="1017382" cy="1225822"/>
              </a:xfrm>
              <a:custGeom>
                <a:avLst/>
                <a:gdLst>
                  <a:gd name="T0" fmla="*/ 2147483647 w 630"/>
                  <a:gd name="T1" fmla="*/ 2147483647 h 714"/>
                  <a:gd name="T2" fmla="*/ 2147483647 w 630"/>
                  <a:gd name="T3" fmla="*/ 2147483647 h 714"/>
                  <a:gd name="T4" fmla="*/ 2147483647 w 630"/>
                  <a:gd name="T5" fmla="*/ 2147483647 h 714"/>
                  <a:gd name="T6" fmla="*/ 2147483647 w 630"/>
                  <a:gd name="T7" fmla="*/ 2147483647 h 714"/>
                  <a:gd name="T8" fmla="*/ 2147483647 w 630"/>
                  <a:gd name="T9" fmla="*/ 2147483647 h 714"/>
                  <a:gd name="T10" fmla="*/ 2147483647 w 630"/>
                  <a:gd name="T11" fmla="*/ 2147483647 h 714"/>
                  <a:gd name="T12" fmla="*/ 2147483647 w 630"/>
                  <a:gd name="T13" fmla="*/ 2147483647 h 714"/>
                  <a:gd name="T14" fmla="*/ 2147483647 w 630"/>
                  <a:gd name="T15" fmla="*/ 2147483647 h 714"/>
                  <a:gd name="T16" fmla="*/ 2147483647 w 630"/>
                  <a:gd name="T17" fmla="*/ 2147483647 h 714"/>
                  <a:gd name="T18" fmla="*/ 2147483647 w 630"/>
                  <a:gd name="T19" fmla="*/ 2147483647 h 714"/>
                  <a:gd name="T20" fmla="*/ 2147483647 w 630"/>
                  <a:gd name="T21" fmla="*/ 2147483647 h 714"/>
                  <a:gd name="T22" fmla="*/ 2147483647 w 630"/>
                  <a:gd name="T23" fmla="*/ 2147483647 h 714"/>
                  <a:gd name="T24" fmla="*/ 2147483647 w 630"/>
                  <a:gd name="T25" fmla="*/ 2147483647 h 714"/>
                  <a:gd name="T26" fmla="*/ 2147483647 w 630"/>
                  <a:gd name="T27" fmla="*/ 2147483647 h 714"/>
                  <a:gd name="T28" fmla="*/ 2147483647 w 630"/>
                  <a:gd name="T29" fmla="*/ 2147483647 h 714"/>
                  <a:gd name="T30" fmla="*/ 2147483647 w 630"/>
                  <a:gd name="T31" fmla="*/ 2147483647 h 714"/>
                  <a:gd name="T32" fmla="*/ 2147483647 w 630"/>
                  <a:gd name="T33" fmla="*/ 2147483647 h 714"/>
                  <a:gd name="T34" fmla="*/ 2147483647 w 630"/>
                  <a:gd name="T35" fmla="*/ 2147483647 h 714"/>
                  <a:gd name="T36" fmla="*/ 2147483647 w 630"/>
                  <a:gd name="T37" fmla="*/ 2147483647 h 714"/>
                  <a:gd name="T38" fmla="*/ 2147483647 w 630"/>
                  <a:gd name="T39" fmla="*/ 2147483647 h 714"/>
                  <a:gd name="T40" fmla="*/ 2147483647 w 630"/>
                  <a:gd name="T41" fmla="*/ 2147483647 h 714"/>
                  <a:gd name="T42" fmla="*/ 2147483647 w 630"/>
                  <a:gd name="T43" fmla="*/ 2147483647 h 714"/>
                  <a:gd name="T44" fmla="*/ 2147483647 w 630"/>
                  <a:gd name="T45" fmla="*/ 2147483647 h 714"/>
                  <a:gd name="T46" fmla="*/ 2147483647 w 630"/>
                  <a:gd name="T47" fmla="*/ 2147483647 h 714"/>
                  <a:gd name="T48" fmla="*/ 2147483647 w 630"/>
                  <a:gd name="T49" fmla="*/ 2147483647 h 714"/>
                  <a:gd name="T50" fmla="*/ 2147483647 w 630"/>
                  <a:gd name="T51" fmla="*/ 2147483647 h 714"/>
                  <a:gd name="T52" fmla="*/ 2147483647 w 630"/>
                  <a:gd name="T53" fmla="*/ 2147483647 h 714"/>
                  <a:gd name="T54" fmla="*/ 2147483647 w 630"/>
                  <a:gd name="T55" fmla="*/ 2147483647 h 714"/>
                  <a:gd name="T56" fmla="*/ 2147483647 w 630"/>
                  <a:gd name="T57" fmla="*/ 2147483647 h 714"/>
                  <a:gd name="T58" fmla="*/ 2147483647 w 630"/>
                  <a:gd name="T59" fmla="*/ 2147483647 h 714"/>
                  <a:gd name="T60" fmla="*/ 2147483647 w 630"/>
                  <a:gd name="T61" fmla="*/ 2147483647 h 714"/>
                  <a:gd name="T62" fmla="*/ 2147483647 w 630"/>
                  <a:gd name="T63" fmla="*/ 2147483647 h 714"/>
                  <a:gd name="T64" fmla="*/ 2147483647 w 630"/>
                  <a:gd name="T65" fmla="*/ 2147483647 h 714"/>
                  <a:gd name="T66" fmla="*/ 2147483647 w 630"/>
                  <a:gd name="T67" fmla="*/ 2147483647 h 714"/>
                  <a:gd name="T68" fmla="*/ 2147483647 w 630"/>
                  <a:gd name="T69" fmla="*/ 2147483647 h 714"/>
                  <a:gd name="T70" fmla="*/ 2147483647 w 630"/>
                  <a:gd name="T71" fmla="*/ 2147483647 h 714"/>
                  <a:gd name="T72" fmla="*/ 2147483647 w 630"/>
                  <a:gd name="T73" fmla="*/ 2147483647 h 714"/>
                  <a:gd name="T74" fmla="*/ 2147483647 w 630"/>
                  <a:gd name="T75" fmla="*/ 2147483647 h 714"/>
                  <a:gd name="T76" fmla="*/ 2147483647 w 630"/>
                  <a:gd name="T77" fmla="*/ 2147483647 h 714"/>
                  <a:gd name="T78" fmla="*/ 2147483647 w 630"/>
                  <a:gd name="T79" fmla="*/ 2147483647 h 714"/>
                  <a:gd name="T80" fmla="*/ 2147483647 w 630"/>
                  <a:gd name="T81" fmla="*/ 2147483647 h 714"/>
                  <a:gd name="T82" fmla="*/ 2147483647 w 630"/>
                  <a:gd name="T83" fmla="*/ 2147483647 h 714"/>
                  <a:gd name="T84" fmla="*/ 2147483647 w 630"/>
                  <a:gd name="T85" fmla="*/ 2147483647 h 714"/>
                  <a:gd name="T86" fmla="*/ 2147483647 w 630"/>
                  <a:gd name="T87" fmla="*/ 2147483647 h 714"/>
                  <a:gd name="T88" fmla="*/ 2147483647 w 630"/>
                  <a:gd name="T89" fmla="*/ 2147483647 h 714"/>
                  <a:gd name="T90" fmla="*/ 2147483647 w 630"/>
                  <a:gd name="T91" fmla="*/ 2147483647 h 714"/>
                  <a:gd name="T92" fmla="*/ 2147483647 w 630"/>
                  <a:gd name="T93" fmla="*/ 2147483647 h 714"/>
                  <a:gd name="T94" fmla="*/ 2147483647 w 630"/>
                  <a:gd name="T95" fmla="*/ 2147483647 h 714"/>
                  <a:gd name="T96" fmla="*/ 2147483647 w 630"/>
                  <a:gd name="T97" fmla="*/ 2147483647 h 714"/>
                  <a:gd name="T98" fmla="*/ 2147483647 w 630"/>
                  <a:gd name="T99" fmla="*/ 2147483647 h 714"/>
                  <a:gd name="T100" fmla="*/ 2147483647 w 630"/>
                  <a:gd name="T101" fmla="*/ 2147483647 h 714"/>
                  <a:gd name="T102" fmla="*/ 2147483647 w 630"/>
                  <a:gd name="T103" fmla="*/ 2147483647 h 714"/>
                  <a:gd name="T104" fmla="*/ 2147483647 w 630"/>
                  <a:gd name="T105" fmla="*/ 2147483647 h 714"/>
                  <a:gd name="T106" fmla="*/ 2147483647 w 630"/>
                  <a:gd name="T107" fmla="*/ 0 h 714"/>
                  <a:gd name="T108" fmla="*/ 2147483647 w 630"/>
                  <a:gd name="T109" fmla="*/ 2147483647 h 714"/>
                  <a:gd name="T110" fmla="*/ 2147483647 w 630"/>
                  <a:gd name="T111" fmla="*/ 2147483647 h 714"/>
                  <a:gd name="T112" fmla="*/ 2147483647 w 630"/>
                  <a:gd name="T113" fmla="*/ 2147483647 h 714"/>
                  <a:gd name="T114" fmla="*/ 2147483647 w 630"/>
                  <a:gd name="T115" fmla="*/ 2147483647 h 714"/>
                  <a:gd name="T116" fmla="*/ 2147483647 w 630"/>
                  <a:gd name="T117" fmla="*/ 2147483647 h 7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0"/>
                  <a:gd name="T178" fmla="*/ 0 h 714"/>
                  <a:gd name="T179" fmla="*/ 630 w 630"/>
                  <a:gd name="T180" fmla="*/ 714 h 7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0" h="714" extrusionOk="0">
                    <a:moveTo>
                      <a:pt x="162" y="84"/>
                    </a:moveTo>
                    <a:lnTo>
                      <a:pt x="156" y="90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90"/>
                    </a:lnTo>
                    <a:lnTo>
                      <a:pt x="108" y="90"/>
                    </a:lnTo>
                    <a:lnTo>
                      <a:pt x="96" y="84"/>
                    </a:lnTo>
                    <a:lnTo>
                      <a:pt x="84" y="84"/>
                    </a:lnTo>
                    <a:lnTo>
                      <a:pt x="72" y="72"/>
                    </a:lnTo>
                    <a:lnTo>
                      <a:pt x="60" y="66"/>
                    </a:lnTo>
                    <a:lnTo>
                      <a:pt x="54" y="54"/>
                    </a:lnTo>
                    <a:lnTo>
                      <a:pt x="48" y="48"/>
                    </a:lnTo>
                    <a:lnTo>
                      <a:pt x="30" y="48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24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72" y="108"/>
                    </a:lnTo>
                    <a:lnTo>
                      <a:pt x="108" y="108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56" y="132"/>
                    </a:lnTo>
                    <a:lnTo>
                      <a:pt x="162" y="132"/>
                    </a:lnTo>
                    <a:lnTo>
                      <a:pt x="162" y="156"/>
                    </a:lnTo>
                    <a:lnTo>
                      <a:pt x="156" y="162"/>
                    </a:lnTo>
                    <a:lnTo>
                      <a:pt x="156" y="168"/>
                    </a:lnTo>
                    <a:lnTo>
                      <a:pt x="168" y="174"/>
                    </a:lnTo>
                    <a:lnTo>
                      <a:pt x="162" y="198"/>
                    </a:lnTo>
                    <a:lnTo>
                      <a:pt x="186" y="210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68" y="240"/>
                    </a:lnTo>
                    <a:lnTo>
                      <a:pt x="168" y="246"/>
                    </a:lnTo>
                    <a:lnTo>
                      <a:pt x="180" y="258"/>
                    </a:lnTo>
                    <a:lnTo>
                      <a:pt x="192" y="264"/>
                    </a:lnTo>
                    <a:lnTo>
                      <a:pt x="198" y="270"/>
                    </a:lnTo>
                    <a:lnTo>
                      <a:pt x="210" y="306"/>
                    </a:lnTo>
                    <a:lnTo>
                      <a:pt x="222" y="294"/>
                    </a:lnTo>
                    <a:lnTo>
                      <a:pt x="228" y="294"/>
                    </a:lnTo>
                    <a:lnTo>
                      <a:pt x="234" y="300"/>
                    </a:lnTo>
                    <a:lnTo>
                      <a:pt x="246" y="300"/>
                    </a:lnTo>
                    <a:lnTo>
                      <a:pt x="270" y="324"/>
                    </a:lnTo>
                    <a:lnTo>
                      <a:pt x="270" y="336"/>
                    </a:lnTo>
                    <a:lnTo>
                      <a:pt x="276" y="348"/>
                    </a:lnTo>
                    <a:lnTo>
                      <a:pt x="276" y="354"/>
                    </a:lnTo>
                    <a:lnTo>
                      <a:pt x="264" y="348"/>
                    </a:lnTo>
                    <a:lnTo>
                      <a:pt x="246" y="348"/>
                    </a:lnTo>
                    <a:lnTo>
                      <a:pt x="240" y="354"/>
                    </a:lnTo>
                    <a:lnTo>
                      <a:pt x="234" y="366"/>
                    </a:lnTo>
                    <a:lnTo>
                      <a:pt x="228" y="372"/>
                    </a:lnTo>
                    <a:lnTo>
                      <a:pt x="222" y="384"/>
                    </a:lnTo>
                    <a:lnTo>
                      <a:pt x="216" y="390"/>
                    </a:lnTo>
                    <a:lnTo>
                      <a:pt x="180" y="420"/>
                    </a:lnTo>
                    <a:lnTo>
                      <a:pt x="144" y="432"/>
                    </a:lnTo>
                    <a:lnTo>
                      <a:pt x="138" y="438"/>
                    </a:lnTo>
                    <a:lnTo>
                      <a:pt x="126" y="444"/>
                    </a:lnTo>
                    <a:lnTo>
                      <a:pt x="120" y="456"/>
                    </a:lnTo>
                    <a:lnTo>
                      <a:pt x="120" y="462"/>
                    </a:lnTo>
                    <a:lnTo>
                      <a:pt x="108" y="474"/>
                    </a:lnTo>
                    <a:lnTo>
                      <a:pt x="90" y="474"/>
                    </a:lnTo>
                    <a:lnTo>
                      <a:pt x="66" y="504"/>
                    </a:lnTo>
                    <a:lnTo>
                      <a:pt x="66" y="534"/>
                    </a:lnTo>
                    <a:lnTo>
                      <a:pt x="72" y="540"/>
                    </a:lnTo>
                    <a:lnTo>
                      <a:pt x="72" y="570"/>
                    </a:lnTo>
                    <a:lnTo>
                      <a:pt x="96" y="588"/>
                    </a:lnTo>
                    <a:lnTo>
                      <a:pt x="96" y="594"/>
                    </a:lnTo>
                    <a:lnTo>
                      <a:pt x="90" y="600"/>
                    </a:lnTo>
                    <a:lnTo>
                      <a:pt x="90" y="612"/>
                    </a:lnTo>
                    <a:lnTo>
                      <a:pt x="84" y="630"/>
                    </a:lnTo>
                    <a:lnTo>
                      <a:pt x="84" y="648"/>
                    </a:lnTo>
                    <a:lnTo>
                      <a:pt x="90" y="654"/>
                    </a:lnTo>
                    <a:lnTo>
                      <a:pt x="96" y="666"/>
                    </a:lnTo>
                    <a:lnTo>
                      <a:pt x="108" y="678"/>
                    </a:lnTo>
                    <a:lnTo>
                      <a:pt x="132" y="690"/>
                    </a:lnTo>
                    <a:lnTo>
                      <a:pt x="174" y="690"/>
                    </a:lnTo>
                    <a:lnTo>
                      <a:pt x="174" y="696"/>
                    </a:lnTo>
                    <a:lnTo>
                      <a:pt x="168" y="702"/>
                    </a:lnTo>
                    <a:lnTo>
                      <a:pt x="168" y="708"/>
                    </a:lnTo>
                    <a:lnTo>
                      <a:pt x="174" y="714"/>
                    </a:lnTo>
                    <a:lnTo>
                      <a:pt x="240" y="714"/>
                    </a:lnTo>
                    <a:lnTo>
                      <a:pt x="252" y="708"/>
                    </a:lnTo>
                    <a:lnTo>
                      <a:pt x="270" y="708"/>
                    </a:lnTo>
                    <a:lnTo>
                      <a:pt x="300" y="696"/>
                    </a:lnTo>
                    <a:lnTo>
                      <a:pt x="336" y="696"/>
                    </a:lnTo>
                    <a:lnTo>
                      <a:pt x="384" y="672"/>
                    </a:lnTo>
                    <a:lnTo>
                      <a:pt x="462" y="672"/>
                    </a:lnTo>
                    <a:lnTo>
                      <a:pt x="456" y="660"/>
                    </a:lnTo>
                    <a:lnTo>
                      <a:pt x="516" y="630"/>
                    </a:lnTo>
                    <a:lnTo>
                      <a:pt x="576" y="570"/>
                    </a:lnTo>
                    <a:lnTo>
                      <a:pt x="582" y="570"/>
                    </a:lnTo>
                    <a:lnTo>
                      <a:pt x="618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30" y="504"/>
                    </a:lnTo>
                    <a:lnTo>
                      <a:pt x="624" y="492"/>
                    </a:lnTo>
                    <a:lnTo>
                      <a:pt x="618" y="486"/>
                    </a:lnTo>
                    <a:lnTo>
                      <a:pt x="612" y="474"/>
                    </a:lnTo>
                    <a:lnTo>
                      <a:pt x="540" y="438"/>
                    </a:lnTo>
                    <a:lnTo>
                      <a:pt x="546" y="438"/>
                    </a:lnTo>
                    <a:lnTo>
                      <a:pt x="570" y="414"/>
                    </a:lnTo>
                    <a:lnTo>
                      <a:pt x="570" y="408"/>
                    </a:lnTo>
                    <a:lnTo>
                      <a:pt x="564" y="402"/>
                    </a:lnTo>
                    <a:lnTo>
                      <a:pt x="552" y="396"/>
                    </a:lnTo>
                    <a:lnTo>
                      <a:pt x="528" y="390"/>
                    </a:lnTo>
                    <a:lnTo>
                      <a:pt x="534" y="378"/>
                    </a:lnTo>
                    <a:lnTo>
                      <a:pt x="540" y="372"/>
                    </a:lnTo>
                    <a:lnTo>
                      <a:pt x="540" y="366"/>
                    </a:lnTo>
                    <a:lnTo>
                      <a:pt x="534" y="360"/>
                    </a:lnTo>
                    <a:lnTo>
                      <a:pt x="528" y="360"/>
                    </a:lnTo>
                    <a:lnTo>
                      <a:pt x="522" y="354"/>
                    </a:lnTo>
                    <a:lnTo>
                      <a:pt x="510" y="354"/>
                    </a:lnTo>
                    <a:lnTo>
                      <a:pt x="510" y="342"/>
                    </a:lnTo>
                    <a:lnTo>
                      <a:pt x="498" y="330"/>
                    </a:lnTo>
                    <a:lnTo>
                      <a:pt x="504" y="300"/>
                    </a:lnTo>
                    <a:lnTo>
                      <a:pt x="510" y="300"/>
                    </a:lnTo>
                    <a:lnTo>
                      <a:pt x="522" y="306"/>
                    </a:lnTo>
                    <a:lnTo>
                      <a:pt x="534" y="306"/>
                    </a:lnTo>
                    <a:lnTo>
                      <a:pt x="540" y="300"/>
                    </a:lnTo>
                    <a:lnTo>
                      <a:pt x="540" y="294"/>
                    </a:lnTo>
                    <a:lnTo>
                      <a:pt x="534" y="288"/>
                    </a:lnTo>
                    <a:lnTo>
                      <a:pt x="522" y="282"/>
                    </a:lnTo>
                    <a:lnTo>
                      <a:pt x="498" y="258"/>
                    </a:lnTo>
                    <a:lnTo>
                      <a:pt x="486" y="252"/>
                    </a:lnTo>
                    <a:lnTo>
                      <a:pt x="480" y="240"/>
                    </a:lnTo>
                    <a:lnTo>
                      <a:pt x="468" y="234"/>
                    </a:lnTo>
                    <a:lnTo>
                      <a:pt x="450" y="216"/>
                    </a:lnTo>
                    <a:lnTo>
                      <a:pt x="456" y="210"/>
                    </a:lnTo>
                    <a:lnTo>
                      <a:pt x="468" y="204"/>
                    </a:lnTo>
                    <a:lnTo>
                      <a:pt x="474" y="204"/>
                    </a:lnTo>
                    <a:lnTo>
                      <a:pt x="474" y="192"/>
                    </a:lnTo>
                    <a:lnTo>
                      <a:pt x="480" y="192"/>
                    </a:lnTo>
                    <a:lnTo>
                      <a:pt x="492" y="186"/>
                    </a:lnTo>
                    <a:lnTo>
                      <a:pt x="498" y="186"/>
                    </a:lnTo>
                    <a:lnTo>
                      <a:pt x="498" y="174"/>
                    </a:lnTo>
                    <a:lnTo>
                      <a:pt x="450" y="126"/>
                    </a:lnTo>
                    <a:lnTo>
                      <a:pt x="432" y="126"/>
                    </a:lnTo>
                    <a:lnTo>
                      <a:pt x="426" y="132"/>
                    </a:lnTo>
                    <a:lnTo>
                      <a:pt x="420" y="132"/>
                    </a:lnTo>
                    <a:lnTo>
                      <a:pt x="414" y="126"/>
                    </a:lnTo>
                    <a:lnTo>
                      <a:pt x="414" y="120"/>
                    </a:lnTo>
                    <a:lnTo>
                      <a:pt x="408" y="108"/>
                    </a:lnTo>
                    <a:lnTo>
                      <a:pt x="408" y="96"/>
                    </a:lnTo>
                    <a:lnTo>
                      <a:pt x="426" y="96"/>
                    </a:lnTo>
                    <a:lnTo>
                      <a:pt x="426" y="90"/>
                    </a:lnTo>
                    <a:lnTo>
                      <a:pt x="414" y="78"/>
                    </a:lnTo>
                    <a:lnTo>
                      <a:pt x="420" y="54"/>
                    </a:lnTo>
                    <a:lnTo>
                      <a:pt x="426" y="54"/>
                    </a:lnTo>
                    <a:lnTo>
                      <a:pt x="426" y="60"/>
                    </a:lnTo>
                    <a:lnTo>
                      <a:pt x="432" y="60"/>
                    </a:lnTo>
                    <a:lnTo>
                      <a:pt x="432" y="42"/>
                    </a:lnTo>
                    <a:lnTo>
                      <a:pt x="426" y="30"/>
                    </a:lnTo>
                    <a:lnTo>
                      <a:pt x="414" y="18"/>
                    </a:lnTo>
                    <a:lnTo>
                      <a:pt x="408" y="18"/>
                    </a:lnTo>
                    <a:lnTo>
                      <a:pt x="372" y="12"/>
                    </a:lnTo>
                    <a:lnTo>
                      <a:pt x="372" y="0"/>
                    </a:lnTo>
                    <a:lnTo>
                      <a:pt x="336" y="0"/>
                    </a:lnTo>
                    <a:lnTo>
                      <a:pt x="324" y="6"/>
                    </a:lnTo>
                    <a:lnTo>
                      <a:pt x="294" y="6"/>
                    </a:lnTo>
                    <a:lnTo>
                      <a:pt x="282" y="12"/>
                    </a:lnTo>
                    <a:lnTo>
                      <a:pt x="276" y="12"/>
                    </a:lnTo>
                    <a:lnTo>
                      <a:pt x="264" y="18"/>
                    </a:lnTo>
                    <a:lnTo>
                      <a:pt x="264" y="30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34" y="72"/>
                    </a:lnTo>
                    <a:lnTo>
                      <a:pt x="234" y="78"/>
                    </a:lnTo>
                    <a:lnTo>
                      <a:pt x="228" y="8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204" y="90"/>
                    </a:lnTo>
                    <a:lnTo>
                      <a:pt x="192" y="84"/>
                    </a:lnTo>
                    <a:lnTo>
                      <a:pt x="162" y="8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6" name="Esto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2BEA73F-7D72-7926-70E1-A849370A1E8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850394" y="2456455"/>
                <a:ext cx="559559" cy="262678"/>
              </a:xfrm>
              <a:custGeom>
                <a:avLst/>
                <a:gdLst>
                  <a:gd name="T0" fmla="*/ 2147483647 w 348"/>
                  <a:gd name="T1" fmla="*/ 2147483647 h 156"/>
                  <a:gd name="T2" fmla="*/ 2147483647 w 348"/>
                  <a:gd name="T3" fmla="*/ 2147483647 h 156"/>
                  <a:gd name="T4" fmla="*/ 2147483647 w 348"/>
                  <a:gd name="T5" fmla="*/ 2147483647 h 156"/>
                  <a:gd name="T6" fmla="*/ 2147483647 w 348"/>
                  <a:gd name="T7" fmla="*/ 2147483647 h 156"/>
                  <a:gd name="T8" fmla="*/ 2147483647 w 348"/>
                  <a:gd name="T9" fmla="*/ 2147483647 h 156"/>
                  <a:gd name="T10" fmla="*/ 2147483647 w 348"/>
                  <a:gd name="T11" fmla="*/ 2147483647 h 156"/>
                  <a:gd name="T12" fmla="*/ 2147483647 w 348"/>
                  <a:gd name="T13" fmla="*/ 2147483647 h 156"/>
                  <a:gd name="T14" fmla="*/ 2147483647 w 348"/>
                  <a:gd name="T15" fmla="*/ 0 h 156"/>
                  <a:gd name="T16" fmla="*/ 2147483647 w 348"/>
                  <a:gd name="T17" fmla="*/ 2147483647 h 156"/>
                  <a:gd name="T18" fmla="*/ 2147483647 w 348"/>
                  <a:gd name="T19" fmla="*/ 2147483647 h 156"/>
                  <a:gd name="T20" fmla="*/ 2147483647 w 348"/>
                  <a:gd name="T21" fmla="*/ 2147483647 h 156"/>
                  <a:gd name="T22" fmla="*/ 2147483647 w 348"/>
                  <a:gd name="T23" fmla="*/ 2147483647 h 156"/>
                  <a:gd name="T24" fmla="*/ 2147483647 w 348"/>
                  <a:gd name="T25" fmla="*/ 2147483647 h 156"/>
                  <a:gd name="T26" fmla="*/ 2147483647 w 348"/>
                  <a:gd name="T27" fmla="*/ 2147483647 h 156"/>
                  <a:gd name="T28" fmla="*/ 2147483647 w 348"/>
                  <a:gd name="T29" fmla="*/ 2147483647 h 156"/>
                  <a:gd name="T30" fmla="*/ 2147483647 w 348"/>
                  <a:gd name="T31" fmla="*/ 2147483647 h 156"/>
                  <a:gd name="T32" fmla="*/ 2147483647 w 348"/>
                  <a:gd name="T33" fmla="*/ 2147483647 h 156"/>
                  <a:gd name="T34" fmla="*/ 2147483647 w 348"/>
                  <a:gd name="T35" fmla="*/ 2147483647 h 156"/>
                  <a:gd name="T36" fmla="*/ 2147483647 w 348"/>
                  <a:gd name="T37" fmla="*/ 2147483647 h 156"/>
                  <a:gd name="T38" fmla="*/ 2147483647 w 348"/>
                  <a:gd name="T39" fmla="*/ 2147483647 h 156"/>
                  <a:gd name="T40" fmla="*/ 2147483647 w 348"/>
                  <a:gd name="T41" fmla="*/ 2147483647 h 156"/>
                  <a:gd name="T42" fmla="*/ 2147483647 w 348"/>
                  <a:gd name="T43" fmla="*/ 2147483647 h 156"/>
                  <a:gd name="T44" fmla="*/ 2147483647 w 348"/>
                  <a:gd name="T45" fmla="*/ 2147483647 h 156"/>
                  <a:gd name="T46" fmla="*/ 2147483647 w 348"/>
                  <a:gd name="T47" fmla="*/ 2147483647 h 156"/>
                  <a:gd name="T48" fmla="*/ 0 w 348"/>
                  <a:gd name="T49" fmla="*/ 2147483647 h 156"/>
                  <a:gd name="T50" fmla="*/ 2147483647 w 348"/>
                  <a:gd name="T51" fmla="*/ 2147483647 h 156"/>
                  <a:gd name="T52" fmla="*/ 2147483647 w 348"/>
                  <a:gd name="T53" fmla="*/ 2147483647 h 156"/>
                  <a:gd name="T54" fmla="*/ 2147483647 w 348"/>
                  <a:gd name="T55" fmla="*/ 2147483647 h 156"/>
                  <a:gd name="T56" fmla="*/ 2147483647 w 348"/>
                  <a:gd name="T57" fmla="*/ 2147483647 h 156"/>
                  <a:gd name="T58" fmla="*/ 2147483647 w 348"/>
                  <a:gd name="T59" fmla="*/ 2147483647 h 156"/>
                  <a:gd name="T60" fmla="*/ 2147483647 w 348"/>
                  <a:gd name="T61" fmla="*/ 2147483647 h 156"/>
                  <a:gd name="T62" fmla="*/ 2147483647 w 348"/>
                  <a:gd name="T63" fmla="*/ 2147483647 h 156"/>
                  <a:gd name="T64" fmla="*/ 2147483647 w 348"/>
                  <a:gd name="T65" fmla="*/ 2147483647 h 156"/>
                  <a:gd name="T66" fmla="*/ 2147483647 w 348"/>
                  <a:gd name="T67" fmla="*/ 2147483647 h 156"/>
                  <a:gd name="T68" fmla="*/ 2147483647 w 348"/>
                  <a:gd name="T69" fmla="*/ 2147483647 h 156"/>
                  <a:gd name="T70" fmla="*/ 2147483647 w 348"/>
                  <a:gd name="T71" fmla="*/ 2147483647 h 1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8"/>
                  <a:gd name="T109" fmla="*/ 0 h 156"/>
                  <a:gd name="T110" fmla="*/ 348 w 348"/>
                  <a:gd name="T111" fmla="*/ 156 h 1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8" h="156" extrusionOk="0">
                    <a:moveTo>
                      <a:pt x="336" y="114"/>
                    </a:moveTo>
                    <a:lnTo>
                      <a:pt x="324" y="108"/>
                    </a:lnTo>
                    <a:lnTo>
                      <a:pt x="336" y="84"/>
                    </a:lnTo>
                    <a:lnTo>
                      <a:pt x="318" y="78"/>
                    </a:lnTo>
                    <a:lnTo>
                      <a:pt x="318" y="60"/>
                    </a:lnTo>
                    <a:lnTo>
                      <a:pt x="330" y="48"/>
                    </a:lnTo>
                    <a:lnTo>
                      <a:pt x="336" y="48"/>
                    </a:lnTo>
                    <a:lnTo>
                      <a:pt x="342" y="42"/>
                    </a:lnTo>
                    <a:lnTo>
                      <a:pt x="336" y="30"/>
                    </a:lnTo>
                    <a:lnTo>
                      <a:pt x="342" y="18"/>
                    </a:lnTo>
                    <a:lnTo>
                      <a:pt x="330" y="12"/>
                    </a:lnTo>
                    <a:lnTo>
                      <a:pt x="312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04" y="0"/>
                    </a:lnTo>
                    <a:lnTo>
                      <a:pt x="192" y="6"/>
                    </a:lnTo>
                    <a:lnTo>
                      <a:pt x="156" y="6"/>
                    </a:lnTo>
                    <a:lnTo>
                      <a:pt x="150" y="12"/>
                    </a:lnTo>
                    <a:lnTo>
                      <a:pt x="126" y="24"/>
                    </a:lnTo>
                    <a:lnTo>
                      <a:pt x="108" y="30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84" y="48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96" y="78"/>
                    </a:lnTo>
                    <a:lnTo>
                      <a:pt x="96" y="84"/>
                    </a:lnTo>
                    <a:lnTo>
                      <a:pt x="150" y="90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80" y="114"/>
                    </a:lnTo>
                    <a:lnTo>
                      <a:pt x="210" y="114"/>
                    </a:lnTo>
                    <a:lnTo>
                      <a:pt x="234" y="126"/>
                    </a:lnTo>
                    <a:lnTo>
                      <a:pt x="240" y="132"/>
                    </a:lnTo>
                    <a:lnTo>
                      <a:pt x="252" y="138"/>
                    </a:lnTo>
                    <a:lnTo>
                      <a:pt x="270" y="156"/>
                    </a:lnTo>
                    <a:lnTo>
                      <a:pt x="288" y="156"/>
                    </a:lnTo>
                    <a:lnTo>
                      <a:pt x="294" y="150"/>
                    </a:lnTo>
                    <a:lnTo>
                      <a:pt x="312" y="150"/>
                    </a:lnTo>
                    <a:lnTo>
                      <a:pt x="318" y="156"/>
                    </a:lnTo>
                    <a:lnTo>
                      <a:pt x="330" y="156"/>
                    </a:lnTo>
                    <a:lnTo>
                      <a:pt x="330" y="144"/>
                    </a:lnTo>
                    <a:lnTo>
                      <a:pt x="348" y="132"/>
                    </a:lnTo>
                    <a:lnTo>
                      <a:pt x="336" y="114"/>
                    </a:lnTo>
                    <a:close/>
                    <a:moveTo>
                      <a:pt x="36" y="78"/>
                    </a:moveTo>
                    <a:lnTo>
                      <a:pt x="6" y="78"/>
                    </a:lnTo>
                    <a:lnTo>
                      <a:pt x="0" y="84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18" y="132"/>
                    </a:lnTo>
                    <a:lnTo>
                      <a:pt x="24" y="126"/>
                    </a:lnTo>
                    <a:lnTo>
                      <a:pt x="30" y="114"/>
                    </a:lnTo>
                    <a:lnTo>
                      <a:pt x="42" y="108"/>
                    </a:lnTo>
                    <a:lnTo>
                      <a:pt x="54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8" y="90"/>
                    </a:lnTo>
                    <a:lnTo>
                      <a:pt x="72" y="72"/>
                    </a:lnTo>
                    <a:lnTo>
                      <a:pt x="36" y="78"/>
                    </a:lnTo>
                    <a:close/>
                    <a:moveTo>
                      <a:pt x="36" y="66"/>
                    </a:moveTo>
                    <a:lnTo>
                      <a:pt x="48" y="66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66"/>
                    </a:lnTo>
                    <a:lnTo>
                      <a:pt x="36" y="6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7" name="Denmark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359CE1A-1915-9A0C-1CA8-A2D4FE93B75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565956" y="2705660"/>
                <a:ext cx="445104" cy="404116"/>
              </a:xfrm>
              <a:custGeom>
                <a:avLst/>
                <a:gdLst>
                  <a:gd name="T0" fmla="*/ 2147483647 w 71"/>
                  <a:gd name="T1" fmla="*/ 2147483647 h 60"/>
                  <a:gd name="T2" fmla="*/ 2147483647 w 71"/>
                  <a:gd name="T3" fmla="*/ 2147483647 h 60"/>
                  <a:gd name="T4" fmla="*/ 2147483647 w 71"/>
                  <a:gd name="T5" fmla="*/ 2147483647 h 60"/>
                  <a:gd name="T6" fmla="*/ 2147483647 w 71"/>
                  <a:gd name="T7" fmla="*/ 2147483647 h 60"/>
                  <a:gd name="T8" fmla="*/ 2147483647 w 71"/>
                  <a:gd name="T9" fmla="*/ 2147483647 h 60"/>
                  <a:gd name="T10" fmla="*/ 2147483647 w 71"/>
                  <a:gd name="T11" fmla="*/ 2147483647 h 60"/>
                  <a:gd name="T12" fmla="*/ 2147483647 w 71"/>
                  <a:gd name="T13" fmla="*/ 2147483647 h 60"/>
                  <a:gd name="T14" fmla="*/ 2147483647 w 71"/>
                  <a:gd name="T15" fmla="*/ 2147483647 h 60"/>
                  <a:gd name="T16" fmla="*/ 2147483647 w 71"/>
                  <a:gd name="T17" fmla="*/ 2147483647 h 60"/>
                  <a:gd name="T18" fmla="*/ 2147483647 w 71"/>
                  <a:gd name="T19" fmla="*/ 2147483647 h 60"/>
                  <a:gd name="T20" fmla="*/ 2147483647 w 71"/>
                  <a:gd name="T21" fmla="*/ 2147483647 h 60"/>
                  <a:gd name="T22" fmla="*/ 2147483647 w 71"/>
                  <a:gd name="T23" fmla="*/ 2147483647 h 60"/>
                  <a:gd name="T24" fmla="*/ 2147483647 w 71"/>
                  <a:gd name="T25" fmla="*/ 2147483647 h 60"/>
                  <a:gd name="T26" fmla="*/ 2147483647 w 71"/>
                  <a:gd name="T27" fmla="*/ 2147483647 h 60"/>
                  <a:gd name="T28" fmla="*/ 2147483647 w 71"/>
                  <a:gd name="T29" fmla="*/ 2147483647 h 60"/>
                  <a:gd name="T30" fmla="*/ 2147483647 w 71"/>
                  <a:gd name="T31" fmla="*/ 2147483647 h 60"/>
                  <a:gd name="T32" fmla="*/ 2147483647 w 71"/>
                  <a:gd name="T33" fmla="*/ 2147483647 h 60"/>
                  <a:gd name="T34" fmla="*/ 2147483647 w 71"/>
                  <a:gd name="T35" fmla="*/ 2147483647 h 60"/>
                  <a:gd name="T36" fmla="*/ 2147483647 w 71"/>
                  <a:gd name="T37" fmla="*/ 2147483647 h 60"/>
                  <a:gd name="T38" fmla="*/ 2147483647 w 71"/>
                  <a:gd name="T39" fmla="*/ 2147483647 h 60"/>
                  <a:gd name="T40" fmla="*/ 2147483647 w 71"/>
                  <a:gd name="T41" fmla="*/ 2147483647 h 60"/>
                  <a:gd name="T42" fmla="*/ 2147483647 w 71"/>
                  <a:gd name="T43" fmla="*/ 2147483647 h 60"/>
                  <a:gd name="T44" fmla="*/ 2147483647 w 71"/>
                  <a:gd name="T45" fmla="*/ 2147483647 h 60"/>
                  <a:gd name="T46" fmla="*/ 2147483647 w 71"/>
                  <a:gd name="T47" fmla="*/ 2147483647 h 60"/>
                  <a:gd name="T48" fmla="*/ 2147483647 w 71"/>
                  <a:gd name="T49" fmla="*/ 2147483647 h 60"/>
                  <a:gd name="T50" fmla="*/ 2147483647 w 71"/>
                  <a:gd name="T51" fmla="*/ 2147483647 h 60"/>
                  <a:gd name="T52" fmla="*/ 2147483647 w 71"/>
                  <a:gd name="T53" fmla="*/ 2147483647 h 60"/>
                  <a:gd name="T54" fmla="*/ 2147483647 w 71"/>
                  <a:gd name="T55" fmla="*/ 2147483647 h 60"/>
                  <a:gd name="T56" fmla="*/ 2147483647 w 71"/>
                  <a:gd name="T57" fmla="*/ 2147483647 h 60"/>
                  <a:gd name="T58" fmla="*/ 2147483647 w 71"/>
                  <a:gd name="T59" fmla="*/ 2147483647 h 60"/>
                  <a:gd name="T60" fmla="*/ 2147483647 w 71"/>
                  <a:gd name="T61" fmla="*/ 2147483647 h 60"/>
                  <a:gd name="T62" fmla="*/ 2147483647 w 71"/>
                  <a:gd name="T63" fmla="*/ 0 h 60"/>
                  <a:gd name="T64" fmla="*/ 2147483647 w 71"/>
                  <a:gd name="T65" fmla="*/ 2147483647 h 60"/>
                  <a:gd name="T66" fmla="*/ 2147483647 w 71"/>
                  <a:gd name="T67" fmla="*/ 2147483647 h 60"/>
                  <a:gd name="T68" fmla="*/ 2147483647 w 71"/>
                  <a:gd name="T69" fmla="*/ 2147483647 h 60"/>
                  <a:gd name="T70" fmla="*/ 2147483647 w 71"/>
                  <a:gd name="T71" fmla="*/ 2147483647 h 60"/>
                  <a:gd name="T72" fmla="*/ 2147483647 w 71"/>
                  <a:gd name="T73" fmla="*/ 2147483647 h 60"/>
                  <a:gd name="T74" fmla="*/ 2147483647 w 71"/>
                  <a:gd name="T75" fmla="*/ 2147483647 h 60"/>
                  <a:gd name="T76" fmla="*/ 2147483647 w 71"/>
                  <a:gd name="T77" fmla="*/ 2147483647 h 60"/>
                  <a:gd name="T78" fmla="*/ 2147483647 w 71"/>
                  <a:gd name="T79" fmla="*/ 2147483647 h 60"/>
                  <a:gd name="T80" fmla="*/ 2147483647 w 71"/>
                  <a:gd name="T81" fmla="*/ 2147483647 h 60"/>
                  <a:gd name="T82" fmla="*/ 0 w 71"/>
                  <a:gd name="T83" fmla="*/ 2147483647 h 60"/>
                  <a:gd name="T84" fmla="*/ 0 w 71"/>
                  <a:gd name="T85" fmla="*/ 2147483647 h 60"/>
                  <a:gd name="T86" fmla="*/ 2147483647 w 71"/>
                  <a:gd name="T87" fmla="*/ 2147483647 h 60"/>
                  <a:gd name="T88" fmla="*/ 2147483647 w 71"/>
                  <a:gd name="T89" fmla="*/ 2147483647 h 60"/>
                  <a:gd name="T90" fmla="*/ 2147483647 w 71"/>
                  <a:gd name="T91" fmla="*/ 2147483647 h 60"/>
                  <a:gd name="T92" fmla="*/ 2147483647 w 71"/>
                  <a:gd name="T93" fmla="*/ 2147483647 h 60"/>
                  <a:gd name="T94" fmla="*/ 2147483647 w 71"/>
                  <a:gd name="T95" fmla="*/ 2147483647 h 60"/>
                  <a:gd name="T96" fmla="*/ 2147483647 w 71"/>
                  <a:gd name="T97" fmla="*/ 2147483647 h 60"/>
                  <a:gd name="T98" fmla="*/ 2147483647 w 71"/>
                  <a:gd name="T99" fmla="*/ 2147483647 h 60"/>
                  <a:gd name="T100" fmla="*/ 2147483647 w 71"/>
                  <a:gd name="T101" fmla="*/ 2147483647 h 60"/>
                  <a:gd name="T102" fmla="*/ 2147483647 w 71"/>
                  <a:gd name="T103" fmla="*/ 2147483647 h 60"/>
                  <a:gd name="T104" fmla="*/ 2147483647 w 71"/>
                  <a:gd name="T105" fmla="*/ 2147483647 h 60"/>
                  <a:gd name="T106" fmla="*/ 2147483647 w 71"/>
                  <a:gd name="T107" fmla="*/ 2147483647 h 60"/>
                  <a:gd name="T108" fmla="*/ 2147483647 w 71"/>
                  <a:gd name="T109" fmla="*/ 2147483647 h 60"/>
                  <a:gd name="T110" fmla="*/ 2147483647 w 71"/>
                  <a:gd name="T111" fmla="*/ 2147483647 h 60"/>
                  <a:gd name="T112" fmla="*/ 2147483647 w 71"/>
                  <a:gd name="T113" fmla="*/ 2147483647 h 60"/>
                  <a:gd name="T114" fmla="*/ 2147483647 w 71"/>
                  <a:gd name="T115" fmla="*/ 2147483647 h 60"/>
                  <a:gd name="T116" fmla="*/ 2147483647 w 71"/>
                  <a:gd name="T117" fmla="*/ 2147483647 h 60"/>
                  <a:gd name="T118" fmla="*/ 2147483647 w 71"/>
                  <a:gd name="T119" fmla="*/ 2147483647 h 60"/>
                  <a:gd name="T120" fmla="*/ 2147483647 w 71"/>
                  <a:gd name="T121" fmla="*/ 2147483647 h 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1"/>
                  <a:gd name="T184" fmla="*/ 0 h 60"/>
                  <a:gd name="T185" fmla="*/ 71 w 71"/>
                  <a:gd name="T186" fmla="*/ 60 h 6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1" h="60" extrusionOk="0">
                    <a:moveTo>
                      <a:pt x="62" y="48"/>
                    </a:moveTo>
                    <a:lnTo>
                      <a:pt x="67" y="46"/>
                    </a:lnTo>
                    <a:lnTo>
                      <a:pt x="69" y="46"/>
                    </a:lnTo>
                    <a:lnTo>
                      <a:pt x="69" y="43"/>
                    </a:lnTo>
                    <a:lnTo>
                      <a:pt x="67" y="43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7" y="34"/>
                    </a:lnTo>
                    <a:lnTo>
                      <a:pt x="67" y="29"/>
                    </a:lnTo>
                    <a:lnTo>
                      <a:pt x="64" y="29"/>
                    </a:lnTo>
                    <a:lnTo>
                      <a:pt x="62" y="29"/>
                    </a:lnTo>
                    <a:lnTo>
                      <a:pt x="60" y="31"/>
                    </a:lnTo>
                    <a:lnTo>
                      <a:pt x="60" y="34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5" y="31"/>
                    </a:lnTo>
                    <a:lnTo>
                      <a:pt x="52" y="34"/>
                    </a:lnTo>
                    <a:lnTo>
                      <a:pt x="45" y="38"/>
                    </a:lnTo>
                    <a:lnTo>
                      <a:pt x="48" y="38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50" y="50"/>
                    </a:lnTo>
                    <a:lnTo>
                      <a:pt x="55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60" y="53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2" y="53"/>
                    </a:lnTo>
                    <a:lnTo>
                      <a:pt x="62" y="48"/>
                    </a:lnTo>
                    <a:close/>
                    <a:moveTo>
                      <a:pt x="71" y="53"/>
                    </a:moveTo>
                    <a:lnTo>
                      <a:pt x="62" y="55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0" y="53"/>
                    </a:lnTo>
                    <a:lnTo>
                      <a:pt x="45" y="53"/>
                    </a:lnTo>
                    <a:lnTo>
                      <a:pt x="45" y="58"/>
                    </a:lnTo>
                    <a:lnTo>
                      <a:pt x="50" y="58"/>
                    </a:lnTo>
                    <a:lnTo>
                      <a:pt x="52" y="58"/>
                    </a:lnTo>
                    <a:lnTo>
                      <a:pt x="55" y="60"/>
                    </a:lnTo>
                    <a:lnTo>
                      <a:pt x="57" y="60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9" y="58"/>
                    </a:lnTo>
                    <a:lnTo>
                      <a:pt x="71" y="58"/>
                    </a:lnTo>
                    <a:lnTo>
                      <a:pt x="71" y="53"/>
                    </a:lnTo>
                    <a:close/>
                    <a:moveTo>
                      <a:pt x="31" y="12"/>
                    </a:moveTo>
                    <a:lnTo>
                      <a:pt x="36" y="7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19"/>
                    </a:lnTo>
                    <a:lnTo>
                      <a:pt x="14" y="1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7" y="48"/>
                    </a:lnTo>
                    <a:lnTo>
                      <a:pt x="5" y="53"/>
                    </a:lnTo>
                    <a:lnTo>
                      <a:pt x="7" y="53"/>
                    </a:lnTo>
                    <a:lnTo>
                      <a:pt x="17" y="53"/>
                    </a:lnTo>
                    <a:lnTo>
                      <a:pt x="17" y="55"/>
                    </a:lnTo>
                    <a:lnTo>
                      <a:pt x="24" y="55"/>
                    </a:lnTo>
                    <a:lnTo>
                      <a:pt x="26" y="58"/>
                    </a:lnTo>
                    <a:lnTo>
                      <a:pt x="26" y="55"/>
                    </a:lnTo>
                    <a:lnTo>
                      <a:pt x="24" y="53"/>
                    </a:lnTo>
                    <a:lnTo>
                      <a:pt x="24" y="48"/>
                    </a:lnTo>
                    <a:lnTo>
                      <a:pt x="26" y="43"/>
                    </a:lnTo>
                    <a:lnTo>
                      <a:pt x="24" y="41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24" y="38"/>
                    </a:lnTo>
                    <a:lnTo>
                      <a:pt x="31" y="34"/>
                    </a:lnTo>
                    <a:lnTo>
                      <a:pt x="33" y="26"/>
                    </a:lnTo>
                    <a:lnTo>
                      <a:pt x="38" y="26"/>
                    </a:lnTo>
                    <a:lnTo>
                      <a:pt x="41" y="19"/>
                    </a:lnTo>
                    <a:lnTo>
                      <a:pt x="31" y="19"/>
                    </a:lnTo>
                    <a:lnTo>
                      <a:pt x="31" y="12"/>
                    </a:lnTo>
                    <a:close/>
                    <a:moveTo>
                      <a:pt x="29" y="38"/>
                    </a:moveTo>
                    <a:lnTo>
                      <a:pt x="31" y="48"/>
                    </a:lnTo>
                    <a:lnTo>
                      <a:pt x="36" y="53"/>
                    </a:lnTo>
                    <a:lnTo>
                      <a:pt x="38" y="46"/>
                    </a:lnTo>
                    <a:lnTo>
                      <a:pt x="33" y="41"/>
                    </a:lnTo>
                    <a:lnTo>
                      <a:pt x="29" y="3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8" name="Czech Republic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8A7A485-C644-398A-DF12-03957FC75498}"/>
                  </a:ext>
                </a:extLst>
              </p:cNvPr>
              <p:cNvSpPr/>
              <p:nvPr/>
            </p:nvSpPr>
            <p:spPr bwMode="gray">
              <a:xfrm>
                <a:off x="2960191" y="3567777"/>
                <a:ext cx="680371" cy="330031"/>
              </a:xfrm>
              <a:custGeom>
                <a:avLst/>
                <a:gdLst>
                  <a:gd name="T0" fmla="*/ 2147483647 w 420"/>
                  <a:gd name="T1" fmla="*/ 2147483647 h 192"/>
                  <a:gd name="T2" fmla="*/ 2147483647 w 420"/>
                  <a:gd name="T3" fmla="*/ 2147483647 h 192"/>
                  <a:gd name="T4" fmla="*/ 2147483647 w 420"/>
                  <a:gd name="T5" fmla="*/ 2147483647 h 192"/>
                  <a:gd name="T6" fmla="*/ 2147483647 w 420"/>
                  <a:gd name="T7" fmla="*/ 2147483647 h 192"/>
                  <a:gd name="T8" fmla="*/ 2147483647 w 420"/>
                  <a:gd name="T9" fmla="*/ 2147483647 h 192"/>
                  <a:gd name="T10" fmla="*/ 2147483647 w 420"/>
                  <a:gd name="T11" fmla="*/ 2147483647 h 192"/>
                  <a:gd name="T12" fmla="*/ 2147483647 w 420"/>
                  <a:gd name="T13" fmla="*/ 2147483647 h 192"/>
                  <a:gd name="T14" fmla="*/ 2147483647 w 420"/>
                  <a:gd name="T15" fmla="*/ 2147483647 h 192"/>
                  <a:gd name="T16" fmla="*/ 2147483647 w 420"/>
                  <a:gd name="T17" fmla="*/ 2147483647 h 192"/>
                  <a:gd name="T18" fmla="*/ 2147483647 w 420"/>
                  <a:gd name="T19" fmla="*/ 2147483647 h 192"/>
                  <a:gd name="T20" fmla="*/ 2147483647 w 420"/>
                  <a:gd name="T21" fmla="*/ 2147483647 h 192"/>
                  <a:gd name="T22" fmla="*/ 2147483647 w 420"/>
                  <a:gd name="T23" fmla="*/ 2147483647 h 192"/>
                  <a:gd name="T24" fmla="*/ 2147483647 w 420"/>
                  <a:gd name="T25" fmla="*/ 2147483647 h 192"/>
                  <a:gd name="T26" fmla="*/ 2147483647 w 420"/>
                  <a:gd name="T27" fmla="*/ 2147483647 h 192"/>
                  <a:gd name="T28" fmla="*/ 2147483647 w 420"/>
                  <a:gd name="T29" fmla="*/ 0 h 192"/>
                  <a:gd name="T30" fmla="*/ 2147483647 w 420"/>
                  <a:gd name="T31" fmla="*/ 2147483647 h 192"/>
                  <a:gd name="T32" fmla="*/ 2147483647 w 420"/>
                  <a:gd name="T33" fmla="*/ 0 h 192"/>
                  <a:gd name="T34" fmla="*/ 2147483647 w 420"/>
                  <a:gd name="T35" fmla="*/ 2147483647 h 192"/>
                  <a:gd name="T36" fmla="*/ 2147483647 w 420"/>
                  <a:gd name="T37" fmla="*/ 2147483647 h 192"/>
                  <a:gd name="T38" fmla="*/ 2147483647 w 420"/>
                  <a:gd name="T39" fmla="*/ 2147483647 h 192"/>
                  <a:gd name="T40" fmla="*/ 2147483647 w 420"/>
                  <a:gd name="T41" fmla="*/ 2147483647 h 192"/>
                  <a:gd name="T42" fmla="*/ 2147483647 w 420"/>
                  <a:gd name="T43" fmla="*/ 2147483647 h 192"/>
                  <a:gd name="T44" fmla="*/ 2147483647 w 420"/>
                  <a:gd name="T45" fmla="*/ 2147483647 h 192"/>
                  <a:gd name="T46" fmla="*/ 2147483647 w 420"/>
                  <a:gd name="T47" fmla="*/ 2147483647 h 192"/>
                  <a:gd name="T48" fmla="*/ 2147483647 w 420"/>
                  <a:gd name="T49" fmla="*/ 2147483647 h 192"/>
                  <a:gd name="T50" fmla="*/ 2147483647 w 420"/>
                  <a:gd name="T51" fmla="*/ 2147483647 h 192"/>
                  <a:gd name="T52" fmla="*/ 0 w 420"/>
                  <a:gd name="T53" fmla="*/ 2147483647 h 192"/>
                  <a:gd name="T54" fmla="*/ 2147483647 w 420"/>
                  <a:gd name="T55" fmla="*/ 2147483647 h 192"/>
                  <a:gd name="T56" fmla="*/ 2147483647 w 420"/>
                  <a:gd name="T57" fmla="*/ 2147483647 h 192"/>
                  <a:gd name="T58" fmla="*/ 2147483647 w 420"/>
                  <a:gd name="T59" fmla="*/ 2147483647 h 192"/>
                  <a:gd name="T60" fmla="*/ 2147483647 w 420"/>
                  <a:gd name="T61" fmla="*/ 2147483647 h 192"/>
                  <a:gd name="T62" fmla="*/ 2147483647 w 420"/>
                  <a:gd name="T63" fmla="*/ 2147483647 h 192"/>
                  <a:gd name="T64" fmla="*/ 2147483647 w 420"/>
                  <a:gd name="T65" fmla="*/ 2147483647 h 192"/>
                  <a:gd name="T66" fmla="*/ 2147483647 w 420"/>
                  <a:gd name="T67" fmla="*/ 2147483647 h 192"/>
                  <a:gd name="T68" fmla="*/ 2147483647 w 420"/>
                  <a:gd name="T69" fmla="*/ 2147483647 h 192"/>
                  <a:gd name="T70" fmla="*/ 2147483647 w 420"/>
                  <a:gd name="T71" fmla="*/ 2147483647 h 192"/>
                  <a:gd name="T72" fmla="*/ 2147483647 w 420"/>
                  <a:gd name="T73" fmla="*/ 2147483647 h 192"/>
                  <a:gd name="T74" fmla="*/ 2147483647 w 420"/>
                  <a:gd name="T75" fmla="*/ 2147483647 h 192"/>
                  <a:gd name="T76" fmla="*/ 2147483647 w 420"/>
                  <a:gd name="T77" fmla="*/ 2147483647 h 192"/>
                  <a:gd name="T78" fmla="*/ 2147483647 w 420"/>
                  <a:gd name="T79" fmla="*/ 2147483647 h 192"/>
                  <a:gd name="T80" fmla="*/ 2147483647 w 420"/>
                  <a:gd name="T81" fmla="*/ 2147483647 h 192"/>
                  <a:gd name="T82" fmla="*/ 2147483647 w 420"/>
                  <a:gd name="T83" fmla="*/ 2147483647 h 192"/>
                  <a:gd name="T84" fmla="*/ 2147483647 w 420"/>
                  <a:gd name="T85" fmla="*/ 2147483647 h 192"/>
                  <a:gd name="T86" fmla="*/ 2147483647 w 420"/>
                  <a:gd name="T87" fmla="*/ 2147483647 h 192"/>
                  <a:gd name="T88" fmla="*/ 2147483647 w 420"/>
                  <a:gd name="T89" fmla="*/ 2147483647 h 192"/>
                  <a:gd name="T90" fmla="*/ 2147483647 w 420"/>
                  <a:gd name="T91" fmla="*/ 2147483647 h 192"/>
                  <a:gd name="T92" fmla="*/ 2147483647 w 420"/>
                  <a:gd name="T93" fmla="*/ 2147483647 h 192"/>
                  <a:gd name="T94" fmla="*/ 2147483647 w 420"/>
                  <a:gd name="T95" fmla="*/ 2147483647 h 192"/>
                  <a:gd name="T96" fmla="*/ 2147483647 w 420"/>
                  <a:gd name="T97" fmla="*/ 2147483647 h 192"/>
                  <a:gd name="T98" fmla="*/ 2147483647 w 420"/>
                  <a:gd name="T99" fmla="*/ 2147483647 h 192"/>
                  <a:gd name="T100" fmla="*/ 2147483647 w 420"/>
                  <a:gd name="T101" fmla="*/ 2147483647 h 192"/>
                  <a:gd name="T102" fmla="*/ 2147483647 w 420"/>
                  <a:gd name="T103" fmla="*/ 2147483647 h 192"/>
                  <a:gd name="T104" fmla="*/ 2147483647 w 420"/>
                  <a:gd name="T105" fmla="*/ 2147483647 h 1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20"/>
                  <a:gd name="T160" fmla="*/ 0 h 192"/>
                  <a:gd name="T161" fmla="*/ 420 w 420"/>
                  <a:gd name="T162" fmla="*/ 192 h 1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20" h="192" extrusionOk="0">
                    <a:moveTo>
                      <a:pt x="408" y="108"/>
                    </a:moveTo>
                    <a:lnTo>
                      <a:pt x="402" y="96"/>
                    </a:lnTo>
                    <a:lnTo>
                      <a:pt x="402" y="90"/>
                    </a:lnTo>
                    <a:lnTo>
                      <a:pt x="390" y="84"/>
                    </a:lnTo>
                    <a:lnTo>
                      <a:pt x="372" y="84"/>
                    </a:lnTo>
                    <a:lnTo>
                      <a:pt x="372" y="78"/>
                    </a:lnTo>
                    <a:lnTo>
                      <a:pt x="366" y="72"/>
                    </a:lnTo>
                    <a:lnTo>
                      <a:pt x="360" y="84"/>
                    </a:lnTo>
                    <a:lnTo>
                      <a:pt x="354" y="78"/>
                    </a:lnTo>
                    <a:lnTo>
                      <a:pt x="348" y="66"/>
                    </a:lnTo>
                    <a:lnTo>
                      <a:pt x="342" y="60"/>
                    </a:lnTo>
                    <a:lnTo>
                      <a:pt x="324" y="60"/>
                    </a:lnTo>
                    <a:lnTo>
                      <a:pt x="330" y="54"/>
                    </a:lnTo>
                    <a:lnTo>
                      <a:pt x="312" y="54"/>
                    </a:lnTo>
                    <a:lnTo>
                      <a:pt x="300" y="60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76" y="66"/>
                    </a:lnTo>
                    <a:lnTo>
                      <a:pt x="270" y="60"/>
                    </a:lnTo>
                    <a:lnTo>
                      <a:pt x="264" y="60"/>
                    </a:lnTo>
                    <a:lnTo>
                      <a:pt x="264" y="48"/>
                    </a:lnTo>
                    <a:lnTo>
                      <a:pt x="252" y="42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34" y="30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16" y="18"/>
                    </a:lnTo>
                    <a:lnTo>
                      <a:pt x="198" y="18"/>
                    </a:lnTo>
                    <a:lnTo>
                      <a:pt x="192" y="0"/>
                    </a:lnTo>
                    <a:lnTo>
                      <a:pt x="174" y="0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24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66" y="36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24" y="108"/>
                    </a:lnTo>
                    <a:lnTo>
                      <a:pt x="30" y="120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48" y="132"/>
                    </a:lnTo>
                    <a:lnTo>
                      <a:pt x="60" y="132"/>
                    </a:lnTo>
                    <a:lnTo>
                      <a:pt x="66" y="144"/>
                    </a:lnTo>
                    <a:lnTo>
                      <a:pt x="72" y="144"/>
                    </a:lnTo>
                    <a:lnTo>
                      <a:pt x="78" y="156"/>
                    </a:lnTo>
                    <a:lnTo>
                      <a:pt x="90" y="156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02" y="174"/>
                    </a:lnTo>
                    <a:lnTo>
                      <a:pt x="120" y="192"/>
                    </a:lnTo>
                    <a:lnTo>
                      <a:pt x="132" y="192"/>
                    </a:lnTo>
                    <a:lnTo>
                      <a:pt x="144" y="186"/>
                    </a:lnTo>
                    <a:lnTo>
                      <a:pt x="150" y="186"/>
                    </a:lnTo>
                    <a:lnTo>
                      <a:pt x="162" y="192"/>
                    </a:lnTo>
                    <a:lnTo>
                      <a:pt x="162" y="174"/>
                    </a:lnTo>
                    <a:lnTo>
                      <a:pt x="168" y="174"/>
                    </a:lnTo>
                    <a:lnTo>
                      <a:pt x="174" y="162"/>
                    </a:lnTo>
                    <a:lnTo>
                      <a:pt x="180" y="156"/>
                    </a:lnTo>
                    <a:lnTo>
                      <a:pt x="198" y="156"/>
                    </a:lnTo>
                    <a:lnTo>
                      <a:pt x="210" y="162"/>
                    </a:lnTo>
                    <a:lnTo>
                      <a:pt x="222" y="174"/>
                    </a:lnTo>
                    <a:lnTo>
                      <a:pt x="234" y="168"/>
                    </a:lnTo>
                    <a:lnTo>
                      <a:pt x="246" y="180"/>
                    </a:lnTo>
                    <a:lnTo>
                      <a:pt x="258" y="174"/>
                    </a:lnTo>
                    <a:lnTo>
                      <a:pt x="264" y="168"/>
                    </a:lnTo>
                    <a:lnTo>
                      <a:pt x="276" y="168"/>
                    </a:lnTo>
                    <a:lnTo>
                      <a:pt x="282" y="174"/>
                    </a:lnTo>
                    <a:lnTo>
                      <a:pt x="288" y="174"/>
                    </a:lnTo>
                    <a:lnTo>
                      <a:pt x="300" y="180"/>
                    </a:lnTo>
                    <a:lnTo>
                      <a:pt x="306" y="174"/>
                    </a:lnTo>
                    <a:lnTo>
                      <a:pt x="324" y="174"/>
                    </a:lnTo>
                    <a:lnTo>
                      <a:pt x="330" y="168"/>
                    </a:lnTo>
                    <a:lnTo>
                      <a:pt x="330" y="174"/>
                    </a:lnTo>
                    <a:lnTo>
                      <a:pt x="348" y="174"/>
                    </a:lnTo>
                    <a:lnTo>
                      <a:pt x="360" y="168"/>
                    </a:lnTo>
                    <a:lnTo>
                      <a:pt x="366" y="162"/>
                    </a:lnTo>
                    <a:lnTo>
                      <a:pt x="378" y="156"/>
                    </a:lnTo>
                    <a:lnTo>
                      <a:pt x="378" y="132"/>
                    </a:lnTo>
                    <a:lnTo>
                      <a:pt x="402" y="126"/>
                    </a:lnTo>
                    <a:lnTo>
                      <a:pt x="420" y="114"/>
                    </a:lnTo>
                    <a:lnTo>
                      <a:pt x="414" y="108"/>
                    </a:lnTo>
                    <a:lnTo>
                      <a:pt x="408" y="108"/>
                    </a:lnTo>
                    <a:close/>
                  </a:path>
                </a:pathLst>
              </a:custGeom>
              <a:solidFill>
                <a:srgbClr val="5E00DC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9" name="Croat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EEEC319-A102-AB33-CAA2-7D6D3A6072C2}"/>
                  </a:ext>
                </a:extLst>
              </p:cNvPr>
              <p:cNvSpPr/>
              <p:nvPr/>
            </p:nvSpPr>
            <p:spPr bwMode="gray">
              <a:xfrm>
                <a:off x="3125511" y="4173955"/>
                <a:ext cx="591351" cy="471471"/>
              </a:xfrm>
              <a:custGeom>
                <a:avLst/>
                <a:gdLst>
                  <a:gd name="T0" fmla="*/ 2147483647 w 366"/>
                  <a:gd name="T1" fmla="*/ 2147483647 h 276"/>
                  <a:gd name="T2" fmla="*/ 2147483647 w 366"/>
                  <a:gd name="T3" fmla="*/ 2147483647 h 276"/>
                  <a:gd name="T4" fmla="*/ 2147483647 w 366"/>
                  <a:gd name="T5" fmla="*/ 2147483647 h 276"/>
                  <a:gd name="T6" fmla="*/ 2147483647 w 366"/>
                  <a:gd name="T7" fmla="*/ 2147483647 h 276"/>
                  <a:gd name="T8" fmla="*/ 2147483647 w 366"/>
                  <a:gd name="T9" fmla="*/ 2147483647 h 276"/>
                  <a:gd name="T10" fmla="*/ 2147483647 w 366"/>
                  <a:gd name="T11" fmla="*/ 2147483647 h 276"/>
                  <a:gd name="T12" fmla="*/ 2147483647 w 366"/>
                  <a:gd name="T13" fmla="*/ 2147483647 h 276"/>
                  <a:gd name="T14" fmla="*/ 2147483647 w 366"/>
                  <a:gd name="T15" fmla="*/ 2147483647 h 276"/>
                  <a:gd name="T16" fmla="*/ 2147483647 w 366"/>
                  <a:gd name="T17" fmla="*/ 2147483647 h 276"/>
                  <a:gd name="T18" fmla="*/ 2147483647 w 366"/>
                  <a:gd name="T19" fmla="*/ 2147483647 h 276"/>
                  <a:gd name="T20" fmla="*/ 2147483647 w 366"/>
                  <a:gd name="T21" fmla="*/ 2147483647 h 276"/>
                  <a:gd name="T22" fmla="*/ 2147483647 w 366"/>
                  <a:gd name="T23" fmla="*/ 0 h 276"/>
                  <a:gd name="T24" fmla="*/ 2147483647 w 366"/>
                  <a:gd name="T25" fmla="*/ 2147483647 h 276"/>
                  <a:gd name="T26" fmla="*/ 2147483647 w 366"/>
                  <a:gd name="T27" fmla="*/ 2147483647 h 276"/>
                  <a:gd name="T28" fmla="*/ 2147483647 w 366"/>
                  <a:gd name="T29" fmla="*/ 2147483647 h 276"/>
                  <a:gd name="T30" fmla="*/ 2147483647 w 366"/>
                  <a:gd name="T31" fmla="*/ 2147483647 h 276"/>
                  <a:gd name="T32" fmla="*/ 2147483647 w 366"/>
                  <a:gd name="T33" fmla="*/ 2147483647 h 276"/>
                  <a:gd name="T34" fmla="*/ 2147483647 w 366"/>
                  <a:gd name="T35" fmla="*/ 2147483647 h 276"/>
                  <a:gd name="T36" fmla="*/ 2147483647 w 366"/>
                  <a:gd name="T37" fmla="*/ 2147483647 h 276"/>
                  <a:gd name="T38" fmla="*/ 2147483647 w 366"/>
                  <a:gd name="T39" fmla="*/ 2147483647 h 276"/>
                  <a:gd name="T40" fmla="*/ 0 w 366"/>
                  <a:gd name="T41" fmla="*/ 2147483647 h 276"/>
                  <a:gd name="T42" fmla="*/ 2147483647 w 366"/>
                  <a:gd name="T43" fmla="*/ 2147483647 h 276"/>
                  <a:gd name="T44" fmla="*/ 2147483647 w 366"/>
                  <a:gd name="T45" fmla="*/ 2147483647 h 276"/>
                  <a:gd name="T46" fmla="*/ 2147483647 w 366"/>
                  <a:gd name="T47" fmla="*/ 2147483647 h 276"/>
                  <a:gd name="T48" fmla="*/ 2147483647 w 366"/>
                  <a:gd name="T49" fmla="*/ 2147483647 h 276"/>
                  <a:gd name="T50" fmla="*/ 2147483647 w 366"/>
                  <a:gd name="T51" fmla="*/ 2147483647 h 276"/>
                  <a:gd name="T52" fmla="*/ 2147483647 w 366"/>
                  <a:gd name="T53" fmla="*/ 2147483647 h 276"/>
                  <a:gd name="T54" fmla="*/ 2147483647 w 366"/>
                  <a:gd name="T55" fmla="*/ 2147483647 h 276"/>
                  <a:gd name="T56" fmla="*/ 2147483647 w 366"/>
                  <a:gd name="T57" fmla="*/ 2147483647 h 276"/>
                  <a:gd name="T58" fmla="*/ 2147483647 w 366"/>
                  <a:gd name="T59" fmla="*/ 2147483647 h 276"/>
                  <a:gd name="T60" fmla="*/ 2147483647 w 366"/>
                  <a:gd name="T61" fmla="*/ 2147483647 h 276"/>
                  <a:gd name="T62" fmla="*/ 2147483647 w 366"/>
                  <a:gd name="T63" fmla="*/ 2147483647 h 276"/>
                  <a:gd name="T64" fmla="*/ 2147483647 w 366"/>
                  <a:gd name="T65" fmla="*/ 2147483647 h 276"/>
                  <a:gd name="T66" fmla="*/ 2147483647 w 366"/>
                  <a:gd name="T67" fmla="*/ 2147483647 h 276"/>
                  <a:gd name="T68" fmla="*/ 2147483647 w 366"/>
                  <a:gd name="T69" fmla="*/ 2147483647 h 276"/>
                  <a:gd name="T70" fmla="*/ 2147483647 w 366"/>
                  <a:gd name="T71" fmla="*/ 2147483647 h 276"/>
                  <a:gd name="T72" fmla="*/ 2147483647 w 366"/>
                  <a:gd name="T73" fmla="*/ 2147483647 h 276"/>
                  <a:gd name="T74" fmla="*/ 2147483647 w 366"/>
                  <a:gd name="T75" fmla="*/ 2147483647 h 276"/>
                  <a:gd name="T76" fmla="*/ 2147483647 w 366"/>
                  <a:gd name="T77" fmla="*/ 2147483647 h 276"/>
                  <a:gd name="T78" fmla="*/ 2147483647 w 366"/>
                  <a:gd name="T79" fmla="*/ 2147483647 h 276"/>
                  <a:gd name="T80" fmla="*/ 2147483647 w 366"/>
                  <a:gd name="T81" fmla="*/ 2147483647 h 276"/>
                  <a:gd name="T82" fmla="*/ 2147483647 w 366"/>
                  <a:gd name="T83" fmla="*/ 2147483647 h 276"/>
                  <a:gd name="T84" fmla="*/ 2147483647 w 366"/>
                  <a:gd name="T85" fmla="*/ 2147483647 h 276"/>
                  <a:gd name="T86" fmla="*/ 2147483647 w 366"/>
                  <a:gd name="T87" fmla="*/ 2147483647 h 276"/>
                  <a:gd name="T88" fmla="*/ 2147483647 w 366"/>
                  <a:gd name="T89" fmla="*/ 2147483647 h 276"/>
                  <a:gd name="T90" fmla="*/ 2147483647 w 366"/>
                  <a:gd name="T91" fmla="*/ 2147483647 h 2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6"/>
                  <a:gd name="T139" fmla="*/ 0 h 276"/>
                  <a:gd name="T140" fmla="*/ 366 w 366"/>
                  <a:gd name="T141" fmla="*/ 276 h 2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6" h="276" extrusionOk="0">
                    <a:moveTo>
                      <a:pt x="342" y="126"/>
                    </a:moveTo>
                    <a:lnTo>
                      <a:pt x="342" y="114"/>
                    </a:lnTo>
                    <a:lnTo>
                      <a:pt x="348" y="114"/>
                    </a:lnTo>
                    <a:lnTo>
                      <a:pt x="354" y="108"/>
                    </a:lnTo>
                    <a:lnTo>
                      <a:pt x="360" y="108"/>
                    </a:lnTo>
                    <a:lnTo>
                      <a:pt x="366" y="102"/>
                    </a:lnTo>
                    <a:lnTo>
                      <a:pt x="360" y="102"/>
                    </a:lnTo>
                    <a:lnTo>
                      <a:pt x="348" y="96"/>
                    </a:lnTo>
                    <a:lnTo>
                      <a:pt x="336" y="96"/>
                    </a:lnTo>
                    <a:lnTo>
                      <a:pt x="342" y="78"/>
                    </a:lnTo>
                    <a:lnTo>
                      <a:pt x="336" y="78"/>
                    </a:lnTo>
                    <a:lnTo>
                      <a:pt x="330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70" y="60"/>
                    </a:lnTo>
                    <a:lnTo>
                      <a:pt x="264" y="48"/>
                    </a:lnTo>
                    <a:lnTo>
                      <a:pt x="246" y="48"/>
                    </a:lnTo>
                    <a:lnTo>
                      <a:pt x="234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04" y="18"/>
                    </a:lnTo>
                    <a:lnTo>
                      <a:pt x="204" y="12"/>
                    </a:lnTo>
                    <a:lnTo>
                      <a:pt x="198" y="6"/>
                    </a:lnTo>
                    <a:lnTo>
                      <a:pt x="186" y="0"/>
                    </a:lnTo>
                    <a:lnTo>
                      <a:pt x="162" y="0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20" y="18"/>
                    </a:lnTo>
                    <a:lnTo>
                      <a:pt x="120" y="30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14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48" y="78"/>
                    </a:lnTo>
                    <a:lnTo>
                      <a:pt x="30" y="78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0" y="84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12" y="120"/>
                    </a:lnTo>
                    <a:lnTo>
                      <a:pt x="24" y="114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32"/>
                    </a:lnTo>
                    <a:lnTo>
                      <a:pt x="78" y="126"/>
                    </a:lnTo>
                    <a:lnTo>
                      <a:pt x="78" y="132"/>
                    </a:lnTo>
                    <a:lnTo>
                      <a:pt x="72" y="144"/>
                    </a:lnTo>
                    <a:lnTo>
                      <a:pt x="72" y="150"/>
                    </a:lnTo>
                    <a:lnTo>
                      <a:pt x="84" y="162"/>
                    </a:lnTo>
                    <a:lnTo>
                      <a:pt x="96" y="168"/>
                    </a:lnTo>
                    <a:lnTo>
                      <a:pt x="96" y="180"/>
                    </a:lnTo>
                    <a:lnTo>
                      <a:pt x="144" y="216"/>
                    </a:lnTo>
                    <a:lnTo>
                      <a:pt x="144" y="240"/>
                    </a:lnTo>
                    <a:lnTo>
                      <a:pt x="198" y="240"/>
                    </a:lnTo>
                    <a:lnTo>
                      <a:pt x="210" y="246"/>
                    </a:lnTo>
                    <a:lnTo>
                      <a:pt x="216" y="252"/>
                    </a:lnTo>
                    <a:lnTo>
                      <a:pt x="216" y="276"/>
                    </a:lnTo>
                    <a:lnTo>
                      <a:pt x="246" y="276"/>
                    </a:lnTo>
                    <a:lnTo>
                      <a:pt x="252" y="270"/>
                    </a:lnTo>
                    <a:lnTo>
                      <a:pt x="252" y="264"/>
                    </a:lnTo>
                    <a:lnTo>
                      <a:pt x="246" y="252"/>
                    </a:lnTo>
                    <a:lnTo>
                      <a:pt x="234" y="246"/>
                    </a:lnTo>
                    <a:lnTo>
                      <a:pt x="216" y="234"/>
                    </a:lnTo>
                    <a:lnTo>
                      <a:pt x="204" y="228"/>
                    </a:lnTo>
                    <a:lnTo>
                      <a:pt x="192" y="216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62" y="162"/>
                    </a:lnTo>
                    <a:lnTo>
                      <a:pt x="156" y="156"/>
                    </a:lnTo>
                    <a:lnTo>
                      <a:pt x="150" y="156"/>
                    </a:lnTo>
                    <a:lnTo>
                      <a:pt x="150" y="144"/>
                    </a:lnTo>
                    <a:lnTo>
                      <a:pt x="132" y="138"/>
                    </a:lnTo>
                    <a:lnTo>
                      <a:pt x="120" y="126"/>
                    </a:lnTo>
                    <a:lnTo>
                      <a:pt x="138" y="120"/>
                    </a:lnTo>
                    <a:lnTo>
                      <a:pt x="138" y="96"/>
                    </a:lnTo>
                    <a:lnTo>
                      <a:pt x="144" y="96"/>
                    </a:lnTo>
                    <a:lnTo>
                      <a:pt x="150" y="102"/>
                    </a:lnTo>
                    <a:lnTo>
                      <a:pt x="162" y="108"/>
                    </a:lnTo>
                    <a:lnTo>
                      <a:pt x="186" y="102"/>
                    </a:lnTo>
                    <a:lnTo>
                      <a:pt x="210" y="102"/>
                    </a:lnTo>
                    <a:lnTo>
                      <a:pt x="228" y="108"/>
                    </a:lnTo>
                    <a:lnTo>
                      <a:pt x="240" y="102"/>
                    </a:lnTo>
                    <a:lnTo>
                      <a:pt x="252" y="102"/>
                    </a:lnTo>
                    <a:lnTo>
                      <a:pt x="258" y="108"/>
                    </a:lnTo>
                    <a:lnTo>
                      <a:pt x="312" y="108"/>
                    </a:lnTo>
                    <a:lnTo>
                      <a:pt x="324" y="126"/>
                    </a:lnTo>
                    <a:lnTo>
                      <a:pt x="342" y="12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0" name="Bulgar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383387E-9AE0-4534-7773-21FC32E9E6AE}"/>
                  </a:ext>
                </a:extLst>
              </p:cNvPr>
              <p:cNvSpPr/>
              <p:nvPr/>
            </p:nvSpPr>
            <p:spPr bwMode="gray">
              <a:xfrm>
                <a:off x="4041153" y="4490518"/>
                <a:ext cx="635863" cy="383912"/>
              </a:xfrm>
              <a:custGeom>
                <a:avLst/>
                <a:gdLst>
                  <a:gd name="T0" fmla="*/ 2147483647 w 396"/>
                  <a:gd name="T1" fmla="*/ 2147483647 h 228"/>
                  <a:gd name="T2" fmla="*/ 2147483647 w 396"/>
                  <a:gd name="T3" fmla="*/ 2147483647 h 228"/>
                  <a:gd name="T4" fmla="*/ 2147483647 w 396"/>
                  <a:gd name="T5" fmla="*/ 2147483647 h 228"/>
                  <a:gd name="T6" fmla="*/ 2147483647 w 396"/>
                  <a:gd name="T7" fmla="*/ 2147483647 h 228"/>
                  <a:gd name="T8" fmla="*/ 2147483647 w 396"/>
                  <a:gd name="T9" fmla="*/ 2147483647 h 228"/>
                  <a:gd name="T10" fmla="*/ 2147483647 w 396"/>
                  <a:gd name="T11" fmla="*/ 2147483647 h 228"/>
                  <a:gd name="T12" fmla="*/ 2147483647 w 396"/>
                  <a:gd name="T13" fmla="*/ 2147483647 h 228"/>
                  <a:gd name="T14" fmla="*/ 2147483647 w 396"/>
                  <a:gd name="T15" fmla="*/ 0 h 228"/>
                  <a:gd name="T16" fmla="*/ 2147483647 w 396"/>
                  <a:gd name="T17" fmla="*/ 2147483647 h 228"/>
                  <a:gd name="T18" fmla="*/ 2147483647 w 396"/>
                  <a:gd name="T19" fmla="*/ 2147483647 h 228"/>
                  <a:gd name="T20" fmla="*/ 2147483647 w 396"/>
                  <a:gd name="T21" fmla="*/ 2147483647 h 228"/>
                  <a:gd name="T22" fmla="*/ 2147483647 w 396"/>
                  <a:gd name="T23" fmla="*/ 2147483647 h 228"/>
                  <a:gd name="T24" fmla="*/ 2147483647 w 396"/>
                  <a:gd name="T25" fmla="*/ 2147483647 h 228"/>
                  <a:gd name="T26" fmla="*/ 2147483647 w 396"/>
                  <a:gd name="T27" fmla="*/ 2147483647 h 228"/>
                  <a:gd name="T28" fmla="*/ 2147483647 w 396"/>
                  <a:gd name="T29" fmla="*/ 2147483647 h 228"/>
                  <a:gd name="T30" fmla="*/ 2147483647 w 396"/>
                  <a:gd name="T31" fmla="*/ 2147483647 h 228"/>
                  <a:gd name="T32" fmla="*/ 2147483647 w 396"/>
                  <a:gd name="T33" fmla="*/ 2147483647 h 228"/>
                  <a:gd name="T34" fmla="*/ 2147483647 w 396"/>
                  <a:gd name="T35" fmla="*/ 2147483647 h 228"/>
                  <a:gd name="T36" fmla="*/ 2147483647 w 396"/>
                  <a:gd name="T37" fmla="*/ 2147483647 h 228"/>
                  <a:gd name="T38" fmla="*/ 2147483647 w 396"/>
                  <a:gd name="T39" fmla="*/ 2147483647 h 228"/>
                  <a:gd name="T40" fmla="*/ 2147483647 w 396"/>
                  <a:gd name="T41" fmla="*/ 2147483647 h 228"/>
                  <a:gd name="T42" fmla="*/ 2147483647 w 396"/>
                  <a:gd name="T43" fmla="*/ 0 h 228"/>
                  <a:gd name="T44" fmla="*/ 0 w 396"/>
                  <a:gd name="T45" fmla="*/ 2147483647 h 228"/>
                  <a:gd name="T46" fmla="*/ 2147483647 w 396"/>
                  <a:gd name="T47" fmla="*/ 2147483647 h 228"/>
                  <a:gd name="T48" fmla="*/ 2147483647 w 396"/>
                  <a:gd name="T49" fmla="*/ 2147483647 h 228"/>
                  <a:gd name="T50" fmla="*/ 2147483647 w 396"/>
                  <a:gd name="T51" fmla="*/ 2147483647 h 228"/>
                  <a:gd name="T52" fmla="*/ 2147483647 w 396"/>
                  <a:gd name="T53" fmla="*/ 2147483647 h 228"/>
                  <a:gd name="T54" fmla="*/ 2147483647 w 396"/>
                  <a:gd name="T55" fmla="*/ 2147483647 h 228"/>
                  <a:gd name="T56" fmla="*/ 0 w 396"/>
                  <a:gd name="T57" fmla="*/ 2147483647 h 228"/>
                  <a:gd name="T58" fmla="*/ 2147483647 w 396"/>
                  <a:gd name="T59" fmla="*/ 2147483647 h 228"/>
                  <a:gd name="T60" fmla="*/ 2147483647 w 396"/>
                  <a:gd name="T61" fmla="*/ 2147483647 h 228"/>
                  <a:gd name="T62" fmla="*/ 2147483647 w 396"/>
                  <a:gd name="T63" fmla="*/ 2147483647 h 228"/>
                  <a:gd name="T64" fmla="*/ 2147483647 w 396"/>
                  <a:gd name="T65" fmla="*/ 2147483647 h 228"/>
                  <a:gd name="T66" fmla="*/ 2147483647 w 396"/>
                  <a:gd name="T67" fmla="*/ 2147483647 h 228"/>
                  <a:gd name="T68" fmla="*/ 2147483647 w 396"/>
                  <a:gd name="T69" fmla="*/ 2147483647 h 228"/>
                  <a:gd name="T70" fmla="*/ 2147483647 w 396"/>
                  <a:gd name="T71" fmla="*/ 2147483647 h 228"/>
                  <a:gd name="T72" fmla="*/ 2147483647 w 396"/>
                  <a:gd name="T73" fmla="*/ 2147483647 h 228"/>
                  <a:gd name="T74" fmla="*/ 2147483647 w 396"/>
                  <a:gd name="T75" fmla="*/ 2147483647 h 228"/>
                  <a:gd name="T76" fmla="*/ 2147483647 w 396"/>
                  <a:gd name="T77" fmla="*/ 2147483647 h 228"/>
                  <a:gd name="T78" fmla="*/ 2147483647 w 396"/>
                  <a:gd name="T79" fmla="*/ 2147483647 h 228"/>
                  <a:gd name="T80" fmla="*/ 2147483647 w 396"/>
                  <a:gd name="T81" fmla="*/ 2147483647 h 228"/>
                  <a:gd name="T82" fmla="*/ 2147483647 w 396"/>
                  <a:gd name="T83" fmla="*/ 2147483647 h 228"/>
                  <a:gd name="T84" fmla="*/ 2147483647 w 396"/>
                  <a:gd name="T85" fmla="*/ 2147483647 h 228"/>
                  <a:gd name="T86" fmla="*/ 2147483647 w 396"/>
                  <a:gd name="T87" fmla="*/ 2147483647 h 228"/>
                  <a:gd name="T88" fmla="*/ 2147483647 w 396"/>
                  <a:gd name="T89" fmla="*/ 2147483647 h 228"/>
                  <a:gd name="T90" fmla="*/ 2147483647 w 396"/>
                  <a:gd name="T91" fmla="*/ 2147483647 h 228"/>
                  <a:gd name="T92" fmla="*/ 2147483647 w 396"/>
                  <a:gd name="T93" fmla="*/ 2147483647 h 2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6"/>
                  <a:gd name="T142" fmla="*/ 0 h 228"/>
                  <a:gd name="T143" fmla="*/ 396 w 396"/>
                  <a:gd name="T144" fmla="*/ 228 h 22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6" h="228" extrusionOk="0">
                    <a:moveTo>
                      <a:pt x="372" y="168"/>
                    </a:moveTo>
                    <a:lnTo>
                      <a:pt x="336" y="126"/>
                    </a:lnTo>
                    <a:lnTo>
                      <a:pt x="354" y="108"/>
                    </a:lnTo>
                    <a:lnTo>
                      <a:pt x="354" y="78"/>
                    </a:lnTo>
                    <a:lnTo>
                      <a:pt x="360" y="72"/>
                    </a:lnTo>
                    <a:lnTo>
                      <a:pt x="372" y="66"/>
                    </a:lnTo>
                    <a:lnTo>
                      <a:pt x="396" y="66"/>
                    </a:lnTo>
                    <a:lnTo>
                      <a:pt x="396" y="48"/>
                    </a:lnTo>
                    <a:lnTo>
                      <a:pt x="390" y="36"/>
                    </a:lnTo>
                    <a:lnTo>
                      <a:pt x="372" y="36"/>
                    </a:lnTo>
                    <a:lnTo>
                      <a:pt x="348" y="12"/>
                    </a:lnTo>
                    <a:lnTo>
                      <a:pt x="324" y="12"/>
                    </a:lnTo>
                    <a:lnTo>
                      <a:pt x="312" y="6"/>
                    </a:lnTo>
                    <a:lnTo>
                      <a:pt x="300" y="6"/>
                    </a:lnTo>
                    <a:lnTo>
                      <a:pt x="288" y="0"/>
                    </a:lnTo>
                    <a:lnTo>
                      <a:pt x="282" y="0"/>
                    </a:lnTo>
                    <a:lnTo>
                      <a:pt x="282" y="12"/>
                    </a:lnTo>
                    <a:lnTo>
                      <a:pt x="252" y="6"/>
                    </a:lnTo>
                    <a:lnTo>
                      <a:pt x="252" y="12"/>
                    </a:lnTo>
                    <a:lnTo>
                      <a:pt x="246" y="12"/>
                    </a:lnTo>
                    <a:lnTo>
                      <a:pt x="234" y="18"/>
                    </a:lnTo>
                    <a:lnTo>
                      <a:pt x="228" y="18"/>
                    </a:lnTo>
                    <a:lnTo>
                      <a:pt x="222" y="24"/>
                    </a:lnTo>
                    <a:lnTo>
                      <a:pt x="222" y="36"/>
                    </a:lnTo>
                    <a:lnTo>
                      <a:pt x="216" y="42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56" y="30"/>
                    </a:lnTo>
                    <a:lnTo>
                      <a:pt x="138" y="24"/>
                    </a:lnTo>
                    <a:lnTo>
                      <a:pt x="138" y="30"/>
                    </a:lnTo>
                    <a:lnTo>
                      <a:pt x="132" y="36"/>
                    </a:lnTo>
                    <a:lnTo>
                      <a:pt x="108" y="36"/>
                    </a:lnTo>
                    <a:lnTo>
                      <a:pt x="102" y="30"/>
                    </a:lnTo>
                    <a:lnTo>
                      <a:pt x="90" y="30"/>
                    </a:lnTo>
                    <a:lnTo>
                      <a:pt x="66" y="18"/>
                    </a:lnTo>
                    <a:lnTo>
                      <a:pt x="54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48"/>
                    </a:lnTo>
                    <a:lnTo>
                      <a:pt x="12" y="60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6" y="102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0" y="138"/>
                    </a:lnTo>
                    <a:lnTo>
                      <a:pt x="12" y="156"/>
                    </a:lnTo>
                    <a:lnTo>
                      <a:pt x="18" y="156"/>
                    </a:lnTo>
                    <a:lnTo>
                      <a:pt x="18" y="168"/>
                    </a:lnTo>
                    <a:lnTo>
                      <a:pt x="36" y="180"/>
                    </a:lnTo>
                    <a:lnTo>
                      <a:pt x="42" y="186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66" y="228"/>
                    </a:lnTo>
                    <a:lnTo>
                      <a:pt x="78" y="222"/>
                    </a:lnTo>
                    <a:lnTo>
                      <a:pt x="84" y="216"/>
                    </a:lnTo>
                    <a:lnTo>
                      <a:pt x="108" y="222"/>
                    </a:lnTo>
                    <a:lnTo>
                      <a:pt x="114" y="204"/>
                    </a:lnTo>
                    <a:lnTo>
                      <a:pt x="144" y="198"/>
                    </a:lnTo>
                    <a:lnTo>
                      <a:pt x="144" y="204"/>
                    </a:lnTo>
                    <a:lnTo>
                      <a:pt x="162" y="22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92" y="228"/>
                    </a:lnTo>
                    <a:lnTo>
                      <a:pt x="204" y="228"/>
                    </a:lnTo>
                    <a:lnTo>
                      <a:pt x="216" y="216"/>
                    </a:lnTo>
                    <a:lnTo>
                      <a:pt x="228" y="228"/>
                    </a:lnTo>
                    <a:lnTo>
                      <a:pt x="246" y="228"/>
                    </a:lnTo>
                    <a:lnTo>
                      <a:pt x="252" y="222"/>
                    </a:lnTo>
                    <a:lnTo>
                      <a:pt x="252" y="204"/>
                    </a:lnTo>
                    <a:lnTo>
                      <a:pt x="246" y="198"/>
                    </a:lnTo>
                    <a:lnTo>
                      <a:pt x="264" y="192"/>
                    </a:lnTo>
                    <a:lnTo>
                      <a:pt x="282" y="168"/>
                    </a:lnTo>
                    <a:lnTo>
                      <a:pt x="312" y="174"/>
                    </a:lnTo>
                    <a:lnTo>
                      <a:pt x="324" y="156"/>
                    </a:lnTo>
                    <a:lnTo>
                      <a:pt x="336" y="174"/>
                    </a:lnTo>
                    <a:lnTo>
                      <a:pt x="348" y="174"/>
                    </a:lnTo>
                    <a:lnTo>
                      <a:pt x="360" y="180"/>
                    </a:lnTo>
                    <a:lnTo>
                      <a:pt x="372" y="180"/>
                    </a:lnTo>
                    <a:lnTo>
                      <a:pt x="372" y="16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1" name="Bosnia and Herzegovin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F006E24-F788-5C4B-E6CE-4F65A74F7658}"/>
                  </a:ext>
                </a:extLst>
              </p:cNvPr>
              <p:cNvSpPr/>
              <p:nvPr/>
            </p:nvSpPr>
            <p:spPr bwMode="gray">
              <a:xfrm>
                <a:off x="3322632" y="4335603"/>
                <a:ext cx="426026" cy="404116"/>
              </a:xfrm>
              <a:custGeom>
                <a:avLst/>
                <a:gdLst>
                  <a:gd name="T0" fmla="*/ 2147483647 w 264"/>
                  <a:gd name="T1" fmla="*/ 2147483647 h 234"/>
                  <a:gd name="T2" fmla="*/ 2147483647 w 264"/>
                  <a:gd name="T3" fmla="*/ 2147483647 h 234"/>
                  <a:gd name="T4" fmla="*/ 2147483647 w 264"/>
                  <a:gd name="T5" fmla="*/ 2147483647 h 234"/>
                  <a:gd name="T6" fmla="*/ 2147483647 w 264"/>
                  <a:gd name="T7" fmla="*/ 2147483647 h 234"/>
                  <a:gd name="T8" fmla="*/ 2147483647 w 264"/>
                  <a:gd name="T9" fmla="*/ 2147483647 h 234"/>
                  <a:gd name="T10" fmla="*/ 2147483647 w 264"/>
                  <a:gd name="T11" fmla="*/ 2147483647 h 234"/>
                  <a:gd name="T12" fmla="*/ 2147483647 w 264"/>
                  <a:gd name="T13" fmla="*/ 2147483647 h 234"/>
                  <a:gd name="T14" fmla="*/ 2147483647 w 264"/>
                  <a:gd name="T15" fmla="*/ 2147483647 h 234"/>
                  <a:gd name="T16" fmla="*/ 2147483647 w 264"/>
                  <a:gd name="T17" fmla="*/ 2147483647 h 234"/>
                  <a:gd name="T18" fmla="*/ 2147483647 w 264"/>
                  <a:gd name="T19" fmla="*/ 2147483647 h 234"/>
                  <a:gd name="T20" fmla="*/ 2147483647 w 264"/>
                  <a:gd name="T21" fmla="*/ 2147483647 h 234"/>
                  <a:gd name="T22" fmla="*/ 2147483647 w 264"/>
                  <a:gd name="T23" fmla="*/ 2147483647 h 234"/>
                  <a:gd name="T24" fmla="*/ 2147483647 w 264"/>
                  <a:gd name="T25" fmla="*/ 2147483647 h 234"/>
                  <a:gd name="T26" fmla="*/ 2147483647 w 264"/>
                  <a:gd name="T27" fmla="*/ 2147483647 h 234"/>
                  <a:gd name="T28" fmla="*/ 2147483647 w 264"/>
                  <a:gd name="T29" fmla="*/ 2147483647 h 234"/>
                  <a:gd name="T30" fmla="*/ 2147483647 w 264"/>
                  <a:gd name="T31" fmla="*/ 2147483647 h 234"/>
                  <a:gd name="T32" fmla="*/ 2147483647 w 264"/>
                  <a:gd name="T33" fmla="*/ 2147483647 h 234"/>
                  <a:gd name="T34" fmla="*/ 2147483647 w 264"/>
                  <a:gd name="T35" fmla="*/ 2147483647 h 234"/>
                  <a:gd name="T36" fmla="*/ 2147483647 w 264"/>
                  <a:gd name="T37" fmla="*/ 2147483647 h 234"/>
                  <a:gd name="T38" fmla="*/ 2147483647 w 264"/>
                  <a:gd name="T39" fmla="*/ 0 h 234"/>
                  <a:gd name="T40" fmla="*/ 2147483647 w 264"/>
                  <a:gd name="T41" fmla="*/ 0 h 234"/>
                  <a:gd name="T42" fmla="*/ 2147483647 w 264"/>
                  <a:gd name="T43" fmla="*/ 2147483647 h 234"/>
                  <a:gd name="T44" fmla="*/ 0 w 264"/>
                  <a:gd name="T45" fmla="*/ 2147483647 h 234"/>
                  <a:gd name="T46" fmla="*/ 2147483647 w 264"/>
                  <a:gd name="T47" fmla="*/ 2147483647 h 234"/>
                  <a:gd name="T48" fmla="*/ 2147483647 w 264"/>
                  <a:gd name="T49" fmla="*/ 2147483647 h 234"/>
                  <a:gd name="T50" fmla="*/ 2147483647 w 264"/>
                  <a:gd name="T51" fmla="*/ 2147483647 h 234"/>
                  <a:gd name="T52" fmla="*/ 2147483647 w 264"/>
                  <a:gd name="T53" fmla="*/ 2147483647 h 234"/>
                  <a:gd name="T54" fmla="*/ 2147483647 w 264"/>
                  <a:gd name="T55" fmla="*/ 2147483647 h 234"/>
                  <a:gd name="T56" fmla="*/ 2147483647 w 264"/>
                  <a:gd name="T57" fmla="*/ 2147483647 h 234"/>
                  <a:gd name="T58" fmla="*/ 2147483647 w 264"/>
                  <a:gd name="T59" fmla="*/ 2147483647 h 234"/>
                  <a:gd name="T60" fmla="*/ 2147483647 w 264"/>
                  <a:gd name="T61" fmla="*/ 2147483647 h 234"/>
                  <a:gd name="T62" fmla="*/ 2147483647 w 264"/>
                  <a:gd name="T63" fmla="*/ 2147483647 h 234"/>
                  <a:gd name="T64" fmla="*/ 2147483647 w 264"/>
                  <a:gd name="T65" fmla="*/ 2147483647 h 234"/>
                  <a:gd name="T66" fmla="*/ 2147483647 w 264"/>
                  <a:gd name="T67" fmla="*/ 2147483647 h 234"/>
                  <a:gd name="T68" fmla="*/ 2147483647 w 264"/>
                  <a:gd name="T69" fmla="*/ 2147483647 h 234"/>
                  <a:gd name="T70" fmla="*/ 2147483647 w 264"/>
                  <a:gd name="T71" fmla="*/ 2147483647 h 234"/>
                  <a:gd name="T72" fmla="*/ 2147483647 w 264"/>
                  <a:gd name="T73" fmla="*/ 2147483647 h 234"/>
                  <a:gd name="T74" fmla="*/ 2147483647 w 264"/>
                  <a:gd name="T75" fmla="*/ 2147483647 h 234"/>
                  <a:gd name="T76" fmla="*/ 2147483647 w 264"/>
                  <a:gd name="T77" fmla="*/ 2147483647 h 234"/>
                  <a:gd name="T78" fmla="*/ 2147483647 w 264"/>
                  <a:gd name="T79" fmla="*/ 2147483647 h 234"/>
                  <a:gd name="T80" fmla="*/ 2147483647 w 264"/>
                  <a:gd name="T81" fmla="*/ 2147483647 h 234"/>
                  <a:gd name="T82" fmla="*/ 2147483647 w 264"/>
                  <a:gd name="T83" fmla="*/ 2147483647 h 234"/>
                  <a:gd name="T84" fmla="*/ 2147483647 w 264"/>
                  <a:gd name="T85" fmla="*/ 2147483647 h 234"/>
                  <a:gd name="T86" fmla="*/ 2147483647 w 264"/>
                  <a:gd name="T87" fmla="*/ 2147483647 h 234"/>
                  <a:gd name="T88" fmla="*/ 2147483647 w 264"/>
                  <a:gd name="T89" fmla="*/ 2147483647 h 234"/>
                  <a:gd name="T90" fmla="*/ 2147483647 w 264"/>
                  <a:gd name="T91" fmla="*/ 2147483647 h 234"/>
                  <a:gd name="T92" fmla="*/ 2147483647 w 264"/>
                  <a:gd name="T93" fmla="*/ 2147483647 h 234"/>
                  <a:gd name="T94" fmla="*/ 2147483647 w 264"/>
                  <a:gd name="T95" fmla="*/ 2147483647 h 234"/>
                  <a:gd name="T96" fmla="*/ 2147483647 w 264"/>
                  <a:gd name="T97" fmla="*/ 2147483647 h 234"/>
                  <a:gd name="T98" fmla="*/ 2147483647 w 264"/>
                  <a:gd name="T99" fmla="*/ 2147483647 h 234"/>
                  <a:gd name="T100" fmla="*/ 2147483647 w 264"/>
                  <a:gd name="T101" fmla="*/ 2147483647 h 234"/>
                  <a:gd name="T102" fmla="*/ 2147483647 w 264"/>
                  <a:gd name="T103" fmla="*/ 2147483647 h 234"/>
                  <a:gd name="T104" fmla="*/ 2147483647 w 264"/>
                  <a:gd name="T105" fmla="*/ 2147483647 h 234"/>
                  <a:gd name="T106" fmla="*/ 2147483647 w 264"/>
                  <a:gd name="T107" fmla="*/ 2147483647 h 234"/>
                  <a:gd name="T108" fmla="*/ 2147483647 w 264"/>
                  <a:gd name="T109" fmla="*/ 2147483647 h 234"/>
                  <a:gd name="T110" fmla="*/ 2147483647 w 264"/>
                  <a:gd name="T111" fmla="*/ 2147483647 h 234"/>
                  <a:gd name="T112" fmla="*/ 2147483647 w 264"/>
                  <a:gd name="T113" fmla="*/ 2147483647 h 234"/>
                  <a:gd name="T114" fmla="*/ 2147483647 w 264"/>
                  <a:gd name="T115" fmla="*/ 2147483647 h 234"/>
                  <a:gd name="T116" fmla="*/ 2147483647 w 264"/>
                  <a:gd name="T117" fmla="*/ 2147483647 h 234"/>
                  <a:gd name="T118" fmla="*/ 2147483647 w 264"/>
                  <a:gd name="T119" fmla="*/ 2147483647 h 234"/>
                  <a:gd name="T120" fmla="*/ 2147483647 w 264"/>
                  <a:gd name="T121" fmla="*/ 2147483647 h 234"/>
                  <a:gd name="T122" fmla="*/ 2147483647 w 264"/>
                  <a:gd name="T123" fmla="*/ 2147483647 h 234"/>
                  <a:gd name="T124" fmla="*/ 2147483647 w 264"/>
                  <a:gd name="T125" fmla="*/ 2147483647 h 2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4"/>
                  <a:gd name="T190" fmla="*/ 0 h 234"/>
                  <a:gd name="T191" fmla="*/ 264 w 264"/>
                  <a:gd name="T192" fmla="*/ 234 h 23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4" h="234" extrusionOk="0">
                    <a:moveTo>
                      <a:pt x="246" y="78"/>
                    </a:moveTo>
                    <a:lnTo>
                      <a:pt x="228" y="78"/>
                    </a:lnTo>
                    <a:lnTo>
                      <a:pt x="228" y="60"/>
                    </a:lnTo>
                    <a:lnTo>
                      <a:pt x="246" y="42"/>
                    </a:lnTo>
                    <a:lnTo>
                      <a:pt x="246" y="30"/>
                    </a:lnTo>
                    <a:lnTo>
                      <a:pt x="234" y="30"/>
                    </a:lnTo>
                    <a:lnTo>
                      <a:pt x="222" y="36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204" y="30"/>
                    </a:lnTo>
                    <a:lnTo>
                      <a:pt x="192" y="12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20" y="6"/>
                    </a:lnTo>
                    <a:lnTo>
                      <a:pt x="108" y="12"/>
                    </a:lnTo>
                    <a:lnTo>
                      <a:pt x="90" y="6"/>
                    </a:lnTo>
                    <a:lnTo>
                      <a:pt x="66" y="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60" y="90"/>
                    </a:lnTo>
                    <a:lnTo>
                      <a:pt x="72" y="120"/>
                    </a:lnTo>
                    <a:lnTo>
                      <a:pt x="84" y="132"/>
                    </a:lnTo>
                    <a:lnTo>
                      <a:pt x="96" y="138"/>
                    </a:lnTo>
                    <a:lnTo>
                      <a:pt x="114" y="150"/>
                    </a:lnTo>
                    <a:lnTo>
                      <a:pt x="126" y="156"/>
                    </a:lnTo>
                    <a:lnTo>
                      <a:pt x="132" y="168"/>
                    </a:lnTo>
                    <a:lnTo>
                      <a:pt x="132" y="174"/>
                    </a:lnTo>
                    <a:lnTo>
                      <a:pt x="126" y="180"/>
                    </a:lnTo>
                    <a:lnTo>
                      <a:pt x="138" y="180"/>
                    </a:lnTo>
                    <a:lnTo>
                      <a:pt x="156" y="198"/>
                    </a:lnTo>
                    <a:lnTo>
                      <a:pt x="162" y="210"/>
                    </a:lnTo>
                    <a:lnTo>
                      <a:pt x="174" y="216"/>
                    </a:lnTo>
                    <a:lnTo>
                      <a:pt x="192" y="234"/>
                    </a:lnTo>
                    <a:lnTo>
                      <a:pt x="210" y="204"/>
                    </a:lnTo>
                    <a:lnTo>
                      <a:pt x="198" y="198"/>
                    </a:lnTo>
                    <a:lnTo>
                      <a:pt x="192" y="198"/>
                    </a:lnTo>
                    <a:lnTo>
                      <a:pt x="186" y="192"/>
                    </a:lnTo>
                    <a:lnTo>
                      <a:pt x="186" y="186"/>
                    </a:lnTo>
                    <a:lnTo>
                      <a:pt x="192" y="180"/>
                    </a:lnTo>
                    <a:lnTo>
                      <a:pt x="198" y="180"/>
                    </a:lnTo>
                    <a:lnTo>
                      <a:pt x="204" y="168"/>
                    </a:lnTo>
                    <a:lnTo>
                      <a:pt x="204" y="162"/>
                    </a:lnTo>
                    <a:lnTo>
                      <a:pt x="210" y="156"/>
                    </a:lnTo>
                    <a:lnTo>
                      <a:pt x="228" y="156"/>
                    </a:lnTo>
                    <a:lnTo>
                      <a:pt x="228" y="132"/>
                    </a:lnTo>
                    <a:lnTo>
                      <a:pt x="258" y="132"/>
                    </a:lnTo>
                    <a:lnTo>
                      <a:pt x="258" y="126"/>
                    </a:lnTo>
                    <a:lnTo>
                      <a:pt x="252" y="114"/>
                    </a:lnTo>
                    <a:lnTo>
                      <a:pt x="240" y="102"/>
                    </a:lnTo>
                    <a:lnTo>
                      <a:pt x="264" y="96"/>
                    </a:lnTo>
                    <a:lnTo>
                      <a:pt x="258" y="84"/>
                    </a:lnTo>
                    <a:lnTo>
                      <a:pt x="252" y="78"/>
                    </a:lnTo>
                    <a:lnTo>
                      <a:pt x="246" y="7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2" name="Belgium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69CFB9E-5104-1E43-0492-C0ED287DAAE6}"/>
                  </a:ext>
                </a:extLst>
              </p:cNvPr>
              <p:cNvSpPr/>
              <p:nvPr/>
            </p:nvSpPr>
            <p:spPr bwMode="gray">
              <a:xfrm>
                <a:off x="2020033" y="3554304"/>
                <a:ext cx="413308" cy="269412"/>
              </a:xfrm>
              <a:custGeom>
                <a:avLst/>
                <a:gdLst>
                  <a:gd name="T0" fmla="*/ 0 w 222"/>
                  <a:gd name="T1" fmla="*/ 2147483647 h 150"/>
                  <a:gd name="T2" fmla="*/ 2147483647 w 222"/>
                  <a:gd name="T3" fmla="*/ 2147483647 h 150"/>
                  <a:gd name="T4" fmla="*/ 2147483647 w 222"/>
                  <a:gd name="T5" fmla="*/ 2147483647 h 150"/>
                  <a:gd name="T6" fmla="*/ 2147483647 w 222"/>
                  <a:gd name="T7" fmla="*/ 2147483647 h 150"/>
                  <a:gd name="T8" fmla="*/ 2147483647 w 222"/>
                  <a:gd name="T9" fmla="*/ 2147483647 h 150"/>
                  <a:gd name="T10" fmla="*/ 2147483647 w 222"/>
                  <a:gd name="T11" fmla="*/ 2147483647 h 150"/>
                  <a:gd name="T12" fmla="*/ 2147483647 w 222"/>
                  <a:gd name="T13" fmla="*/ 2147483647 h 150"/>
                  <a:gd name="T14" fmla="*/ 2147483647 w 222"/>
                  <a:gd name="T15" fmla="*/ 2147483647 h 150"/>
                  <a:gd name="T16" fmla="*/ 2147483647 w 222"/>
                  <a:gd name="T17" fmla="*/ 2147483647 h 150"/>
                  <a:gd name="T18" fmla="*/ 2147483647 w 222"/>
                  <a:gd name="T19" fmla="*/ 2147483647 h 150"/>
                  <a:gd name="T20" fmla="*/ 2147483647 w 222"/>
                  <a:gd name="T21" fmla="*/ 2147483647 h 150"/>
                  <a:gd name="T22" fmla="*/ 2147483647 w 222"/>
                  <a:gd name="T23" fmla="*/ 2147483647 h 150"/>
                  <a:gd name="T24" fmla="*/ 2147483647 w 222"/>
                  <a:gd name="T25" fmla="*/ 2147483647 h 150"/>
                  <a:gd name="T26" fmla="*/ 2147483647 w 222"/>
                  <a:gd name="T27" fmla="*/ 2147483647 h 150"/>
                  <a:gd name="T28" fmla="*/ 2147483647 w 222"/>
                  <a:gd name="T29" fmla="*/ 2147483647 h 150"/>
                  <a:gd name="T30" fmla="*/ 2147483647 w 222"/>
                  <a:gd name="T31" fmla="*/ 2147483647 h 150"/>
                  <a:gd name="T32" fmla="*/ 2147483647 w 222"/>
                  <a:gd name="T33" fmla="*/ 2147483647 h 150"/>
                  <a:gd name="T34" fmla="*/ 2147483647 w 222"/>
                  <a:gd name="T35" fmla="*/ 2147483647 h 150"/>
                  <a:gd name="T36" fmla="*/ 2147483647 w 222"/>
                  <a:gd name="T37" fmla="*/ 2147483647 h 150"/>
                  <a:gd name="T38" fmla="*/ 2147483647 w 222"/>
                  <a:gd name="T39" fmla="*/ 2147483647 h 150"/>
                  <a:gd name="T40" fmla="*/ 2147483647 w 222"/>
                  <a:gd name="T41" fmla="*/ 2147483647 h 150"/>
                  <a:gd name="T42" fmla="*/ 2147483647 w 222"/>
                  <a:gd name="T43" fmla="*/ 2147483647 h 150"/>
                  <a:gd name="T44" fmla="*/ 2147483647 w 222"/>
                  <a:gd name="T45" fmla="*/ 2147483647 h 150"/>
                  <a:gd name="T46" fmla="*/ 2147483647 w 222"/>
                  <a:gd name="T47" fmla="*/ 2147483647 h 150"/>
                  <a:gd name="T48" fmla="*/ 2147483647 w 222"/>
                  <a:gd name="T49" fmla="*/ 2147483647 h 150"/>
                  <a:gd name="T50" fmla="*/ 2147483647 w 222"/>
                  <a:gd name="T51" fmla="*/ 2147483647 h 150"/>
                  <a:gd name="T52" fmla="*/ 2147483647 w 222"/>
                  <a:gd name="T53" fmla="*/ 2147483647 h 150"/>
                  <a:gd name="T54" fmla="*/ 2147483647 w 222"/>
                  <a:gd name="T55" fmla="*/ 2147483647 h 150"/>
                  <a:gd name="T56" fmla="*/ 2147483647 w 222"/>
                  <a:gd name="T57" fmla="*/ 2147483647 h 150"/>
                  <a:gd name="T58" fmla="*/ 2147483647 w 222"/>
                  <a:gd name="T59" fmla="*/ 2147483647 h 150"/>
                  <a:gd name="T60" fmla="*/ 2147483647 w 222"/>
                  <a:gd name="T61" fmla="*/ 2147483647 h 150"/>
                  <a:gd name="T62" fmla="*/ 2147483647 w 222"/>
                  <a:gd name="T63" fmla="*/ 2147483647 h 150"/>
                  <a:gd name="T64" fmla="*/ 2147483647 w 222"/>
                  <a:gd name="T65" fmla="*/ 2147483647 h 150"/>
                  <a:gd name="T66" fmla="*/ 2147483647 w 222"/>
                  <a:gd name="T67" fmla="*/ 2147483647 h 150"/>
                  <a:gd name="T68" fmla="*/ 2147483647 w 222"/>
                  <a:gd name="T69" fmla="*/ 2147483647 h 150"/>
                  <a:gd name="T70" fmla="*/ 2147483647 w 222"/>
                  <a:gd name="T71" fmla="*/ 2147483647 h 150"/>
                  <a:gd name="T72" fmla="*/ 2147483647 w 222"/>
                  <a:gd name="T73" fmla="*/ 2147483647 h 150"/>
                  <a:gd name="T74" fmla="*/ 2147483647 w 222"/>
                  <a:gd name="T75" fmla="*/ 2147483647 h 150"/>
                  <a:gd name="T76" fmla="*/ 2147483647 w 222"/>
                  <a:gd name="T77" fmla="*/ 2147483647 h 150"/>
                  <a:gd name="T78" fmla="*/ 2147483647 w 222"/>
                  <a:gd name="T79" fmla="*/ 2147483647 h 150"/>
                  <a:gd name="T80" fmla="*/ 2147483647 w 222"/>
                  <a:gd name="T81" fmla="*/ 0 h 150"/>
                  <a:gd name="T82" fmla="*/ 2147483647 w 222"/>
                  <a:gd name="T83" fmla="*/ 0 h 150"/>
                  <a:gd name="T84" fmla="*/ 2147483647 w 222"/>
                  <a:gd name="T85" fmla="*/ 2147483647 h 150"/>
                  <a:gd name="T86" fmla="*/ 2147483647 w 222"/>
                  <a:gd name="T87" fmla="*/ 0 h 150"/>
                  <a:gd name="T88" fmla="*/ 2147483647 w 222"/>
                  <a:gd name="T89" fmla="*/ 2147483647 h 150"/>
                  <a:gd name="T90" fmla="*/ 2147483647 w 222"/>
                  <a:gd name="T91" fmla="*/ 2147483647 h 150"/>
                  <a:gd name="T92" fmla="*/ 2147483647 w 222"/>
                  <a:gd name="T93" fmla="*/ 2147483647 h 150"/>
                  <a:gd name="T94" fmla="*/ 2147483647 w 222"/>
                  <a:gd name="T95" fmla="*/ 2147483647 h 150"/>
                  <a:gd name="T96" fmla="*/ 2147483647 w 222"/>
                  <a:gd name="T97" fmla="*/ 2147483647 h 150"/>
                  <a:gd name="T98" fmla="*/ 2147483647 w 222"/>
                  <a:gd name="T99" fmla="*/ 2147483647 h 150"/>
                  <a:gd name="T100" fmla="*/ 2147483647 w 222"/>
                  <a:gd name="T101" fmla="*/ 2147483647 h 150"/>
                  <a:gd name="T102" fmla="*/ 0 w 222"/>
                  <a:gd name="T103" fmla="*/ 2147483647 h 150"/>
                  <a:gd name="T104" fmla="*/ 0 w 222"/>
                  <a:gd name="T105" fmla="*/ 2147483647 h 1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2"/>
                  <a:gd name="T160" fmla="*/ 0 h 150"/>
                  <a:gd name="T161" fmla="*/ 222 w 222"/>
                  <a:gd name="T162" fmla="*/ 150 h 1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2" h="150" extrusionOk="0">
                    <a:moveTo>
                      <a:pt x="0" y="42"/>
                    </a:moveTo>
                    <a:lnTo>
                      <a:pt x="6" y="60"/>
                    </a:lnTo>
                    <a:lnTo>
                      <a:pt x="30" y="66"/>
                    </a:lnTo>
                    <a:lnTo>
                      <a:pt x="42" y="78"/>
                    </a:lnTo>
                    <a:lnTo>
                      <a:pt x="66" y="78"/>
                    </a:lnTo>
                    <a:lnTo>
                      <a:pt x="78" y="84"/>
                    </a:lnTo>
                    <a:lnTo>
                      <a:pt x="84" y="90"/>
                    </a:lnTo>
                    <a:lnTo>
                      <a:pt x="84" y="114"/>
                    </a:lnTo>
                    <a:lnTo>
                      <a:pt x="108" y="114"/>
                    </a:lnTo>
                    <a:lnTo>
                      <a:pt x="120" y="102"/>
                    </a:lnTo>
                    <a:lnTo>
                      <a:pt x="120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62" y="144"/>
                    </a:lnTo>
                    <a:lnTo>
                      <a:pt x="180" y="144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32"/>
                    </a:lnTo>
                    <a:lnTo>
                      <a:pt x="174" y="120"/>
                    </a:lnTo>
                    <a:lnTo>
                      <a:pt x="174" y="114"/>
                    </a:lnTo>
                    <a:lnTo>
                      <a:pt x="180" y="114"/>
                    </a:lnTo>
                    <a:lnTo>
                      <a:pt x="192" y="108"/>
                    </a:lnTo>
                    <a:lnTo>
                      <a:pt x="198" y="102"/>
                    </a:lnTo>
                    <a:lnTo>
                      <a:pt x="204" y="102"/>
                    </a:lnTo>
                    <a:lnTo>
                      <a:pt x="204" y="96"/>
                    </a:lnTo>
                    <a:lnTo>
                      <a:pt x="210" y="90"/>
                    </a:lnTo>
                    <a:lnTo>
                      <a:pt x="222" y="90"/>
                    </a:lnTo>
                    <a:lnTo>
                      <a:pt x="216" y="84"/>
                    </a:lnTo>
                    <a:lnTo>
                      <a:pt x="216" y="66"/>
                    </a:lnTo>
                    <a:lnTo>
                      <a:pt x="204" y="54"/>
                    </a:lnTo>
                    <a:lnTo>
                      <a:pt x="180" y="54"/>
                    </a:lnTo>
                    <a:lnTo>
                      <a:pt x="180" y="42"/>
                    </a:lnTo>
                    <a:lnTo>
                      <a:pt x="186" y="36"/>
                    </a:lnTo>
                    <a:lnTo>
                      <a:pt x="186" y="18"/>
                    </a:lnTo>
                    <a:lnTo>
                      <a:pt x="180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96" y="12"/>
                    </a:lnTo>
                    <a:lnTo>
                      <a:pt x="78" y="6"/>
                    </a:lnTo>
                    <a:lnTo>
                      <a:pt x="72" y="18"/>
                    </a:lnTo>
                    <a:lnTo>
                      <a:pt x="66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0" y="24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3" name="Belaru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839556E-6F0E-2EF4-D93D-6C5C44469E3C}"/>
                  </a:ext>
                </a:extLst>
              </p:cNvPr>
              <p:cNvSpPr/>
              <p:nvPr/>
            </p:nvSpPr>
            <p:spPr bwMode="gray">
              <a:xfrm>
                <a:off x="4047516" y="2894249"/>
                <a:ext cx="915642" cy="633117"/>
              </a:xfrm>
              <a:custGeom>
                <a:avLst/>
                <a:gdLst>
                  <a:gd name="T0" fmla="*/ 2147483647 w 570"/>
                  <a:gd name="T1" fmla="*/ 2147483647 h 372"/>
                  <a:gd name="T2" fmla="*/ 2147483647 w 570"/>
                  <a:gd name="T3" fmla="*/ 2147483647 h 372"/>
                  <a:gd name="T4" fmla="*/ 2147483647 w 570"/>
                  <a:gd name="T5" fmla="*/ 2147483647 h 372"/>
                  <a:gd name="T6" fmla="*/ 2147483647 w 570"/>
                  <a:gd name="T7" fmla="*/ 2147483647 h 372"/>
                  <a:gd name="T8" fmla="*/ 2147483647 w 570"/>
                  <a:gd name="T9" fmla="*/ 2147483647 h 372"/>
                  <a:gd name="T10" fmla="*/ 2147483647 w 570"/>
                  <a:gd name="T11" fmla="*/ 2147483647 h 372"/>
                  <a:gd name="T12" fmla="*/ 2147483647 w 570"/>
                  <a:gd name="T13" fmla="*/ 2147483647 h 372"/>
                  <a:gd name="T14" fmla="*/ 2147483647 w 570"/>
                  <a:gd name="T15" fmla="*/ 2147483647 h 372"/>
                  <a:gd name="T16" fmla="*/ 2147483647 w 570"/>
                  <a:gd name="T17" fmla="*/ 2147483647 h 372"/>
                  <a:gd name="T18" fmla="*/ 2147483647 w 570"/>
                  <a:gd name="T19" fmla="*/ 2147483647 h 372"/>
                  <a:gd name="T20" fmla="*/ 2147483647 w 570"/>
                  <a:gd name="T21" fmla="*/ 2147483647 h 372"/>
                  <a:gd name="T22" fmla="*/ 2147483647 w 570"/>
                  <a:gd name="T23" fmla="*/ 2147483647 h 372"/>
                  <a:gd name="T24" fmla="*/ 2147483647 w 570"/>
                  <a:gd name="T25" fmla="*/ 2147483647 h 372"/>
                  <a:gd name="T26" fmla="*/ 2147483647 w 570"/>
                  <a:gd name="T27" fmla="*/ 2147483647 h 372"/>
                  <a:gd name="T28" fmla="*/ 2147483647 w 570"/>
                  <a:gd name="T29" fmla="*/ 2147483647 h 372"/>
                  <a:gd name="T30" fmla="*/ 2147483647 w 570"/>
                  <a:gd name="T31" fmla="*/ 2147483647 h 372"/>
                  <a:gd name="T32" fmla="*/ 2147483647 w 570"/>
                  <a:gd name="T33" fmla="*/ 2147483647 h 372"/>
                  <a:gd name="T34" fmla="*/ 2147483647 w 570"/>
                  <a:gd name="T35" fmla="*/ 2147483647 h 372"/>
                  <a:gd name="T36" fmla="*/ 2147483647 w 570"/>
                  <a:gd name="T37" fmla="*/ 2147483647 h 372"/>
                  <a:gd name="T38" fmla="*/ 2147483647 w 570"/>
                  <a:gd name="T39" fmla="*/ 2147483647 h 372"/>
                  <a:gd name="T40" fmla="*/ 2147483647 w 570"/>
                  <a:gd name="T41" fmla="*/ 2147483647 h 372"/>
                  <a:gd name="T42" fmla="*/ 2147483647 w 570"/>
                  <a:gd name="T43" fmla="*/ 2147483647 h 372"/>
                  <a:gd name="T44" fmla="*/ 2147483647 w 570"/>
                  <a:gd name="T45" fmla="*/ 2147483647 h 372"/>
                  <a:gd name="T46" fmla="*/ 2147483647 w 570"/>
                  <a:gd name="T47" fmla="*/ 2147483647 h 372"/>
                  <a:gd name="T48" fmla="*/ 2147483647 w 570"/>
                  <a:gd name="T49" fmla="*/ 2147483647 h 372"/>
                  <a:gd name="T50" fmla="*/ 2147483647 w 570"/>
                  <a:gd name="T51" fmla="*/ 2147483647 h 372"/>
                  <a:gd name="T52" fmla="*/ 2147483647 w 570"/>
                  <a:gd name="T53" fmla="*/ 2147483647 h 372"/>
                  <a:gd name="T54" fmla="*/ 2147483647 w 570"/>
                  <a:gd name="T55" fmla="*/ 2147483647 h 372"/>
                  <a:gd name="T56" fmla="*/ 2147483647 w 570"/>
                  <a:gd name="T57" fmla="*/ 0 h 372"/>
                  <a:gd name="T58" fmla="*/ 2147483647 w 570"/>
                  <a:gd name="T59" fmla="*/ 2147483647 h 372"/>
                  <a:gd name="T60" fmla="*/ 2147483647 w 570"/>
                  <a:gd name="T61" fmla="*/ 2147483647 h 372"/>
                  <a:gd name="T62" fmla="*/ 2147483647 w 570"/>
                  <a:gd name="T63" fmla="*/ 2147483647 h 372"/>
                  <a:gd name="T64" fmla="*/ 2147483647 w 570"/>
                  <a:gd name="T65" fmla="*/ 2147483647 h 372"/>
                  <a:gd name="T66" fmla="*/ 2147483647 w 570"/>
                  <a:gd name="T67" fmla="*/ 2147483647 h 372"/>
                  <a:gd name="T68" fmla="*/ 2147483647 w 570"/>
                  <a:gd name="T69" fmla="*/ 2147483647 h 372"/>
                  <a:gd name="T70" fmla="*/ 2147483647 w 570"/>
                  <a:gd name="T71" fmla="*/ 2147483647 h 372"/>
                  <a:gd name="T72" fmla="*/ 2147483647 w 570"/>
                  <a:gd name="T73" fmla="*/ 2147483647 h 372"/>
                  <a:gd name="T74" fmla="*/ 2147483647 w 570"/>
                  <a:gd name="T75" fmla="*/ 2147483647 h 372"/>
                  <a:gd name="T76" fmla="*/ 2147483647 w 570"/>
                  <a:gd name="T77" fmla="*/ 2147483647 h 372"/>
                  <a:gd name="T78" fmla="*/ 2147483647 w 570"/>
                  <a:gd name="T79" fmla="*/ 2147483647 h 372"/>
                  <a:gd name="T80" fmla="*/ 2147483647 w 570"/>
                  <a:gd name="T81" fmla="*/ 2147483647 h 372"/>
                  <a:gd name="T82" fmla="*/ 2147483647 w 570"/>
                  <a:gd name="T83" fmla="*/ 2147483647 h 372"/>
                  <a:gd name="T84" fmla="*/ 2147483647 w 570"/>
                  <a:gd name="T85" fmla="*/ 2147483647 h 372"/>
                  <a:gd name="T86" fmla="*/ 2147483647 w 570"/>
                  <a:gd name="T87" fmla="*/ 2147483647 h 372"/>
                  <a:gd name="T88" fmla="*/ 2147483647 w 570"/>
                  <a:gd name="T89" fmla="*/ 2147483647 h 372"/>
                  <a:gd name="T90" fmla="*/ 2147483647 w 570"/>
                  <a:gd name="T91" fmla="*/ 2147483647 h 372"/>
                  <a:gd name="T92" fmla="*/ 2147483647 w 570"/>
                  <a:gd name="T93" fmla="*/ 2147483647 h 372"/>
                  <a:gd name="T94" fmla="*/ 2147483647 w 570"/>
                  <a:gd name="T95" fmla="*/ 2147483647 h 372"/>
                  <a:gd name="T96" fmla="*/ 2147483647 w 570"/>
                  <a:gd name="T97" fmla="*/ 2147483647 h 3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0"/>
                  <a:gd name="T148" fmla="*/ 0 h 372"/>
                  <a:gd name="T149" fmla="*/ 570 w 570"/>
                  <a:gd name="T150" fmla="*/ 372 h 3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0" h="372" extrusionOk="0">
                    <a:moveTo>
                      <a:pt x="24" y="312"/>
                    </a:moveTo>
                    <a:lnTo>
                      <a:pt x="24" y="342"/>
                    </a:lnTo>
                    <a:lnTo>
                      <a:pt x="30" y="354"/>
                    </a:lnTo>
                    <a:lnTo>
                      <a:pt x="36" y="360"/>
                    </a:lnTo>
                    <a:lnTo>
                      <a:pt x="48" y="360"/>
                    </a:lnTo>
                    <a:lnTo>
                      <a:pt x="60" y="354"/>
                    </a:lnTo>
                    <a:lnTo>
                      <a:pt x="72" y="342"/>
                    </a:lnTo>
                    <a:lnTo>
                      <a:pt x="72" y="336"/>
                    </a:lnTo>
                    <a:lnTo>
                      <a:pt x="108" y="336"/>
                    </a:lnTo>
                    <a:lnTo>
                      <a:pt x="120" y="330"/>
                    </a:lnTo>
                    <a:lnTo>
                      <a:pt x="126" y="324"/>
                    </a:lnTo>
                    <a:lnTo>
                      <a:pt x="174" y="324"/>
                    </a:lnTo>
                    <a:lnTo>
                      <a:pt x="174" y="330"/>
                    </a:lnTo>
                    <a:lnTo>
                      <a:pt x="180" y="336"/>
                    </a:lnTo>
                    <a:lnTo>
                      <a:pt x="216" y="336"/>
                    </a:lnTo>
                    <a:lnTo>
                      <a:pt x="240" y="342"/>
                    </a:lnTo>
                    <a:lnTo>
                      <a:pt x="258" y="354"/>
                    </a:lnTo>
                    <a:lnTo>
                      <a:pt x="264" y="348"/>
                    </a:lnTo>
                    <a:lnTo>
                      <a:pt x="282" y="360"/>
                    </a:lnTo>
                    <a:lnTo>
                      <a:pt x="294" y="348"/>
                    </a:lnTo>
                    <a:lnTo>
                      <a:pt x="300" y="360"/>
                    </a:lnTo>
                    <a:lnTo>
                      <a:pt x="318" y="354"/>
                    </a:lnTo>
                    <a:lnTo>
                      <a:pt x="324" y="360"/>
                    </a:lnTo>
                    <a:lnTo>
                      <a:pt x="336" y="354"/>
                    </a:lnTo>
                    <a:lnTo>
                      <a:pt x="348" y="366"/>
                    </a:lnTo>
                    <a:lnTo>
                      <a:pt x="348" y="360"/>
                    </a:lnTo>
                    <a:lnTo>
                      <a:pt x="354" y="354"/>
                    </a:lnTo>
                    <a:lnTo>
                      <a:pt x="372" y="354"/>
                    </a:lnTo>
                    <a:lnTo>
                      <a:pt x="378" y="360"/>
                    </a:lnTo>
                    <a:lnTo>
                      <a:pt x="378" y="372"/>
                    </a:lnTo>
                    <a:lnTo>
                      <a:pt x="384" y="372"/>
                    </a:lnTo>
                    <a:lnTo>
                      <a:pt x="396" y="366"/>
                    </a:lnTo>
                    <a:lnTo>
                      <a:pt x="420" y="366"/>
                    </a:lnTo>
                    <a:lnTo>
                      <a:pt x="426" y="372"/>
                    </a:lnTo>
                    <a:lnTo>
                      <a:pt x="444" y="372"/>
                    </a:lnTo>
                    <a:lnTo>
                      <a:pt x="450" y="366"/>
                    </a:lnTo>
                    <a:lnTo>
                      <a:pt x="450" y="354"/>
                    </a:lnTo>
                    <a:lnTo>
                      <a:pt x="444" y="348"/>
                    </a:lnTo>
                    <a:lnTo>
                      <a:pt x="450" y="336"/>
                    </a:lnTo>
                    <a:lnTo>
                      <a:pt x="456" y="330"/>
                    </a:lnTo>
                    <a:lnTo>
                      <a:pt x="468" y="324"/>
                    </a:lnTo>
                    <a:lnTo>
                      <a:pt x="474" y="312"/>
                    </a:lnTo>
                    <a:lnTo>
                      <a:pt x="498" y="312"/>
                    </a:lnTo>
                    <a:lnTo>
                      <a:pt x="516" y="318"/>
                    </a:lnTo>
                    <a:lnTo>
                      <a:pt x="516" y="300"/>
                    </a:lnTo>
                    <a:lnTo>
                      <a:pt x="510" y="288"/>
                    </a:lnTo>
                    <a:lnTo>
                      <a:pt x="504" y="282"/>
                    </a:lnTo>
                    <a:lnTo>
                      <a:pt x="504" y="264"/>
                    </a:lnTo>
                    <a:lnTo>
                      <a:pt x="480" y="240"/>
                    </a:lnTo>
                    <a:lnTo>
                      <a:pt x="480" y="234"/>
                    </a:lnTo>
                    <a:lnTo>
                      <a:pt x="486" y="228"/>
                    </a:lnTo>
                    <a:lnTo>
                      <a:pt x="510" y="228"/>
                    </a:lnTo>
                    <a:lnTo>
                      <a:pt x="510" y="234"/>
                    </a:lnTo>
                    <a:lnTo>
                      <a:pt x="516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52" y="228"/>
                    </a:lnTo>
                    <a:lnTo>
                      <a:pt x="558" y="216"/>
                    </a:lnTo>
                    <a:lnTo>
                      <a:pt x="570" y="210"/>
                    </a:lnTo>
                    <a:lnTo>
                      <a:pt x="546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46" y="186"/>
                    </a:lnTo>
                    <a:lnTo>
                      <a:pt x="540" y="180"/>
                    </a:lnTo>
                    <a:lnTo>
                      <a:pt x="504" y="180"/>
                    </a:lnTo>
                    <a:lnTo>
                      <a:pt x="504" y="156"/>
                    </a:lnTo>
                    <a:lnTo>
                      <a:pt x="474" y="144"/>
                    </a:lnTo>
                    <a:lnTo>
                      <a:pt x="474" y="132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44" y="84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8"/>
                    </a:lnTo>
                    <a:lnTo>
                      <a:pt x="432" y="42"/>
                    </a:lnTo>
                    <a:lnTo>
                      <a:pt x="396" y="24"/>
                    </a:lnTo>
                    <a:lnTo>
                      <a:pt x="390" y="18"/>
                    </a:lnTo>
                    <a:lnTo>
                      <a:pt x="384" y="18"/>
                    </a:lnTo>
                    <a:lnTo>
                      <a:pt x="354" y="36"/>
                    </a:lnTo>
                    <a:lnTo>
                      <a:pt x="348" y="18"/>
                    </a:lnTo>
                    <a:lnTo>
                      <a:pt x="312" y="12"/>
                    </a:lnTo>
                    <a:lnTo>
                      <a:pt x="300" y="18"/>
                    </a:lnTo>
                    <a:lnTo>
                      <a:pt x="300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52" y="6"/>
                    </a:lnTo>
                    <a:lnTo>
                      <a:pt x="246" y="18"/>
                    </a:lnTo>
                    <a:lnTo>
                      <a:pt x="240" y="24"/>
                    </a:lnTo>
                    <a:lnTo>
                      <a:pt x="234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30"/>
                    </a:lnTo>
                    <a:lnTo>
                      <a:pt x="180" y="36"/>
                    </a:lnTo>
                    <a:lnTo>
                      <a:pt x="174" y="42"/>
                    </a:lnTo>
                    <a:lnTo>
                      <a:pt x="174" y="54"/>
                    </a:lnTo>
                    <a:lnTo>
                      <a:pt x="192" y="72"/>
                    </a:lnTo>
                    <a:lnTo>
                      <a:pt x="186" y="78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72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44" y="120"/>
                    </a:lnTo>
                    <a:lnTo>
                      <a:pt x="132" y="120"/>
                    </a:lnTo>
                    <a:lnTo>
                      <a:pt x="132" y="126"/>
                    </a:lnTo>
                    <a:lnTo>
                      <a:pt x="138" y="132"/>
                    </a:lnTo>
                    <a:lnTo>
                      <a:pt x="138" y="144"/>
                    </a:lnTo>
                    <a:lnTo>
                      <a:pt x="144" y="15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38" y="150"/>
                    </a:lnTo>
                    <a:lnTo>
                      <a:pt x="138" y="144"/>
                    </a:lnTo>
                    <a:lnTo>
                      <a:pt x="120" y="144"/>
                    </a:lnTo>
                    <a:lnTo>
                      <a:pt x="108" y="150"/>
                    </a:lnTo>
                    <a:lnTo>
                      <a:pt x="102" y="156"/>
                    </a:lnTo>
                    <a:lnTo>
                      <a:pt x="96" y="168"/>
                    </a:lnTo>
                    <a:lnTo>
                      <a:pt x="84" y="156"/>
                    </a:lnTo>
                    <a:lnTo>
                      <a:pt x="84" y="174"/>
                    </a:lnTo>
                    <a:lnTo>
                      <a:pt x="54" y="174"/>
                    </a:lnTo>
                    <a:lnTo>
                      <a:pt x="54" y="168"/>
                    </a:lnTo>
                    <a:lnTo>
                      <a:pt x="48" y="162"/>
                    </a:lnTo>
                    <a:lnTo>
                      <a:pt x="42" y="162"/>
                    </a:lnTo>
                    <a:lnTo>
                      <a:pt x="30" y="168"/>
                    </a:lnTo>
                    <a:lnTo>
                      <a:pt x="18" y="168"/>
                    </a:lnTo>
                    <a:lnTo>
                      <a:pt x="12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36" y="234"/>
                    </a:lnTo>
                    <a:lnTo>
                      <a:pt x="42" y="240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36" y="264"/>
                    </a:lnTo>
                    <a:lnTo>
                      <a:pt x="12" y="270"/>
                    </a:lnTo>
                    <a:lnTo>
                      <a:pt x="12" y="288"/>
                    </a:lnTo>
                    <a:lnTo>
                      <a:pt x="0" y="288"/>
                    </a:lnTo>
                    <a:lnTo>
                      <a:pt x="0" y="294"/>
                    </a:lnTo>
                    <a:lnTo>
                      <a:pt x="6" y="300"/>
                    </a:lnTo>
                    <a:lnTo>
                      <a:pt x="12" y="300"/>
                    </a:lnTo>
                    <a:lnTo>
                      <a:pt x="24" y="31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4" name="Austr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D3C946B-D1F5-80E7-858F-95147D2BA8A2}"/>
                  </a:ext>
                </a:extLst>
              </p:cNvPr>
              <p:cNvSpPr/>
              <p:nvPr/>
            </p:nvSpPr>
            <p:spPr bwMode="gray">
              <a:xfrm>
                <a:off x="2705843" y="3837184"/>
                <a:ext cx="737602" cy="343500"/>
              </a:xfrm>
              <a:custGeom>
                <a:avLst/>
                <a:gdLst>
                  <a:gd name="T0" fmla="*/ 2147483647 w 456"/>
                  <a:gd name="T1" fmla="*/ 2147483647 h 204"/>
                  <a:gd name="T2" fmla="*/ 2147483647 w 456"/>
                  <a:gd name="T3" fmla="*/ 2147483647 h 204"/>
                  <a:gd name="T4" fmla="*/ 2147483647 w 456"/>
                  <a:gd name="T5" fmla="*/ 2147483647 h 204"/>
                  <a:gd name="T6" fmla="*/ 2147483647 w 456"/>
                  <a:gd name="T7" fmla="*/ 2147483647 h 204"/>
                  <a:gd name="T8" fmla="*/ 2147483647 w 456"/>
                  <a:gd name="T9" fmla="*/ 2147483647 h 204"/>
                  <a:gd name="T10" fmla="*/ 2147483647 w 456"/>
                  <a:gd name="T11" fmla="*/ 2147483647 h 204"/>
                  <a:gd name="T12" fmla="*/ 2147483647 w 456"/>
                  <a:gd name="T13" fmla="*/ 2147483647 h 204"/>
                  <a:gd name="T14" fmla="*/ 2147483647 w 456"/>
                  <a:gd name="T15" fmla="*/ 0 h 204"/>
                  <a:gd name="T16" fmla="*/ 2147483647 w 456"/>
                  <a:gd name="T17" fmla="*/ 2147483647 h 204"/>
                  <a:gd name="T18" fmla="*/ 2147483647 w 456"/>
                  <a:gd name="T19" fmla="*/ 2147483647 h 204"/>
                  <a:gd name="T20" fmla="*/ 2147483647 w 456"/>
                  <a:gd name="T21" fmla="*/ 2147483647 h 204"/>
                  <a:gd name="T22" fmla="*/ 2147483647 w 456"/>
                  <a:gd name="T23" fmla="*/ 2147483647 h 204"/>
                  <a:gd name="T24" fmla="*/ 2147483647 w 456"/>
                  <a:gd name="T25" fmla="*/ 2147483647 h 204"/>
                  <a:gd name="T26" fmla="*/ 2147483647 w 456"/>
                  <a:gd name="T27" fmla="*/ 2147483647 h 204"/>
                  <a:gd name="T28" fmla="*/ 2147483647 w 456"/>
                  <a:gd name="T29" fmla="*/ 2147483647 h 204"/>
                  <a:gd name="T30" fmla="*/ 2147483647 w 456"/>
                  <a:gd name="T31" fmla="*/ 2147483647 h 204"/>
                  <a:gd name="T32" fmla="*/ 2147483647 w 456"/>
                  <a:gd name="T33" fmla="*/ 2147483647 h 204"/>
                  <a:gd name="T34" fmla="*/ 2147483647 w 456"/>
                  <a:gd name="T35" fmla="*/ 2147483647 h 204"/>
                  <a:gd name="T36" fmla="*/ 2147483647 w 456"/>
                  <a:gd name="T37" fmla="*/ 2147483647 h 204"/>
                  <a:gd name="T38" fmla="*/ 2147483647 w 456"/>
                  <a:gd name="T39" fmla="*/ 2147483647 h 204"/>
                  <a:gd name="T40" fmla="*/ 2147483647 w 456"/>
                  <a:gd name="T41" fmla="*/ 2147483647 h 204"/>
                  <a:gd name="T42" fmla="*/ 2147483647 w 456"/>
                  <a:gd name="T43" fmla="*/ 2147483647 h 204"/>
                  <a:gd name="T44" fmla="*/ 2147483647 w 456"/>
                  <a:gd name="T45" fmla="*/ 2147483647 h 204"/>
                  <a:gd name="T46" fmla="*/ 2147483647 w 456"/>
                  <a:gd name="T47" fmla="*/ 2147483647 h 204"/>
                  <a:gd name="T48" fmla="*/ 2147483647 w 456"/>
                  <a:gd name="T49" fmla="*/ 2147483647 h 204"/>
                  <a:gd name="T50" fmla="*/ 2147483647 w 456"/>
                  <a:gd name="T51" fmla="*/ 2147483647 h 204"/>
                  <a:gd name="T52" fmla="*/ 2147483647 w 456"/>
                  <a:gd name="T53" fmla="*/ 2147483647 h 204"/>
                  <a:gd name="T54" fmla="*/ 0 w 456"/>
                  <a:gd name="T55" fmla="*/ 2147483647 h 204"/>
                  <a:gd name="T56" fmla="*/ 2147483647 w 456"/>
                  <a:gd name="T57" fmla="*/ 2147483647 h 204"/>
                  <a:gd name="T58" fmla="*/ 2147483647 w 456"/>
                  <a:gd name="T59" fmla="*/ 2147483647 h 204"/>
                  <a:gd name="T60" fmla="*/ 2147483647 w 456"/>
                  <a:gd name="T61" fmla="*/ 2147483647 h 204"/>
                  <a:gd name="T62" fmla="*/ 2147483647 w 456"/>
                  <a:gd name="T63" fmla="*/ 2147483647 h 204"/>
                  <a:gd name="T64" fmla="*/ 2147483647 w 456"/>
                  <a:gd name="T65" fmla="*/ 2147483647 h 204"/>
                  <a:gd name="T66" fmla="*/ 2147483647 w 456"/>
                  <a:gd name="T67" fmla="*/ 2147483647 h 204"/>
                  <a:gd name="T68" fmla="*/ 2147483647 w 456"/>
                  <a:gd name="T69" fmla="*/ 2147483647 h 204"/>
                  <a:gd name="T70" fmla="*/ 2147483647 w 456"/>
                  <a:gd name="T71" fmla="*/ 2147483647 h 204"/>
                  <a:gd name="T72" fmla="*/ 2147483647 w 456"/>
                  <a:gd name="T73" fmla="*/ 2147483647 h 204"/>
                  <a:gd name="T74" fmla="*/ 2147483647 w 456"/>
                  <a:gd name="T75" fmla="*/ 2147483647 h 204"/>
                  <a:gd name="T76" fmla="*/ 2147483647 w 456"/>
                  <a:gd name="T77" fmla="*/ 2147483647 h 204"/>
                  <a:gd name="T78" fmla="*/ 2147483647 w 456"/>
                  <a:gd name="T79" fmla="*/ 2147483647 h 204"/>
                  <a:gd name="T80" fmla="*/ 2147483647 w 456"/>
                  <a:gd name="T81" fmla="*/ 2147483647 h 204"/>
                  <a:gd name="T82" fmla="*/ 2147483647 w 456"/>
                  <a:gd name="T83" fmla="*/ 2147483647 h 204"/>
                  <a:gd name="T84" fmla="*/ 2147483647 w 456"/>
                  <a:gd name="T85" fmla="*/ 2147483647 h 204"/>
                  <a:gd name="T86" fmla="*/ 2147483647 w 456"/>
                  <a:gd name="T87" fmla="*/ 2147483647 h 204"/>
                  <a:gd name="T88" fmla="*/ 2147483647 w 456"/>
                  <a:gd name="T89" fmla="*/ 2147483647 h 204"/>
                  <a:gd name="T90" fmla="*/ 2147483647 w 456"/>
                  <a:gd name="T91" fmla="*/ 214748364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56"/>
                  <a:gd name="T139" fmla="*/ 0 h 204"/>
                  <a:gd name="T140" fmla="*/ 456 w 456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56" h="204" extrusionOk="0">
                    <a:moveTo>
                      <a:pt x="456" y="102"/>
                    </a:moveTo>
                    <a:lnTo>
                      <a:pt x="456" y="60"/>
                    </a:lnTo>
                    <a:lnTo>
                      <a:pt x="450" y="60"/>
                    </a:lnTo>
                    <a:lnTo>
                      <a:pt x="450" y="48"/>
                    </a:lnTo>
                    <a:lnTo>
                      <a:pt x="456" y="24"/>
                    </a:lnTo>
                    <a:lnTo>
                      <a:pt x="444" y="18"/>
                    </a:lnTo>
                    <a:lnTo>
                      <a:pt x="438" y="18"/>
                    </a:lnTo>
                    <a:lnTo>
                      <a:pt x="432" y="12"/>
                    </a:lnTo>
                    <a:lnTo>
                      <a:pt x="420" y="12"/>
                    </a:lnTo>
                    <a:lnTo>
                      <a:pt x="414" y="18"/>
                    </a:lnTo>
                    <a:lnTo>
                      <a:pt x="402" y="24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66" y="6"/>
                    </a:lnTo>
                    <a:lnTo>
                      <a:pt x="354" y="0"/>
                    </a:lnTo>
                    <a:lnTo>
                      <a:pt x="336" y="0"/>
                    </a:lnTo>
                    <a:lnTo>
                      <a:pt x="330" y="6"/>
                    </a:lnTo>
                    <a:lnTo>
                      <a:pt x="324" y="18"/>
                    </a:lnTo>
                    <a:lnTo>
                      <a:pt x="318" y="18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300" y="30"/>
                    </a:lnTo>
                    <a:lnTo>
                      <a:pt x="288" y="36"/>
                    </a:lnTo>
                    <a:lnTo>
                      <a:pt x="276" y="36"/>
                    </a:lnTo>
                    <a:lnTo>
                      <a:pt x="258" y="18"/>
                    </a:lnTo>
                    <a:lnTo>
                      <a:pt x="252" y="36"/>
                    </a:lnTo>
                    <a:lnTo>
                      <a:pt x="234" y="36"/>
                    </a:lnTo>
                    <a:lnTo>
                      <a:pt x="240" y="48"/>
                    </a:lnTo>
                    <a:lnTo>
                      <a:pt x="240" y="66"/>
                    </a:lnTo>
                    <a:lnTo>
                      <a:pt x="234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66"/>
                    </a:lnTo>
                    <a:lnTo>
                      <a:pt x="204" y="72"/>
                    </a:lnTo>
                    <a:lnTo>
                      <a:pt x="198" y="78"/>
                    </a:lnTo>
                    <a:lnTo>
                      <a:pt x="198" y="84"/>
                    </a:lnTo>
                    <a:lnTo>
                      <a:pt x="210" y="84"/>
                    </a:lnTo>
                    <a:lnTo>
                      <a:pt x="210" y="126"/>
                    </a:lnTo>
                    <a:lnTo>
                      <a:pt x="204" y="126"/>
                    </a:lnTo>
                    <a:lnTo>
                      <a:pt x="192" y="114"/>
                    </a:lnTo>
                    <a:lnTo>
                      <a:pt x="174" y="108"/>
                    </a:lnTo>
                    <a:lnTo>
                      <a:pt x="162" y="102"/>
                    </a:lnTo>
                    <a:lnTo>
                      <a:pt x="144" y="114"/>
                    </a:lnTo>
                    <a:lnTo>
                      <a:pt x="126" y="114"/>
                    </a:lnTo>
                    <a:lnTo>
                      <a:pt x="108" y="126"/>
                    </a:lnTo>
                    <a:lnTo>
                      <a:pt x="102" y="132"/>
                    </a:lnTo>
                    <a:lnTo>
                      <a:pt x="84" y="132"/>
                    </a:lnTo>
                    <a:lnTo>
                      <a:pt x="66" y="114"/>
                    </a:lnTo>
                    <a:lnTo>
                      <a:pt x="48" y="114"/>
                    </a:lnTo>
                    <a:lnTo>
                      <a:pt x="48" y="126"/>
                    </a:lnTo>
                    <a:lnTo>
                      <a:pt x="42" y="132"/>
                    </a:lnTo>
                    <a:lnTo>
                      <a:pt x="30" y="132"/>
                    </a:lnTo>
                    <a:lnTo>
                      <a:pt x="30" y="126"/>
                    </a:lnTo>
                    <a:lnTo>
                      <a:pt x="24" y="120"/>
                    </a:lnTo>
                    <a:lnTo>
                      <a:pt x="0" y="120"/>
                    </a:lnTo>
                    <a:lnTo>
                      <a:pt x="0" y="156"/>
                    </a:lnTo>
                    <a:lnTo>
                      <a:pt x="18" y="156"/>
                    </a:lnTo>
                    <a:lnTo>
                      <a:pt x="18" y="174"/>
                    </a:lnTo>
                    <a:lnTo>
                      <a:pt x="24" y="174"/>
                    </a:lnTo>
                    <a:lnTo>
                      <a:pt x="42" y="156"/>
                    </a:lnTo>
                    <a:lnTo>
                      <a:pt x="48" y="156"/>
                    </a:lnTo>
                    <a:lnTo>
                      <a:pt x="60" y="168"/>
                    </a:lnTo>
                    <a:lnTo>
                      <a:pt x="60" y="174"/>
                    </a:lnTo>
                    <a:lnTo>
                      <a:pt x="72" y="174"/>
                    </a:lnTo>
                    <a:lnTo>
                      <a:pt x="84" y="180"/>
                    </a:lnTo>
                    <a:lnTo>
                      <a:pt x="96" y="162"/>
                    </a:lnTo>
                    <a:lnTo>
                      <a:pt x="138" y="162"/>
                    </a:lnTo>
                    <a:lnTo>
                      <a:pt x="138" y="156"/>
                    </a:lnTo>
                    <a:lnTo>
                      <a:pt x="144" y="150"/>
                    </a:lnTo>
                    <a:lnTo>
                      <a:pt x="162" y="150"/>
                    </a:lnTo>
                    <a:lnTo>
                      <a:pt x="168" y="156"/>
                    </a:lnTo>
                    <a:lnTo>
                      <a:pt x="168" y="174"/>
                    </a:lnTo>
                    <a:lnTo>
                      <a:pt x="180" y="174"/>
                    </a:lnTo>
                    <a:lnTo>
                      <a:pt x="186" y="192"/>
                    </a:lnTo>
                    <a:lnTo>
                      <a:pt x="240" y="192"/>
                    </a:lnTo>
                    <a:lnTo>
                      <a:pt x="240" y="204"/>
                    </a:lnTo>
                    <a:lnTo>
                      <a:pt x="258" y="204"/>
                    </a:lnTo>
                    <a:lnTo>
                      <a:pt x="264" y="198"/>
                    </a:lnTo>
                    <a:lnTo>
                      <a:pt x="282" y="198"/>
                    </a:lnTo>
                    <a:lnTo>
                      <a:pt x="288" y="204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66" y="192"/>
                    </a:lnTo>
                    <a:lnTo>
                      <a:pt x="378" y="186"/>
                    </a:lnTo>
                    <a:lnTo>
                      <a:pt x="402" y="192"/>
                    </a:lnTo>
                    <a:lnTo>
                      <a:pt x="414" y="156"/>
                    </a:lnTo>
                    <a:lnTo>
                      <a:pt x="432" y="156"/>
                    </a:lnTo>
                    <a:lnTo>
                      <a:pt x="432" y="132"/>
                    </a:lnTo>
                    <a:lnTo>
                      <a:pt x="444" y="114"/>
                    </a:lnTo>
                    <a:lnTo>
                      <a:pt x="432" y="114"/>
                    </a:lnTo>
                    <a:lnTo>
                      <a:pt x="438" y="102"/>
                    </a:lnTo>
                    <a:lnTo>
                      <a:pt x="456" y="102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5" name="Andorr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F0F4FB9-4661-FC0F-7FA8-853BF8B31557}"/>
                  </a:ext>
                </a:extLst>
              </p:cNvPr>
              <p:cNvSpPr/>
              <p:nvPr/>
            </p:nvSpPr>
            <p:spPr bwMode="gray">
              <a:xfrm>
                <a:off x="1853789" y="4699303"/>
                <a:ext cx="50870" cy="26943"/>
              </a:xfrm>
              <a:custGeom>
                <a:avLst/>
                <a:gdLst>
                  <a:gd name="T0" fmla="*/ 2147483647 w 30"/>
                  <a:gd name="T1" fmla="*/ 2147483647 h 18"/>
                  <a:gd name="T2" fmla="*/ 2147483647 w 30"/>
                  <a:gd name="T3" fmla="*/ 2147483647 h 18"/>
                  <a:gd name="T4" fmla="*/ 2147483647 w 30"/>
                  <a:gd name="T5" fmla="*/ 2147483647 h 18"/>
                  <a:gd name="T6" fmla="*/ 2147483647 w 30"/>
                  <a:gd name="T7" fmla="*/ 0 h 18"/>
                  <a:gd name="T8" fmla="*/ 0 w 30"/>
                  <a:gd name="T9" fmla="*/ 0 h 18"/>
                  <a:gd name="T10" fmla="*/ 2147483647 w 30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8"/>
                  <a:gd name="T20" fmla="*/ 30 w 3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8" extrusionOk="0">
                    <a:moveTo>
                      <a:pt x="6" y="18"/>
                    </a:move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6" name="Alba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18220D3-FED9-3803-838C-16A07F8C3B62}"/>
                  </a:ext>
                </a:extLst>
              </p:cNvPr>
              <p:cNvSpPr/>
              <p:nvPr/>
            </p:nvSpPr>
            <p:spPr bwMode="gray">
              <a:xfrm>
                <a:off x="3685078" y="4699303"/>
                <a:ext cx="235268" cy="417589"/>
              </a:xfrm>
              <a:custGeom>
                <a:avLst/>
                <a:gdLst>
                  <a:gd name="T0" fmla="*/ 2147483647 w 144"/>
                  <a:gd name="T1" fmla="*/ 2147483647 h 246"/>
                  <a:gd name="T2" fmla="*/ 2147483647 w 144"/>
                  <a:gd name="T3" fmla="*/ 2147483647 h 246"/>
                  <a:gd name="T4" fmla="*/ 2147483647 w 144"/>
                  <a:gd name="T5" fmla="*/ 2147483647 h 246"/>
                  <a:gd name="T6" fmla="*/ 2147483647 w 144"/>
                  <a:gd name="T7" fmla="*/ 2147483647 h 246"/>
                  <a:gd name="T8" fmla="*/ 2147483647 w 144"/>
                  <a:gd name="T9" fmla="*/ 2147483647 h 246"/>
                  <a:gd name="T10" fmla="*/ 2147483647 w 144"/>
                  <a:gd name="T11" fmla="*/ 2147483647 h 246"/>
                  <a:gd name="T12" fmla="*/ 2147483647 w 144"/>
                  <a:gd name="T13" fmla="*/ 2147483647 h 246"/>
                  <a:gd name="T14" fmla="*/ 2147483647 w 144"/>
                  <a:gd name="T15" fmla="*/ 2147483647 h 246"/>
                  <a:gd name="T16" fmla="*/ 2147483647 w 144"/>
                  <a:gd name="T17" fmla="*/ 2147483647 h 246"/>
                  <a:gd name="T18" fmla="*/ 2147483647 w 144"/>
                  <a:gd name="T19" fmla="*/ 2147483647 h 246"/>
                  <a:gd name="T20" fmla="*/ 2147483647 w 144"/>
                  <a:gd name="T21" fmla="*/ 2147483647 h 246"/>
                  <a:gd name="T22" fmla="*/ 2147483647 w 144"/>
                  <a:gd name="T23" fmla="*/ 2147483647 h 246"/>
                  <a:gd name="T24" fmla="*/ 2147483647 w 144"/>
                  <a:gd name="T25" fmla="*/ 2147483647 h 246"/>
                  <a:gd name="T26" fmla="*/ 2147483647 w 144"/>
                  <a:gd name="T27" fmla="*/ 2147483647 h 246"/>
                  <a:gd name="T28" fmla="*/ 2147483647 w 144"/>
                  <a:gd name="T29" fmla="*/ 2147483647 h 246"/>
                  <a:gd name="T30" fmla="*/ 2147483647 w 144"/>
                  <a:gd name="T31" fmla="*/ 2147483647 h 246"/>
                  <a:gd name="T32" fmla="*/ 2147483647 w 144"/>
                  <a:gd name="T33" fmla="*/ 2147483647 h 246"/>
                  <a:gd name="T34" fmla="*/ 2147483647 w 144"/>
                  <a:gd name="T35" fmla="*/ 2147483647 h 246"/>
                  <a:gd name="T36" fmla="*/ 2147483647 w 144"/>
                  <a:gd name="T37" fmla="*/ 2147483647 h 246"/>
                  <a:gd name="T38" fmla="*/ 2147483647 w 144"/>
                  <a:gd name="T39" fmla="*/ 0 h 246"/>
                  <a:gd name="T40" fmla="*/ 2147483647 w 144"/>
                  <a:gd name="T41" fmla="*/ 2147483647 h 246"/>
                  <a:gd name="T42" fmla="*/ 2147483647 w 144"/>
                  <a:gd name="T43" fmla="*/ 2147483647 h 246"/>
                  <a:gd name="T44" fmla="*/ 0 w 144"/>
                  <a:gd name="T45" fmla="*/ 2147483647 h 246"/>
                  <a:gd name="T46" fmla="*/ 2147483647 w 144"/>
                  <a:gd name="T47" fmla="*/ 2147483647 h 246"/>
                  <a:gd name="T48" fmla="*/ 2147483647 w 144"/>
                  <a:gd name="T49" fmla="*/ 2147483647 h 246"/>
                  <a:gd name="T50" fmla="*/ 2147483647 w 144"/>
                  <a:gd name="T51" fmla="*/ 2147483647 h 246"/>
                  <a:gd name="T52" fmla="*/ 2147483647 w 144"/>
                  <a:gd name="T53" fmla="*/ 2147483647 h 246"/>
                  <a:gd name="T54" fmla="*/ 2147483647 w 144"/>
                  <a:gd name="T55" fmla="*/ 2147483647 h 246"/>
                  <a:gd name="T56" fmla="*/ 2147483647 w 144"/>
                  <a:gd name="T57" fmla="*/ 2147483647 h 246"/>
                  <a:gd name="T58" fmla="*/ 2147483647 w 144"/>
                  <a:gd name="T59" fmla="*/ 2147483647 h 246"/>
                  <a:gd name="T60" fmla="*/ 2147483647 w 144"/>
                  <a:gd name="T61" fmla="*/ 2147483647 h 246"/>
                  <a:gd name="T62" fmla="*/ 2147483647 w 144"/>
                  <a:gd name="T63" fmla="*/ 2147483647 h 246"/>
                  <a:gd name="T64" fmla="*/ 2147483647 w 144"/>
                  <a:gd name="T65" fmla="*/ 2147483647 h 246"/>
                  <a:gd name="T66" fmla="*/ 2147483647 w 144"/>
                  <a:gd name="T67" fmla="*/ 2147483647 h 246"/>
                  <a:gd name="T68" fmla="*/ 2147483647 w 144"/>
                  <a:gd name="T69" fmla="*/ 2147483647 h 246"/>
                  <a:gd name="T70" fmla="*/ 2147483647 w 144"/>
                  <a:gd name="T71" fmla="*/ 2147483647 h 246"/>
                  <a:gd name="T72" fmla="*/ 2147483647 w 144"/>
                  <a:gd name="T73" fmla="*/ 2147483647 h 246"/>
                  <a:gd name="T74" fmla="*/ 2147483647 w 144"/>
                  <a:gd name="T75" fmla="*/ 2147483647 h 246"/>
                  <a:gd name="T76" fmla="*/ 2147483647 w 144"/>
                  <a:gd name="T77" fmla="*/ 2147483647 h 246"/>
                  <a:gd name="T78" fmla="*/ 2147483647 w 144"/>
                  <a:gd name="T79" fmla="*/ 2147483647 h 246"/>
                  <a:gd name="T80" fmla="*/ 2147483647 w 144"/>
                  <a:gd name="T81" fmla="*/ 2147483647 h 246"/>
                  <a:gd name="T82" fmla="*/ 2147483647 w 144"/>
                  <a:gd name="T83" fmla="*/ 2147483647 h 246"/>
                  <a:gd name="T84" fmla="*/ 2147483647 w 144"/>
                  <a:gd name="T85" fmla="*/ 2147483647 h 246"/>
                  <a:gd name="T86" fmla="*/ 2147483647 w 144"/>
                  <a:gd name="T87" fmla="*/ 2147483647 h 246"/>
                  <a:gd name="T88" fmla="*/ 2147483647 w 144"/>
                  <a:gd name="T89" fmla="*/ 214748364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"/>
                  <a:gd name="T136" fmla="*/ 0 h 246"/>
                  <a:gd name="T137" fmla="*/ 144 w 144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" h="246" extrusionOk="0">
                    <a:moveTo>
                      <a:pt x="96" y="210"/>
                    </a:moveTo>
                    <a:lnTo>
                      <a:pt x="96" y="204"/>
                    </a:lnTo>
                    <a:lnTo>
                      <a:pt x="108" y="204"/>
                    </a:lnTo>
                    <a:lnTo>
                      <a:pt x="120" y="198"/>
                    </a:lnTo>
                    <a:lnTo>
                      <a:pt x="120" y="174"/>
                    </a:lnTo>
                    <a:lnTo>
                      <a:pt x="138" y="174"/>
                    </a:lnTo>
                    <a:lnTo>
                      <a:pt x="144" y="168"/>
                    </a:lnTo>
                    <a:lnTo>
                      <a:pt x="144" y="138"/>
                    </a:lnTo>
                    <a:lnTo>
                      <a:pt x="120" y="144"/>
                    </a:lnTo>
                    <a:lnTo>
                      <a:pt x="120" y="126"/>
                    </a:lnTo>
                    <a:lnTo>
                      <a:pt x="114" y="126"/>
                    </a:lnTo>
                    <a:lnTo>
                      <a:pt x="108" y="120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2" y="42"/>
                    </a:lnTo>
                    <a:lnTo>
                      <a:pt x="96" y="24"/>
                    </a:lnTo>
                    <a:lnTo>
                      <a:pt x="84" y="24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30" y="48"/>
                    </a:lnTo>
                    <a:lnTo>
                      <a:pt x="18" y="60"/>
                    </a:lnTo>
                    <a:lnTo>
                      <a:pt x="24" y="66"/>
                    </a:lnTo>
                    <a:lnTo>
                      <a:pt x="48" y="66"/>
                    </a:lnTo>
                    <a:lnTo>
                      <a:pt x="48" y="84"/>
                    </a:lnTo>
                    <a:lnTo>
                      <a:pt x="42" y="96"/>
                    </a:lnTo>
                    <a:lnTo>
                      <a:pt x="42" y="114"/>
                    </a:lnTo>
                    <a:lnTo>
                      <a:pt x="36" y="132"/>
                    </a:lnTo>
                    <a:lnTo>
                      <a:pt x="36" y="156"/>
                    </a:lnTo>
                    <a:lnTo>
                      <a:pt x="24" y="180"/>
                    </a:lnTo>
                    <a:lnTo>
                      <a:pt x="24" y="186"/>
                    </a:lnTo>
                    <a:lnTo>
                      <a:pt x="42" y="204"/>
                    </a:lnTo>
                    <a:lnTo>
                      <a:pt x="54" y="210"/>
                    </a:lnTo>
                    <a:lnTo>
                      <a:pt x="60" y="216"/>
                    </a:lnTo>
                    <a:lnTo>
                      <a:pt x="60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90" y="246"/>
                    </a:lnTo>
                    <a:lnTo>
                      <a:pt x="96" y="246"/>
                    </a:lnTo>
                    <a:lnTo>
                      <a:pt x="96" y="21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47" name="Group 340">
                <a:extLst>
                  <a:ext uri="{FF2B5EF4-FFF2-40B4-BE49-F238E27FC236}">
                    <a16:creationId xmlns:a16="http://schemas.microsoft.com/office/drawing/2014/main" id="{DB9C1A64-B6FD-F982-5F67-21423DFA2B44}"/>
                  </a:ext>
                </a:extLst>
              </p:cNvPr>
              <p:cNvGrpSpPr/>
              <p:nvPr/>
            </p:nvGrpSpPr>
            <p:grpSpPr bwMode="gray">
              <a:xfrm>
                <a:off x="3646915" y="4221102"/>
                <a:ext cx="445104" cy="579236"/>
                <a:chOff x="2184" y="1242"/>
                <a:chExt cx="257" cy="316"/>
              </a:xfrm>
              <a:grpFill/>
            </p:grpSpPr>
            <p:sp>
              <p:nvSpPr>
                <p:cNvPr id="50" name="Freeform 341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5CD0815C-602C-7795-544A-F6335C0E5E13}"/>
                    </a:ext>
                  </a:extLst>
                </p:cNvPr>
                <p:cNvSpPr/>
                <p:nvPr/>
              </p:nvSpPr>
              <p:spPr bwMode="gray">
                <a:xfrm>
                  <a:off x="2184" y="1242"/>
                  <a:ext cx="257" cy="282"/>
                </a:xfrm>
                <a:custGeom>
                  <a:avLst/>
                  <a:gdLst/>
                  <a:ahLst/>
                  <a:cxnLst>
                    <a:cxn ang="0">
                      <a:pos x="464" y="374"/>
                    </a:cxn>
                    <a:cxn ang="0">
                      <a:pos x="453" y="310"/>
                    </a:cxn>
                    <a:cxn ang="0">
                      <a:pos x="453" y="235"/>
                    </a:cxn>
                    <a:cxn ang="0">
                      <a:pos x="378" y="224"/>
                    </a:cxn>
                    <a:cxn ang="0">
                      <a:pos x="302" y="171"/>
                    </a:cxn>
                    <a:cxn ang="0">
                      <a:pos x="291" y="118"/>
                    </a:cxn>
                    <a:cxn ang="0">
                      <a:pos x="259" y="128"/>
                    </a:cxn>
                    <a:cxn ang="0">
                      <a:pos x="216" y="53"/>
                    </a:cxn>
                    <a:cxn ang="0">
                      <a:pos x="87" y="0"/>
                    </a:cxn>
                    <a:cxn ang="0">
                      <a:pos x="0" y="43"/>
                    </a:cxn>
                    <a:cxn ang="0">
                      <a:pos x="32" y="96"/>
                    </a:cxn>
                    <a:cxn ang="0">
                      <a:pos x="65" y="139"/>
                    </a:cxn>
                    <a:cxn ang="0">
                      <a:pos x="54" y="150"/>
                    </a:cxn>
                    <a:cxn ang="0">
                      <a:pos x="32" y="181"/>
                    </a:cxn>
                    <a:cxn ang="0">
                      <a:pos x="32" y="192"/>
                    </a:cxn>
                    <a:cxn ang="0">
                      <a:pos x="76" y="203"/>
                    </a:cxn>
                    <a:cxn ang="0">
                      <a:pos x="87" y="267"/>
                    </a:cxn>
                    <a:cxn ang="0">
                      <a:pos x="65" y="310"/>
                    </a:cxn>
                    <a:cxn ang="0">
                      <a:pos x="98" y="363"/>
                    </a:cxn>
                    <a:cxn ang="0">
                      <a:pos x="119" y="395"/>
                    </a:cxn>
                    <a:cxn ang="0">
                      <a:pos x="157" y="442"/>
                    </a:cxn>
                    <a:cxn ang="0">
                      <a:pos x="173" y="438"/>
                    </a:cxn>
                    <a:cxn ang="0">
                      <a:pos x="180" y="444"/>
                    </a:cxn>
                    <a:cxn ang="0">
                      <a:pos x="230" y="446"/>
                    </a:cxn>
                    <a:cxn ang="0">
                      <a:pos x="237" y="431"/>
                    </a:cxn>
                    <a:cxn ang="0">
                      <a:pos x="258" y="416"/>
                    </a:cxn>
                    <a:cxn ang="0">
                      <a:pos x="266" y="418"/>
                    </a:cxn>
                    <a:cxn ang="0">
                      <a:pos x="268" y="407"/>
                    </a:cxn>
                    <a:cxn ang="0">
                      <a:pos x="267" y="399"/>
                    </a:cxn>
                    <a:cxn ang="0">
                      <a:pos x="254" y="388"/>
                    </a:cxn>
                    <a:cxn ang="0">
                      <a:pos x="262" y="387"/>
                    </a:cxn>
                    <a:cxn ang="0">
                      <a:pos x="279" y="380"/>
                    </a:cxn>
                    <a:cxn ang="0">
                      <a:pos x="288" y="372"/>
                    </a:cxn>
                    <a:cxn ang="0">
                      <a:pos x="298" y="389"/>
                    </a:cxn>
                    <a:cxn ang="0">
                      <a:pos x="292" y="399"/>
                    </a:cxn>
                    <a:cxn ang="0">
                      <a:pos x="309" y="402"/>
                    </a:cxn>
                    <a:cxn ang="0">
                      <a:pos x="321" y="404"/>
                    </a:cxn>
                    <a:cxn ang="0">
                      <a:pos x="326" y="408"/>
                    </a:cxn>
                    <a:cxn ang="0">
                      <a:pos x="328" y="433"/>
                    </a:cxn>
                    <a:cxn ang="0">
                      <a:pos x="334" y="429"/>
                    </a:cxn>
                    <a:cxn ang="0">
                      <a:pos x="335" y="448"/>
                    </a:cxn>
                    <a:cxn ang="0">
                      <a:pos x="348" y="452"/>
                    </a:cxn>
                    <a:cxn ang="0">
                      <a:pos x="356" y="467"/>
                    </a:cxn>
                    <a:cxn ang="0">
                      <a:pos x="354" y="478"/>
                    </a:cxn>
                    <a:cxn ang="0">
                      <a:pos x="356" y="482"/>
                    </a:cxn>
                    <a:cxn ang="0">
                      <a:pos x="369" y="485"/>
                    </a:cxn>
                    <a:cxn ang="0">
                      <a:pos x="381" y="492"/>
                    </a:cxn>
                    <a:cxn ang="0">
                      <a:pos x="390" y="496"/>
                    </a:cxn>
                    <a:cxn ang="0">
                      <a:pos x="399" y="501"/>
                    </a:cxn>
                    <a:cxn ang="0">
                      <a:pos x="392" y="513"/>
                    </a:cxn>
                    <a:cxn ang="0">
                      <a:pos x="384" y="528"/>
                    </a:cxn>
                    <a:cxn ang="0">
                      <a:pos x="376" y="542"/>
                    </a:cxn>
                    <a:cxn ang="0">
                      <a:pos x="453" y="492"/>
                    </a:cxn>
                    <a:cxn ang="0">
                      <a:pos x="486" y="470"/>
                    </a:cxn>
                    <a:cxn ang="0">
                      <a:pos x="486" y="406"/>
                    </a:cxn>
                  </a:cxnLst>
                  <a:rect l="0" t="0" r="r" b="b"/>
                  <a:pathLst>
                    <a:path w="496" h="542" extrusionOk="0">
                      <a:moveTo>
                        <a:pt x="486" y="406"/>
                      </a:moveTo>
                      <a:cubicBezTo>
                        <a:pt x="453" y="395"/>
                        <a:pt x="453" y="395"/>
                        <a:pt x="453" y="395"/>
                      </a:cubicBezTo>
                      <a:cubicBezTo>
                        <a:pt x="464" y="374"/>
                        <a:pt x="464" y="374"/>
                        <a:pt x="464" y="374"/>
                      </a:cubicBezTo>
                      <a:cubicBezTo>
                        <a:pt x="432" y="363"/>
                        <a:pt x="432" y="363"/>
                        <a:pt x="432" y="363"/>
                      </a:cubicBezTo>
                      <a:cubicBezTo>
                        <a:pt x="432" y="331"/>
                        <a:pt x="432" y="331"/>
                        <a:pt x="432" y="331"/>
                      </a:cubicBezTo>
                      <a:cubicBezTo>
                        <a:pt x="453" y="310"/>
                        <a:pt x="453" y="310"/>
                        <a:pt x="453" y="310"/>
                      </a:cubicBezTo>
                      <a:cubicBezTo>
                        <a:pt x="453" y="267"/>
                        <a:pt x="453" y="267"/>
                        <a:pt x="453" y="267"/>
                      </a:cubicBezTo>
                      <a:cubicBezTo>
                        <a:pt x="442" y="256"/>
                        <a:pt x="442" y="256"/>
                        <a:pt x="442" y="256"/>
                      </a:cubicBezTo>
                      <a:cubicBezTo>
                        <a:pt x="453" y="235"/>
                        <a:pt x="453" y="235"/>
                        <a:pt x="453" y="235"/>
                      </a:cubicBezTo>
                      <a:cubicBezTo>
                        <a:pt x="464" y="224"/>
                        <a:pt x="464" y="224"/>
                        <a:pt x="464" y="224"/>
                      </a:cubicBezTo>
                      <a:cubicBezTo>
                        <a:pt x="421" y="213"/>
                        <a:pt x="421" y="213"/>
                        <a:pt x="421" y="213"/>
                      </a:cubicBezTo>
                      <a:cubicBezTo>
                        <a:pt x="378" y="224"/>
                        <a:pt x="378" y="224"/>
                        <a:pt x="378" y="224"/>
                      </a:cubicBezTo>
                      <a:cubicBezTo>
                        <a:pt x="367" y="213"/>
                        <a:pt x="367" y="213"/>
                        <a:pt x="367" y="213"/>
                      </a:cubicBezTo>
                      <a:cubicBezTo>
                        <a:pt x="324" y="203"/>
                        <a:pt x="324" y="203"/>
                        <a:pt x="324" y="203"/>
                      </a:cubicBezTo>
                      <a:cubicBezTo>
                        <a:pt x="302" y="171"/>
                        <a:pt x="302" y="171"/>
                        <a:pt x="302" y="171"/>
                      </a:cubicBezTo>
                      <a:cubicBezTo>
                        <a:pt x="313" y="160"/>
                        <a:pt x="313" y="160"/>
                        <a:pt x="313" y="160"/>
                      </a:cubicBezTo>
                      <a:cubicBezTo>
                        <a:pt x="313" y="128"/>
                        <a:pt x="313" y="128"/>
                        <a:pt x="313" y="128"/>
                      </a:cubicBezTo>
                      <a:cubicBezTo>
                        <a:pt x="291" y="118"/>
                        <a:pt x="291" y="118"/>
                        <a:pt x="291" y="118"/>
                      </a:cubicBezTo>
                      <a:cubicBezTo>
                        <a:pt x="280" y="118"/>
                        <a:pt x="280" y="118"/>
                        <a:pt x="280" y="118"/>
                      </a:cubicBezTo>
                      <a:cubicBezTo>
                        <a:pt x="270" y="128"/>
                        <a:pt x="270" y="128"/>
                        <a:pt x="270" y="128"/>
                      </a:cubicBezTo>
                      <a:cubicBezTo>
                        <a:pt x="259" y="128"/>
                        <a:pt x="259" y="128"/>
                        <a:pt x="259" y="128"/>
                      </a:cubicBezTo>
                      <a:cubicBezTo>
                        <a:pt x="249" y="118"/>
                        <a:pt x="249" y="118"/>
                        <a:pt x="249" y="118"/>
                      </a:cubicBezTo>
                      <a:cubicBezTo>
                        <a:pt x="227" y="53"/>
                        <a:pt x="227" y="53"/>
                        <a:pt x="227" y="53"/>
                      </a:cubicBezTo>
                      <a:cubicBezTo>
                        <a:pt x="216" y="53"/>
                        <a:pt x="216" y="53"/>
                        <a:pt x="216" y="53"/>
                      </a:cubicBezTo>
                      <a:cubicBezTo>
                        <a:pt x="173" y="21"/>
                        <a:pt x="173" y="21"/>
                        <a:pt x="173" y="21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22" y="96"/>
                        <a:pt x="22" y="96"/>
                        <a:pt x="22" y="96"/>
                      </a:cubicBez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22" y="128"/>
                        <a:pt x="22" y="128"/>
                        <a:pt x="22" y="128"/>
                      </a:cubicBezTo>
                      <a:cubicBezTo>
                        <a:pt x="43" y="128"/>
                        <a:pt x="43" y="128"/>
                        <a:pt x="43" y="128"/>
                      </a:cubicBezTo>
                      <a:cubicBezTo>
                        <a:pt x="65" y="139"/>
                        <a:pt x="65" y="139"/>
                        <a:pt x="65" y="139"/>
                      </a:cubicBezTo>
                      <a:cubicBezTo>
                        <a:pt x="76" y="139"/>
                        <a:pt x="76" y="139"/>
                        <a:pt x="76" y="139"/>
                      </a:cubicBezTo>
                      <a:cubicBezTo>
                        <a:pt x="65" y="150"/>
                        <a:pt x="65" y="150"/>
                        <a:pt x="65" y="150"/>
                      </a:cubicBezTo>
                      <a:cubicBezTo>
                        <a:pt x="54" y="150"/>
                        <a:pt x="54" y="150"/>
                        <a:pt x="54" y="150"/>
                      </a:cubicBezTo>
                      <a:cubicBezTo>
                        <a:pt x="43" y="160"/>
                        <a:pt x="43" y="160"/>
                        <a:pt x="43" y="160"/>
                      </a:cubicBezTo>
                      <a:cubicBezTo>
                        <a:pt x="32" y="160"/>
                        <a:pt x="32" y="160"/>
                        <a:pt x="32" y="160"/>
                      </a:cubicBezTo>
                      <a:cubicBezTo>
                        <a:pt x="32" y="181"/>
                        <a:pt x="32" y="181"/>
                        <a:pt x="32" y="181"/>
                      </a:cubicBezTo>
                      <a:cubicBezTo>
                        <a:pt x="22" y="181"/>
                        <a:pt x="22" y="181"/>
                        <a:pt x="22" y="181"/>
                      </a:cubicBezTo>
                      <a:cubicBezTo>
                        <a:pt x="22" y="192"/>
                        <a:pt x="22" y="192"/>
                        <a:pt x="22" y="192"/>
                      </a:cubicBezTo>
                      <a:cubicBezTo>
                        <a:pt x="32" y="192"/>
                        <a:pt x="32" y="192"/>
                        <a:pt x="32" y="192"/>
                      </a:cubicBezTo>
                      <a:cubicBezTo>
                        <a:pt x="54" y="181"/>
                        <a:pt x="54" y="181"/>
                        <a:pt x="54" y="181"/>
                      </a:cubicBezTo>
                      <a:cubicBezTo>
                        <a:pt x="76" y="181"/>
                        <a:pt x="76" y="181"/>
                        <a:pt x="76" y="181"/>
                      </a:cubicBezTo>
                      <a:cubicBezTo>
                        <a:pt x="76" y="203"/>
                        <a:pt x="76" y="203"/>
                        <a:pt x="76" y="203"/>
                      </a:cubicBezTo>
                      <a:cubicBezTo>
                        <a:pt x="43" y="235"/>
                        <a:pt x="43" y="235"/>
                        <a:pt x="43" y="235"/>
                      </a:cubicBezTo>
                      <a:cubicBezTo>
                        <a:pt x="43" y="267"/>
                        <a:pt x="43" y="267"/>
                        <a:pt x="43" y="267"/>
                      </a:cubicBezTo>
                      <a:cubicBezTo>
                        <a:pt x="87" y="267"/>
                        <a:pt x="87" y="267"/>
                        <a:pt x="87" y="267"/>
                      </a:cubicBezTo>
                      <a:cubicBezTo>
                        <a:pt x="98" y="278"/>
                        <a:pt x="98" y="278"/>
                        <a:pt x="98" y="278"/>
                      </a:cubicBezTo>
                      <a:cubicBezTo>
                        <a:pt x="108" y="299"/>
                        <a:pt x="108" y="299"/>
                        <a:pt x="108" y="299"/>
                      </a:cubicBezTo>
                      <a:cubicBezTo>
                        <a:pt x="65" y="310"/>
                        <a:pt x="65" y="310"/>
                        <a:pt x="65" y="310"/>
                      </a:cubicBezTo>
                      <a:cubicBezTo>
                        <a:pt x="87" y="331"/>
                        <a:pt x="87" y="331"/>
                        <a:pt x="87" y="331"/>
                      </a:cubicBezTo>
                      <a:cubicBezTo>
                        <a:pt x="98" y="353"/>
                        <a:pt x="98" y="353"/>
                        <a:pt x="98" y="353"/>
                      </a:cubicBezTo>
                      <a:cubicBezTo>
                        <a:pt x="98" y="363"/>
                        <a:pt x="98" y="363"/>
                        <a:pt x="98" y="363"/>
                      </a:cubicBezTo>
                      <a:cubicBezTo>
                        <a:pt x="87" y="363"/>
                        <a:pt x="87" y="363"/>
                        <a:pt x="87" y="363"/>
                      </a:cubicBezTo>
                      <a:cubicBezTo>
                        <a:pt x="87" y="374"/>
                        <a:pt x="87" y="374"/>
                        <a:pt x="87" y="374"/>
                      </a:cubicBezTo>
                      <a:cubicBezTo>
                        <a:pt x="119" y="395"/>
                        <a:pt x="119" y="395"/>
                        <a:pt x="119" y="395"/>
                      </a:cubicBezTo>
                      <a:cubicBezTo>
                        <a:pt x="140" y="417"/>
                        <a:pt x="140" y="417"/>
                        <a:pt x="140" y="417"/>
                      </a:cubicBezTo>
                      <a:cubicBezTo>
                        <a:pt x="157" y="442"/>
                        <a:pt x="157" y="442"/>
                        <a:pt x="157" y="442"/>
                      </a:cubicBezTo>
                      <a:cubicBezTo>
                        <a:pt x="157" y="442"/>
                        <a:pt x="157" y="442"/>
                        <a:pt x="157" y="442"/>
                      </a:cubicBezTo>
                      <a:cubicBezTo>
                        <a:pt x="159" y="442"/>
                        <a:pt x="161" y="443"/>
                        <a:pt x="166" y="444"/>
                      </a:cubicBezTo>
                      <a:cubicBezTo>
                        <a:pt x="166" y="444"/>
                        <a:pt x="166" y="444"/>
                        <a:pt x="167" y="444"/>
                      </a:cubicBezTo>
                      <a:cubicBezTo>
                        <a:pt x="173" y="438"/>
                        <a:pt x="173" y="438"/>
                        <a:pt x="173" y="438"/>
                      </a:cubicBezTo>
                      <a:cubicBezTo>
                        <a:pt x="173" y="447"/>
                        <a:pt x="173" y="447"/>
                        <a:pt x="173" y="447"/>
                      </a:cubicBezTo>
                      <a:cubicBezTo>
                        <a:pt x="174" y="448"/>
                        <a:pt x="175" y="448"/>
                        <a:pt x="176" y="449"/>
                      </a:cubicBezTo>
                      <a:cubicBezTo>
                        <a:pt x="176" y="449"/>
                        <a:pt x="176" y="449"/>
                        <a:pt x="180" y="444"/>
                      </a:cubicBezTo>
                      <a:cubicBezTo>
                        <a:pt x="180" y="444"/>
                        <a:pt x="180" y="444"/>
                        <a:pt x="199" y="447"/>
                      </a:cubicBezTo>
                      <a:cubicBezTo>
                        <a:pt x="199" y="447"/>
                        <a:pt x="199" y="447"/>
                        <a:pt x="212" y="446"/>
                      </a:cubicBezTo>
                      <a:cubicBezTo>
                        <a:pt x="212" y="446"/>
                        <a:pt x="212" y="446"/>
                        <a:pt x="230" y="446"/>
                      </a:cubicBezTo>
                      <a:cubicBezTo>
                        <a:pt x="230" y="446"/>
                        <a:pt x="230" y="446"/>
                        <a:pt x="240" y="443"/>
                      </a:cubicBezTo>
                      <a:cubicBezTo>
                        <a:pt x="240" y="443"/>
                        <a:pt x="240" y="443"/>
                        <a:pt x="239" y="437"/>
                      </a:cubicBezTo>
                      <a:cubicBezTo>
                        <a:pt x="239" y="437"/>
                        <a:pt x="239" y="437"/>
                        <a:pt x="237" y="431"/>
                      </a:cubicBezTo>
                      <a:cubicBezTo>
                        <a:pt x="237" y="431"/>
                        <a:pt x="237" y="431"/>
                        <a:pt x="245" y="425"/>
                      </a:cubicBezTo>
                      <a:cubicBezTo>
                        <a:pt x="245" y="425"/>
                        <a:pt x="245" y="425"/>
                        <a:pt x="255" y="417"/>
                      </a:cubicBezTo>
                      <a:cubicBezTo>
                        <a:pt x="255" y="417"/>
                        <a:pt x="255" y="417"/>
                        <a:pt x="258" y="416"/>
                      </a:cubicBezTo>
                      <a:cubicBezTo>
                        <a:pt x="258" y="416"/>
                        <a:pt x="258" y="416"/>
                        <a:pt x="258" y="421"/>
                      </a:cubicBezTo>
                      <a:cubicBezTo>
                        <a:pt x="258" y="421"/>
                        <a:pt x="258" y="421"/>
                        <a:pt x="262" y="419"/>
                      </a:cubicBezTo>
                      <a:cubicBezTo>
                        <a:pt x="262" y="419"/>
                        <a:pt x="262" y="419"/>
                        <a:pt x="266" y="418"/>
                      </a:cubicBezTo>
                      <a:cubicBezTo>
                        <a:pt x="266" y="418"/>
                        <a:pt x="266" y="418"/>
                        <a:pt x="263" y="414"/>
                      </a:cubicBezTo>
                      <a:cubicBezTo>
                        <a:pt x="263" y="414"/>
                        <a:pt x="263" y="414"/>
                        <a:pt x="267" y="412"/>
                      </a:cubicBezTo>
                      <a:cubicBezTo>
                        <a:pt x="267" y="412"/>
                        <a:pt x="267" y="412"/>
                        <a:pt x="268" y="407"/>
                      </a:cubicBezTo>
                      <a:cubicBezTo>
                        <a:pt x="268" y="407"/>
                        <a:pt x="268" y="407"/>
                        <a:pt x="264" y="405"/>
                      </a:cubicBezTo>
                      <a:cubicBezTo>
                        <a:pt x="264" y="405"/>
                        <a:pt x="264" y="405"/>
                        <a:pt x="264" y="402"/>
                      </a:cubicBezTo>
                      <a:cubicBezTo>
                        <a:pt x="264" y="402"/>
                        <a:pt x="264" y="402"/>
                        <a:pt x="267" y="399"/>
                      </a:cubicBezTo>
                      <a:cubicBezTo>
                        <a:pt x="267" y="399"/>
                        <a:pt x="267" y="399"/>
                        <a:pt x="266" y="396"/>
                      </a:cubicBezTo>
                      <a:cubicBezTo>
                        <a:pt x="266" y="396"/>
                        <a:pt x="266" y="396"/>
                        <a:pt x="258" y="394"/>
                      </a:cubicBezTo>
                      <a:cubicBezTo>
                        <a:pt x="258" y="394"/>
                        <a:pt x="258" y="394"/>
                        <a:pt x="254" y="388"/>
                      </a:cubicBezTo>
                      <a:cubicBezTo>
                        <a:pt x="254" y="388"/>
                        <a:pt x="254" y="388"/>
                        <a:pt x="256" y="385"/>
                      </a:cubicBezTo>
                      <a:cubicBezTo>
                        <a:pt x="256" y="385"/>
                        <a:pt x="256" y="385"/>
                        <a:pt x="259" y="389"/>
                      </a:cubicBezTo>
                      <a:cubicBezTo>
                        <a:pt x="259" y="389"/>
                        <a:pt x="259" y="389"/>
                        <a:pt x="262" y="387"/>
                      </a:cubicBezTo>
                      <a:cubicBezTo>
                        <a:pt x="262" y="387"/>
                        <a:pt x="262" y="387"/>
                        <a:pt x="267" y="388"/>
                      </a:cubicBezTo>
                      <a:cubicBezTo>
                        <a:pt x="267" y="388"/>
                        <a:pt x="267" y="388"/>
                        <a:pt x="271" y="385"/>
                      </a:cubicBezTo>
                      <a:cubicBezTo>
                        <a:pt x="271" y="385"/>
                        <a:pt x="271" y="385"/>
                        <a:pt x="279" y="380"/>
                      </a:cubicBezTo>
                      <a:cubicBezTo>
                        <a:pt x="279" y="380"/>
                        <a:pt x="279" y="380"/>
                        <a:pt x="282" y="378"/>
                      </a:cubicBezTo>
                      <a:cubicBezTo>
                        <a:pt x="282" y="378"/>
                        <a:pt x="282" y="378"/>
                        <a:pt x="283" y="374"/>
                      </a:cubicBezTo>
                      <a:cubicBezTo>
                        <a:pt x="283" y="374"/>
                        <a:pt x="283" y="374"/>
                        <a:pt x="288" y="372"/>
                      </a:cubicBezTo>
                      <a:cubicBezTo>
                        <a:pt x="288" y="372"/>
                        <a:pt x="288" y="372"/>
                        <a:pt x="293" y="377"/>
                      </a:cubicBezTo>
                      <a:cubicBezTo>
                        <a:pt x="293" y="377"/>
                        <a:pt x="293" y="377"/>
                        <a:pt x="297" y="384"/>
                      </a:cubicBezTo>
                      <a:cubicBezTo>
                        <a:pt x="297" y="384"/>
                        <a:pt x="297" y="384"/>
                        <a:pt x="298" y="389"/>
                      </a:cubicBezTo>
                      <a:cubicBezTo>
                        <a:pt x="298" y="389"/>
                        <a:pt x="298" y="389"/>
                        <a:pt x="298" y="392"/>
                      </a:cubicBezTo>
                      <a:cubicBezTo>
                        <a:pt x="298" y="392"/>
                        <a:pt x="298" y="392"/>
                        <a:pt x="291" y="396"/>
                      </a:cubicBezTo>
                      <a:cubicBezTo>
                        <a:pt x="291" y="396"/>
                        <a:pt x="291" y="396"/>
                        <a:pt x="292" y="399"/>
                      </a:cubicBezTo>
                      <a:cubicBezTo>
                        <a:pt x="292" y="399"/>
                        <a:pt x="292" y="399"/>
                        <a:pt x="299" y="400"/>
                      </a:cubicBezTo>
                      <a:cubicBezTo>
                        <a:pt x="299" y="400"/>
                        <a:pt x="299" y="400"/>
                        <a:pt x="303" y="404"/>
                      </a:cubicBezTo>
                      <a:cubicBezTo>
                        <a:pt x="303" y="404"/>
                        <a:pt x="303" y="404"/>
                        <a:pt x="309" y="402"/>
                      </a:cubicBezTo>
                      <a:cubicBezTo>
                        <a:pt x="309" y="402"/>
                        <a:pt x="309" y="402"/>
                        <a:pt x="314" y="404"/>
                      </a:cubicBezTo>
                      <a:cubicBezTo>
                        <a:pt x="314" y="404"/>
                        <a:pt x="314" y="404"/>
                        <a:pt x="319" y="401"/>
                      </a:cubicBezTo>
                      <a:cubicBezTo>
                        <a:pt x="319" y="401"/>
                        <a:pt x="319" y="401"/>
                        <a:pt x="321" y="404"/>
                      </a:cubicBezTo>
                      <a:cubicBezTo>
                        <a:pt x="321" y="404"/>
                        <a:pt x="321" y="404"/>
                        <a:pt x="318" y="408"/>
                      </a:cubicBezTo>
                      <a:cubicBezTo>
                        <a:pt x="318" y="408"/>
                        <a:pt x="318" y="408"/>
                        <a:pt x="324" y="407"/>
                      </a:cubicBezTo>
                      <a:cubicBezTo>
                        <a:pt x="324" y="407"/>
                        <a:pt x="324" y="407"/>
                        <a:pt x="326" y="408"/>
                      </a:cubicBezTo>
                      <a:cubicBezTo>
                        <a:pt x="326" y="408"/>
                        <a:pt x="326" y="408"/>
                        <a:pt x="324" y="425"/>
                      </a:cubicBezTo>
                      <a:cubicBezTo>
                        <a:pt x="324" y="425"/>
                        <a:pt x="324" y="425"/>
                        <a:pt x="324" y="432"/>
                      </a:cubicBezTo>
                      <a:cubicBezTo>
                        <a:pt x="324" y="432"/>
                        <a:pt x="324" y="432"/>
                        <a:pt x="328" y="433"/>
                      </a:cubicBezTo>
                      <a:cubicBezTo>
                        <a:pt x="328" y="433"/>
                        <a:pt x="328" y="433"/>
                        <a:pt x="330" y="431"/>
                      </a:cubicBezTo>
                      <a:cubicBezTo>
                        <a:pt x="330" y="431"/>
                        <a:pt x="330" y="431"/>
                        <a:pt x="331" y="428"/>
                      </a:cubicBezTo>
                      <a:cubicBezTo>
                        <a:pt x="331" y="428"/>
                        <a:pt x="331" y="428"/>
                        <a:pt x="334" y="429"/>
                      </a:cubicBezTo>
                      <a:cubicBezTo>
                        <a:pt x="334" y="429"/>
                        <a:pt x="334" y="429"/>
                        <a:pt x="336" y="433"/>
                      </a:cubicBezTo>
                      <a:cubicBezTo>
                        <a:pt x="336" y="433"/>
                        <a:pt x="336" y="433"/>
                        <a:pt x="336" y="443"/>
                      </a:cubicBezTo>
                      <a:cubicBezTo>
                        <a:pt x="336" y="443"/>
                        <a:pt x="336" y="443"/>
                        <a:pt x="335" y="448"/>
                      </a:cubicBezTo>
                      <a:cubicBezTo>
                        <a:pt x="335" y="448"/>
                        <a:pt x="335" y="448"/>
                        <a:pt x="339" y="450"/>
                      </a:cubicBezTo>
                      <a:cubicBezTo>
                        <a:pt x="339" y="450"/>
                        <a:pt x="339" y="450"/>
                        <a:pt x="344" y="450"/>
                      </a:cubicBezTo>
                      <a:cubicBezTo>
                        <a:pt x="344" y="450"/>
                        <a:pt x="344" y="450"/>
                        <a:pt x="348" y="452"/>
                      </a:cubicBezTo>
                      <a:cubicBezTo>
                        <a:pt x="348" y="452"/>
                        <a:pt x="348" y="452"/>
                        <a:pt x="353" y="456"/>
                      </a:cubicBezTo>
                      <a:cubicBezTo>
                        <a:pt x="353" y="456"/>
                        <a:pt x="353" y="456"/>
                        <a:pt x="357" y="457"/>
                      </a:cubicBezTo>
                      <a:cubicBezTo>
                        <a:pt x="357" y="457"/>
                        <a:pt x="357" y="457"/>
                        <a:pt x="356" y="467"/>
                      </a:cubicBezTo>
                      <a:cubicBezTo>
                        <a:pt x="356" y="467"/>
                        <a:pt x="356" y="467"/>
                        <a:pt x="356" y="472"/>
                      </a:cubicBezTo>
                      <a:cubicBezTo>
                        <a:pt x="356" y="472"/>
                        <a:pt x="356" y="472"/>
                        <a:pt x="352" y="473"/>
                      </a:cubicBezTo>
                      <a:cubicBezTo>
                        <a:pt x="352" y="473"/>
                        <a:pt x="352" y="473"/>
                        <a:pt x="354" y="478"/>
                      </a:cubicBezTo>
                      <a:cubicBezTo>
                        <a:pt x="354" y="478"/>
                        <a:pt x="354" y="478"/>
                        <a:pt x="351" y="482"/>
                      </a:cubicBezTo>
                      <a:cubicBezTo>
                        <a:pt x="351" y="482"/>
                        <a:pt x="351" y="482"/>
                        <a:pt x="353" y="483"/>
                      </a:cubicBezTo>
                      <a:cubicBezTo>
                        <a:pt x="353" y="483"/>
                        <a:pt x="353" y="483"/>
                        <a:pt x="356" y="482"/>
                      </a:cubicBezTo>
                      <a:cubicBezTo>
                        <a:pt x="356" y="482"/>
                        <a:pt x="356" y="482"/>
                        <a:pt x="361" y="485"/>
                      </a:cubicBezTo>
                      <a:cubicBezTo>
                        <a:pt x="361" y="485"/>
                        <a:pt x="361" y="485"/>
                        <a:pt x="364" y="483"/>
                      </a:cubicBezTo>
                      <a:cubicBezTo>
                        <a:pt x="364" y="483"/>
                        <a:pt x="364" y="483"/>
                        <a:pt x="369" y="485"/>
                      </a:cubicBezTo>
                      <a:cubicBezTo>
                        <a:pt x="369" y="485"/>
                        <a:pt x="369" y="485"/>
                        <a:pt x="372" y="485"/>
                      </a:cubicBezTo>
                      <a:cubicBezTo>
                        <a:pt x="372" y="485"/>
                        <a:pt x="372" y="485"/>
                        <a:pt x="377" y="489"/>
                      </a:cubicBezTo>
                      <a:cubicBezTo>
                        <a:pt x="377" y="489"/>
                        <a:pt x="377" y="489"/>
                        <a:pt x="381" y="492"/>
                      </a:cubicBezTo>
                      <a:cubicBezTo>
                        <a:pt x="381" y="492"/>
                        <a:pt x="381" y="492"/>
                        <a:pt x="383" y="496"/>
                      </a:cubicBezTo>
                      <a:cubicBezTo>
                        <a:pt x="383" y="496"/>
                        <a:pt x="383" y="496"/>
                        <a:pt x="385" y="499"/>
                      </a:cubicBezTo>
                      <a:cubicBezTo>
                        <a:pt x="385" y="499"/>
                        <a:pt x="385" y="499"/>
                        <a:pt x="390" y="496"/>
                      </a:cubicBezTo>
                      <a:cubicBezTo>
                        <a:pt x="390" y="496"/>
                        <a:pt x="390" y="496"/>
                        <a:pt x="394" y="494"/>
                      </a:cubicBezTo>
                      <a:cubicBezTo>
                        <a:pt x="394" y="494"/>
                        <a:pt x="394" y="494"/>
                        <a:pt x="398" y="496"/>
                      </a:cubicBezTo>
                      <a:cubicBezTo>
                        <a:pt x="398" y="496"/>
                        <a:pt x="398" y="496"/>
                        <a:pt x="399" y="501"/>
                      </a:cubicBezTo>
                      <a:cubicBezTo>
                        <a:pt x="399" y="501"/>
                        <a:pt x="399" y="501"/>
                        <a:pt x="395" y="505"/>
                      </a:cubicBezTo>
                      <a:cubicBezTo>
                        <a:pt x="395" y="505"/>
                        <a:pt x="395" y="505"/>
                        <a:pt x="395" y="509"/>
                      </a:cubicBezTo>
                      <a:cubicBezTo>
                        <a:pt x="395" y="509"/>
                        <a:pt x="395" y="509"/>
                        <a:pt x="392" y="513"/>
                      </a:cubicBezTo>
                      <a:cubicBezTo>
                        <a:pt x="392" y="513"/>
                        <a:pt x="392" y="513"/>
                        <a:pt x="392" y="516"/>
                      </a:cubicBezTo>
                      <a:cubicBezTo>
                        <a:pt x="392" y="516"/>
                        <a:pt x="392" y="516"/>
                        <a:pt x="386" y="519"/>
                      </a:cubicBezTo>
                      <a:cubicBezTo>
                        <a:pt x="386" y="519"/>
                        <a:pt x="386" y="519"/>
                        <a:pt x="384" y="528"/>
                      </a:cubicBezTo>
                      <a:cubicBezTo>
                        <a:pt x="384" y="528"/>
                        <a:pt x="384" y="528"/>
                        <a:pt x="379" y="531"/>
                      </a:cubicBezTo>
                      <a:cubicBezTo>
                        <a:pt x="379" y="531"/>
                        <a:pt x="379" y="531"/>
                        <a:pt x="376" y="535"/>
                      </a:cubicBezTo>
                      <a:cubicBezTo>
                        <a:pt x="376" y="535"/>
                        <a:pt x="376" y="535"/>
                        <a:pt x="376" y="542"/>
                      </a:cubicBezTo>
                      <a:cubicBezTo>
                        <a:pt x="432" y="535"/>
                        <a:pt x="432" y="535"/>
                        <a:pt x="432" y="535"/>
                      </a:cubicBezTo>
                      <a:cubicBezTo>
                        <a:pt x="453" y="535"/>
                        <a:pt x="453" y="535"/>
                        <a:pt x="453" y="535"/>
                      </a:cubicBezTo>
                      <a:cubicBezTo>
                        <a:pt x="453" y="492"/>
                        <a:pt x="453" y="492"/>
                        <a:pt x="453" y="492"/>
                      </a:cubicBezTo>
                      <a:cubicBezTo>
                        <a:pt x="442" y="481"/>
                        <a:pt x="442" y="481"/>
                        <a:pt x="442" y="481"/>
                      </a:cubicBezTo>
                      <a:cubicBezTo>
                        <a:pt x="442" y="470"/>
                        <a:pt x="442" y="470"/>
                        <a:pt x="442" y="470"/>
                      </a:cubicBezTo>
                      <a:cubicBezTo>
                        <a:pt x="486" y="470"/>
                        <a:pt x="486" y="470"/>
                        <a:pt x="486" y="470"/>
                      </a:cubicBezTo>
                      <a:cubicBezTo>
                        <a:pt x="496" y="460"/>
                        <a:pt x="496" y="460"/>
                        <a:pt x="496" y="460"/>
                      </a:cubicBezTo>
                      <a:cubicBezTo>
                        <a:pt x="496" y="417"/>
                        <a:pt x="496" y="417"/>
                        <a:pt x="496" y="417"/>
                      </a:cubicBezTo>
                      <a:lnTo>
                        <a:pt x="486" y="406"/>
                      </a:ln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GB" sz="1800" b="0" i="0" u="none" strike="noStrike" cap="none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1" name="Freeform 342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1F6B98F6-3BAB-1E02-0DC3-4BC00A451B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2268" y="1436"/>
                  <a:ext cx="121" cy="122"/>
                </a:xfrm>
                <a:custGeom>
                  <a:avLst/>
                  <a:gdLst/>
                  <a:ahLst/>
                  <a:cxnLst>
                    <a:cxn ang="0">
                      <a:pos x="6" y="75"/>
                    </a:cxn>
                    <a:cxn ang="0">
                      <a:pos x="0" y="72"/>
                    </a:cxn>
                    <a:cxn ang="0">
                      <a:pos x="227" y="122"/>
                    </a:cxn>
                    <a:cxn ang="0">
                      <a:pos x="218" y="127"/>
                    </a:cxn>
                    <a:cxn ang="0">
                      <a:pos x="214" y="120"/>
                    </a:cxn>
                    <a:cxn ang="0">
                      <a:pos x="206" y="113"/>
                    </a:cxn>
                    <a:cxn ang="0">
                      <a:pos x="197" y="111"/>
                    </a:cxn>
                    <a:cxn ang="0">
                      <a:pos x="190" y="110"/>
                    </a:cxn>
                    <a:cxn ang="0">
                      <a:pos x="185" y="110"/>
                    </a:cxn>
                    <a:cxn ang="0">
                      <a:pos x="185" y="101"/>
                    </a:cxn>
                    <a:cxn ang="0">
                      <a:pos x="189" y="95"/>
                    </a:cxn>
                    <a:cxn ang="0">
                      <a:pos x="187" y="84"/>
                    </a:cxn>
                    <a:cxn ang="0">
                      <a:pos x="177" y="78"/>
                    </a:cxn>
                    <a:cxn ang="0">
                      <a:pos x="169" y="76"/>
                    </a:cxn>
                    <a:cxn ang="0">
                      <a:pos x="170" y="61"/>
                    </a:cxn>
                    <a:cxn ang="0">
                      <a:pos x="165" y="56"/>
                    </a:cxn>
                    <a:cxn ang="0">
                      <a:pos x="161" y="61"/>
                    </a:cxn>
                    <a:cxn ang="0">
                      <a:pos x="157" y="53"/>
                    </a:cxn>
                    <a:cxn ang="0">
                      <a:pos x="158" y="35"/>
                    </a:cxn>
                    <a:cxn ang="0">
                      <a:pos x="154" y="32"/>
                    </a:cxn>
                    <a:cxn ang="0">
                      <a:pos x="147" y="32"/>
                    </a:cxn>
                    <a:cxn ang="0">
                      <a:pos x="137" y="32"/>
                    </a:cxn>
                    <a:cxn ang="0">
                      <a:pos x="126" y="27"/>
                    </a:cxn>
                    <a:cxn ang="0">
                      <a:pos x="131" y="20"/>
                    </a:cxn>
                    <a:cxn ang="0">
                      <a:pos x="130" y="12"/>
                    </a:cxn>
                    <a:cxn ang="0">
                      <a:pos x="122" y="0"/>
                    </a:cxn>
                    <a:cxn ang="0">
                      <a:pos x="115" y="6"/>
                    </a:cxn>
                    <a:cxn ang="0">
                      <a:pos x="104" y="13"/>
                    </a:cxn>
                    <a:cxn ang="0">
                      <a:pos x="96" y="15"/>
                    </a:cxn>
                    <a:cxn ang="0">
                      <a:pos x="89" y="13"/>
                    </a:cxn>
                    <a:cxn ang="0">
                      <a:pos x="91" y="22"/>
                    </a:cxn>
                    <a:cxn ang="0">
                      <a:pos x="101" y="27"/>
                    </a:cxn>
                    <a:cxn ang="0">
                      <a:pos x="97" y="33"/>
                    </a:cxn>
                    <a:cxn ang="0">
                      <a:pos x="100" y="40"/>
                    </a:cxn>
                    <a:cxn ang="0">
                      <a:pos x="99" y="46"/>
                    </a:cxn>
                    <a:cxn ang="0">
                      <a:pos x="92" y="49"/>
                    </a:cxn>
                    <a:cxn ang="0">
                      <a:pos x="88" y="45"/>
                    </a:cxn>
                    <a:cxn ang="0">
                      <a:pos x="70" y="59"/>
                    </a:cxn>
                    <a:cxn ang="0">
                      <a:pos x="73" y="71"/>
                    </a:cxn>
                    <a:cxn ang="0">
                      <a:pos x="45" y="74"/>
                    </a:cxn>
                    <a:cxn ang="0">
                      <a:pos x="14" y="72"/>
                    </a:cxn>
                    <a:cxn ang="0">
                      <a:pos x="6" y="75"/>
                    </a:cxn>
                    <a:cxn ang="0">
                      <a:pos x="6" y="141"/>
                    </a:cxn>
                    <a:cxn ang="0">
                      <a:pos x="14" y="155"/>
                    </a:cxn>
                    <a:cxn ang="0">
                      <a:pos x="27" y="173"/>
                    </a:cxn>
                    <a:cxn ang="0">
                      <a:pos x="50" y="175"/>
                    </a:cxn>
                    <a:cxn ang="0">
                      <a:pos x="60" y="211"/>
                    </a:cxn>
                    <a:cxn ang="0">
                      <a:pos x="60" y="237"/>
                    </a:cxn>
                    <a:cxn ang="0">
                      <a:pos x="92" y="226"/>
                    </a:cxn>
                    <a:cxn ang="0">
                      <a:pos x="138" y="205"/>
                    </a:cxn>
                    <a:cxn ang="0">
                      <a:pos x="146" y="184"/>
                    </a:cxn>
                    <a:cxn ang="0">
                      <a:pos x="189" y="173"/>
                    </a:cxn>
                    <a:cxn ang="0">
                      <a:pos x="209" y="163"/>
                    </a:cxn>
                    <a:cxn ang="0">
                      <a:pos x="217" y="156"/>
                    </a:cxn>
                    <a:cxn ang="0">
                      <a:pos x="225" y="144"/>
                    </a:cxn>
                    <a:cxn ang="0">
                      <a:pos x="228" y="137"/>
                    </a:cxn>
                    <a:cxn ang="0">
                      <a:pos x="232" y="129"/>
                    </a:cxn>
                  </a:cxnLst>
                  <a:rect l="0" t="0" r="r" b="b"/>
                  <a:pathLst>
                    <a:path w="232" h="237" extrusionOk="0">
                      <a:moveTo>
                        <a:pt x="0" y="72"/>
                      </a:moveTo>
                      <a:cubicBezTo>
                        <a:pt x="1" y="72"/>
                        <a:pt x="2" y="73"/>
                        <a:pt x="6" y="75"/>
                      </a:cubicBezTo>
                      <a:cubicBezTo>
                        <a:pt x="6" y="66"/>
                        <a:pt x="6" y="66"/>
                        <a:pt x="6" y="66"/>
                      </a:cubicBezTo>
                      <a:lnTo>
                        <a:pt x="0" y="72"/>
                      </a:lnTo>
                      <a:close/>
                      <a:moveTo>
                        <a:pt x="231" y="124"/>
                      </a:moveTo>
                      <a:cubicBezTo>
                        <a:pt x="227" y="122"/>
                        <a:pt x="227" y="122"/>
                        <a:pt x="227" y="122"/>
                      </a:cubicBezTo>
                      <a:cubicBezTo>
                        <a:pt x="223" y="124"/>
                        <a:pt x="223" y="124"/>
                        <a:pt x="223" y="124"/>
                      </a:cubicBezTo>
                      <a:cubicBezTo>
                        <a:pt x="218" y="127"/>
                        <a:pt x="218" y="127"/>
                        <a:pt x="218" y="127"/>
                      </a:cubicBezTo>
                      <a:cubicBezTo>
                        <a:pt x="216" y="124"/>
                        <a:pt x="216" y="124"/>
                        <a:pt x="216" y="124"/>
                      </a:cubicBezTo>
                      <a:cubicBezTo>
                        <a:pt x="214" y="120"/>
                        <a:pt x="214" y="120"/>
                        <a:pt x="214" y="120"/>
                      </a:cubicBezTo>
                      <a:cubicBezTo>
                        <a:pt x="210" y="117"/>
                        <a:pt x="210" y="117"/>
                        <a:pt x="210" y="117"/>
                      </a:cubicBezTo>
                      <a:cubicBezTo>
                        <a:pt x="206" y="113"/>
                        <a:pt x="206" y="113"/>
                        <a:pt x="206" y="113"/>
                      </a:cubicBezTo>
                      <a:cubicBezTo>
                        <a:pt x="202" y="113"/>
                        <a:pt x="202" y="113"/>
                        <a:pt x="202" y="113"/>
                      </a:cubicBezTo>
                      <a:cubicBezTo>
                        <a:pt x="197" y="111"/>
                        <a:pt x="197" y="111"/>
                        <a:pt x="197" y="111"/>
                      </a:cubicBezTo>
                      <a:cubicBezTo>
                        <a:pt x="195" y="113"/>
                        <a:pt x="195" y="113"/>
                        <a:pt x="195" y="113"/>
                      </a:cubicBezTo>
                      <a:cubicBezTo>
                        <a:pt x="190" y="110"/>
                        <a:pt x="190" y="110"/>
                        <a:pt x="190" y="110"/>
                      </a:cubicBezTo>
                      <a:cubicBezTo>
                        <a:pt x="186" y="111"/>
                        <a:pt x="186" y="111"/>
                        <a:pt x="186" y="111"/>
                      </a:cubicBezTo>
                      <a:cubicBezTo>
                        <a:pt x="185" y="110"/>
                        <a:pt x="185" y="110"/>
                        <a:pt x="185" y="110"/>
                      </a:cubicBezTo>
                      <a:cubicBezTo>
                        <a:pt x="187" y="106"/>
                        <a:pt x="187" y="106"/>
                        <a:pt x="187" y="106"/>
                      </a:cubicBezTo>
                      <a:cubicBezTo>
                        <a:pt x="185" y="101"/>
                        <a:pt x="185" y="101"/>
                        <a:pt x="185" y="101"/>
                      </a:cubicBezTo>
                      <a:cubicBezTo>
                        <a:pt x="189" y="100"/>
                        <a:pt x="189" y="100"/>
                        <a:pt x="189" y="100"/>
                      </a:cubicBezTo>
                      <a:cubicBezTo>
                        <a:pt x="189" y="95"/>
                        <a:pt x="189" y="95"/>
                        <a:pt x="189" y="95"/>
                      </a:cubicBezTo>
                      <a:cubicBezTo>
                        <a:pt x="191" y="85"/>
                        <a:pt x="191" y="85"/>
                        <a:pt x="191" y="85"/>
                      </a:cubicBezTo>
                      <a:cubicBezTo>
                        <a:pt x="187" y="84"/>
                        <a:pt x="187" y="84"/>
                        <a:pt x="187" y="84"/>
                      </a:cubicBezTo>
                      <a:cubicBezTo>
                        <a:pt x="182" y="80"/>
                        <a:pt x="182" y="80"/>
                        <a:pt x="182" y="80"/>
                      </a:cubicBezTo>
                      <a:cubicBezTo>
                        <a:pt x="177" y="78"/>
                        <a:pt x="177" y="78"/>
                        <a:pt x="177" y="78"/>
                      </a:cubicBezTo>
                      <a:cubicBezTo>
                        <a:pt x="172" y="78"/>
                        <a:pt x="172" y="78"/>
                        <a:pt x="172" y="78"/>
                      </a:cubicBezTo>
                      <a:cubicBezTo>
                        <a:pt x="169" y="76"/>
                        <a:pt x="169" y="76"/>
                        <a:pt x="169" y="76"/>
                      </a:cubicBezTo>
                      <a:cubicBezTo>
                        <a:pt x="169" y="71"/>
                        <a:pt x="169" y="71"/>
                        <a:pt x="169" y="71"/>
                      </a:cubicBezTo>
                      <a:cubicBezTo>
                        <a:pt x="170" y="61"/>
                        <a:pt x="170" y="61"/>
                        <a:pt x="170" y="61"/>
                      </a:cubicBezTo>
                      <a:cubicBezTo>
                        <a:pt x="167" y="57"/>
                        <a:pt x="167" y="57"/>
                        <a:pt x="167" y="57"/>
                      </a:cubicBezTo>
                      <a:cubicBezTo>
                        <a:pt x="165" y="56"/>
                        <a:pt x="165" y="56"/>
                        <a:pt x="165" y="56"/>
                      </a:cubicBezTo>
                      <a:cubicBezTo>
                        <a:pt x="163" y="59"/>
                        <a:pt x="163" y="59"/>
                        <a:pt x="163" y="59"/>
                      </a:cubicBezTo>
                      <a:cubicBezTo>
                        <a:pt x="161" y="61"/>
                        <a:pt x="161" y="61"/>
                        <a:pt x="161" y="61"/>
                      </a:cubicBezTo>
                      <a:cubicBezTo>
                        <a:pt x="158" y="60"/>
                        <a:pt x="158" y="60"/>
                        <a:pt x="158" y="60"/>
                      </a:cubicBezTo>
                      <a:cubicBezTo>
                        <a:pt x="157" y="53"/>
                        <a:pt x="157" y="53"/>
                        <a:pt x="157" y="53"/>
                      </a:cubicBezTo>
                      <a:cubicBezTo>
                        <a:pt x="159" y="36"/>
                        <a:pt x="159" y="36"/>
                        <a:pt x="159" y="36"/>
                      </a:cubicBezTo>
                      <a:cubicBezTo>
                        <a:pt x="158" y="35"/>
                        <a:pt x="158" y="35"/>
                        <a:pt x="158" y="35"/>
                      </a:cubicBezTo>
                      <a:cubicBezTo>
                        <a:pt x="151" y="36"/>
                        <a:pt x="151" y="36"/>
                        <a:pt x="151" y="36"/>
                      </a:cubicBezTo>
                      <a:cubicBezTo>
                        <a:pt x="154" y="32"/>
                        <a:pt x="154" y="32"/>
                        <a:pt x="154" y="32"/>
                      </a:cubicBezTo>
                      <a:cubicBezTo>
                        <a:pt x="152" y="29"/>
                        <a:pt x="152" y="29"/>
                        <a:pt x="152" y="29"/>
                      </a:cubicBezTo>
                      <a:cubicBezTo>
                        <a:pt x="147" y="32"/>
                        <a:pt x="147" y="32"/>
                        <a:pt x="147" y="32"/>
                      </a:cubicBezTo>
                      <a:cubicBezTo>
                        <a:pt x="142" y="30"/>
                        <a:pt x="142" y="30"/>
                        <a:pt x="142" y="30"/>
                      </a:cubicBezTo>
                      <a:cubicBezTo>
                        <a:pt x="137" y="32"/>
                        <a:pt x="137" y="32"/>
                        <a:pt x="137" y="32"/>
                      </a:cubicBezTo>
                      <a:cubicBezTo>
                        <a:pt x="132" y="28"/>
                        <a:pt x="132" y="28"/>
                        <a:pt x="132" y="28"/>
                      </a:cubicBezTo>
                      <a:cubicBezTo>
                        <a:pt x="126" y="27"/>
                        <a:pt x="126" y="27"/>
                        <a:pt x="126" y="27"/>
                      </a:cubicBezTo>
                      <a:cubicBezTo>
                        <a:pt x="125" y="24"/>
                        <a:pt x="125" y="24"/>
                        <a:pt x="125" y="24"/>
                      </a:cubicBezTo>
                      <a:cubicBezTo>
                        <a:pt x="131" y="20"/>
                        <a:pt x="131" y="20"/>
                        <a:pt x="131" y="20"/>
                      </a:cubicBezTo>
                      <a:cubicBezTo>
                        <a:pt x="131" y="17"/>
                        <a:pt x="131" y="17"/>
                        <a:pt x="131" y="17"/>
                      </a:cubicBezTo>
                      <a:cubicBezTo>
                        <a:pt x="130" y="12"/>
                        <a:pt x="130" y="12"/>
                        <a:pt x="130" y="12"/>
                      </a:cubicBezTo>
                      <a:cubicBezTo>
                        <a:pt x="126" y="5"/>
                        <a:pt x="126" y="5"/>
                        <a:pt x="126" y="5"/>
                      </a:cubicBezTo>
                      <a:cubicBezTo>
                        <a:pt x="122" y="0"/>
                        <a:pt x="122" y="0"/>
                        <a:pt x="122" y="0"/>
                      </a:cubicBezTo>
                      <a:cubicBezTo>
                        <a:pt x="116" y="2"/>
                        <a:pt x="116" y="2"/>
                        <a:pt x="116" y="2"/>
                      </a:cubicBezTo>
                      <a:cubicBezTo>
                        <a:pt x="115" y="6"/>
                        <a:pt x="115" y="6"/>
                        <a:pt x="115" y="6"/>
                      </a:cubicBezTo>
                      <a:cubicBezTo>
                        <a:pt x="112" y="8"/>
                        <a:pt x="112" y="8"/>
                        <a:pt x="112" y="8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cubicBezTo>
                        <a:pt x="96" y="15"/>
                        <a:pt x="96" y="15"/>
                        <a:pt x="96" y="15"/>
                      </a:cubicBezTo>
                      <a:cubicBezTo>
                        <a:pt x="92" y="17"/>
                        <a:pt x="92" y="17"/>
                        <a:pt x="92" y="17"/>
                      </a:cubicBezTo>
                      <a:cubicBezTo>
                        <a:pt x="89" y="13"/>
                        <a:pt x="89" y="13"/>
                        <a:pt x="89" y="13"/>
                      </a:cubicBezTo>
                      <a:cubicBezTo>
                        <a:pt x="88" y="16"/>
                        <a:pt x="88" y="16"/>
                        <a:pt x="88" y="16"/>
                      </a:cubicBezTo>
                      <a:cubicBezTo>
                        <a:pt x="91" y="22"/>
                        <a:pt x="91" y="22"/>
                        <a:pt x="91" y="22"/>
                      </a:cubicBezTo>
                      <a:cubicBezTo>
                        <a:pt x="99" y="24"/>
                        <a:pt x="99" y="24"/>
                        <a:pt x="99" y="24"/>
                      </a:cubicBezTo>
                      <a:cubicBezTo>
                        <a:pt x="101" y="27"/>
                        <a:pt x="101" y="27"/>
                        <a:pt x="101" y="27"/>
                      </a:cubicBezTo>
                      <a:cubicBezTo>
                        <a:pt x="97" y="30"/>
                        <a:pt x="97" y="30"/>
                        <a:pt x="97" y="30"/>
                      </a:cubicBezTo>
                      <a:cubicBezTo>
                        <a:pt x="97" y="33"/>
                        <a:pt x="97" y="33"/>
                        <a:pt x="97" y="33"/>
                      </a:cubicBezTo>
                      <a:cubicBezTo>
                        <a:pt x="101" y="35"/>
                        <a:pt x="101" y="35"/>
                        <a:pt x="101" y="35"/>
                      </a:cubicBezTo>
                      <a:cubicBezTo>
                        <a:pt x="100" y="40"/>
                        <a:pt x="100" y="40"/>
                        <a:pt x="100" y="40"/>
                      </a:cubicBezTo>
                      <a:cubicBezTo>
                        <a:pt x="97" y="42"/>
                        <a:pt x="97" y="42"/>
                        <a:pt x="97" y="42"/>
                      </a:cubicBezTo>
                      <a:cubicBezTo>
                        <a:pt x="99" y="46"/>
                        <a:pt x="99" y="46"/>
                        <a:pt x="99" y="46"/>
                      </a:cubicBezTo>
                      <a:cubicBezTo>
                        <a:pt x="96" y="47"/>
                        <a:pt x="96" y="47"/>
                        <a:pt x="96" y="47"/>
                      </a:cubicBezTo>
                      <a:cubicBezTo>
                        <a:pt x="92" y="49"/>
                        <a:pt x="92" y="49"/>
                        <a:pt x="92" y="49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88" y="45"/>
                        <a:pt x="88" y="45"/>
                        <a:pt x="88" y="45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0" y="59"/>
                        <a:pt x="70" y="59"/>
                        <a:pt x="70" y="59"/>
                      </a:cubicBezTo>
                      <a:cubicBezTo>
                        <a:pt x="72" y="65"/>
                        <a:pt x="72" y="65"/>
                        <a:pt x="72" y="65"/>
                      </a:cubicBezTo>
                      <a:cubicBezTo>
                        <a:pt x="73" y="71"/>
                        <a:pt x="73" y="71"/>
                        <a:pt x="73" y="71"/>
                      </a:cubicBezTo>
                      <a:cubicBezTo>
                        <a:pt x="63" y="74"/>
                        <a:pt x="63" y="74"/>
                        <a:pt x="63" y="74"/>
                      </a:cubicBezTo>
                      <a:cubicBezTo>
                        <a:pt x="45" y="74"/>
                        <a:pt x="45" y="74"/>
                        <a:pt x="45" y="74"/>
                      </a:cubicBezTo>
                      <a:cubicBezTo>
                        <a:pt x="32" y="75"/>
                        <a:pt x="32" y="75"/>
                        <a:pt x="32" y="75"/>
                      </a:cubicBezTo>
                      <a:cubicBezTo>
                        <a:pt x="14" y="72"/>
                        <a:pt x="14" y="72"/>
                        <a:pt x="14" y="72"/>
                      </a:cubicBezTo>
                      <a:cubicBezTo>
                        <a:pt x="9" y="77"/>
                        <a:pt x="9" y="77"/>
                        <a:pt x="9" y="77"/>
                      </a:cubicBezTo>
                      <a:cubicBezTo>
                        <a:pt x="8" y="76"/>
                        <a:pt x="7" y="76"/>
                        <a:pt x="6" y="75"/>
                      </a:cubicBezTo>
                      <a:cubicBezTo>
                        <a:pt x="6" y="116"/>
                        <a:pt x="6" y="116"/>
                        <a:pt x="6" y="116"/>
                      </a:cubicBezTo>
                      <a:cubicBezTo>
                        <a:pt x="6" y="141"/>
                        <a:pt x="6" y="141"/>
                        <a:pt x="6" y="141"/>
                      </a:cubicBezTo>
                      <a:cubicBezTo>
                        <a:pt x="14" y="153"/>
                        <a:pt x="14" y="153"/>
                        <a:pt x="14" y="153"/>
                      </a:cubicBezTo>
                      <a:cubicBezTo>
                        <a:pt x="14" y="154"/>
                        <a:pt x="14" y="155"/>
                        <a:pt x="14" y="155"/>
                      </a:cubicBezTo>
                      <a:cubicBezTo>
                        <a:pt x="14" y="155"/>
                        <a:pt x="15" y="155"/>
                        <a:pt x="16" y="156"/>
                      </a:cubicBezTo>
                      <a:cubicBezTo>
                        <a:pt x="27" y="173"/>
                        <a:pt x="27" y="173"/>
                        <a:pt x="27" y="173"/>
                      </a:cubicBezTo>
                      <a:cubicBezTo>
                        <a:pt x="48" y="173"/>
                        <a:pt x="48" y="173"/>
                        <a:pt x="48" y="173"/>
                      </a:cubicBezTo>
                      <a:cubicBezTo>
                        <a:pt x="48" y="173"/>
                        <a:pt x="49" y="174"/>
                        <a:pt x="50" y="175"/>
                      </a:cubicBezTo>
                      <a:cubicBezTo>
                        <a:pt x="59" y="201"/>
                        <a:pt x="59" y="201"/>
                        <a:pt x="59" y="201"/>
                      </a:cubicBezTo>
                      <a:cubicBezTo>
                        <a:pt x="59" y="205"/>
                        <a:pt x="60" y="208"/>
                        <a:pt x="60" y="211"/>
                      </a:cubicBezTo>
                      <a:cubicBezTo>
                        <a:pt x="60" y="229"/>
                        <a:pt x="60" y="229"/>
                        <a:pt x="60" y="229"/>
                      </a:cubicBezTo>
                      <a:cubicBezTo>
                        <a:pt x="60" y="237"/>
                        <a:pt x="60" y="237"/>
                        <a:pt x="60" y="237"/>
                      </a:cubicBezTo>
                      <a:cubicBezTo>
                        <a:pt x="76" y="232"/>
                        <a:pt x="76" y="232"/>
                        <a:pt x="76" y="232"/>
                      </a:cubicBezTo>
                      <a:cubicBezTo>
                        <a:pt x="92" y="226"/>
                        <a:pt x="92" y="226"/>
                        <a:pt x="92" y="226"/>
                      </a:cubicBezTo>
                      <a:cubicBezTo>
                        <a:pt x="103" y="205"/>
                        <a:pt x="103" y="205"/>
                        <a:pt x="103" y="205"/>
                      </a:cubicBezTo>
                      <a:cubicBezTo>
                        <a:pt x="138" y="205"/>
                        <a:pt x="138" y="205"/>
                        <a:pt x="138" y="205"/>
                      </a:cubicBezTo>
                      <a:cubicBezTo>
                        <a:pt x="146" y="205"/>
                        <a:pt x="146" y="205"/>
                        <a:pt x="146" y="205"/>
                      </a:cubicBezTo>
                      <a:cubicBezTo>
                        <a:pt x="146" y="184"/>
                        <a:pt x="146" y="184"/>
                        <a:pt x="146" y="184"/>
                      </a:cubicBezTo>
                      <a:cubicBezTo>
                        <a:pt x="178" y="184"/>
                        <a:pt x="178" y="184"/>
                        <a:pt x="178" y="184"/>
                      </a:cubicBezTo>
                      <a:cubicBezTo>
                        <a:pt x="189" y="173"/>
                        <a:pt x="189" y="173"/>
                        <a:pt x="189" y="173"/>
                      </a:cubicBezTo>
                      <a:cubicBezTo>
                        <a:pt x="210" y="170"/>
                        <a:pt x="210" y="170"/>
                        <a:pt x="210" y="170"/>
                      </a:cubicBezTo>
                      <a:cubicBezTo>
                        <a:pt x="209" y="163"/>
                        <a:pt x="209" y="163"/>
                        <a:pt x="209" y="163"/>
                      </a:cubicBezTo>
                      <a:cubicBezTo>
                        <a:pt x="213" y="159"/>
                        <a:pt x="213" y="159"/>
                        <a:pt x="213" y="159"/>
                      </a:cubicBezTo>
                      <a:cubicBezTo>
                        <a:pt x="217" y="156"/>
                        <a:pt x="217" y="156"/>
                        <a:pt x="217" y="156"/>
                      </a:cubicBezTo>
                      <a:cubicBezTo>
                        <a:pt x="219" y="147"/>
                        <a:pt x="219" y="147"/>
                        <a:pt x="219" y="147"/>
                      </a:cubicBezTo>
                      <a:cubicBezTo>
                        <a:pt x="225" y="144"/>
                        <a:pt x="225" y="144"/>
                        <a:pt x="225" y="144"/>
                      </a:cubicBezTo>
                      <a:cubicBezTo>
                        <a:pt x="225" y="141"/>
                        <a:pt x="225" y="141"/>
                        <a:pt x="225" y="141"/>
                      </a:cubicBezTo>
                      <a:cubicBezTo>
                        <a:pt x="228" y="137"/>
                        <a:pt x="228" y="137"/>
                        <a:pt x="228" y="137"/>
                      </a:cubicBezTo>
                      <a:cubicBezTo>
                        <a:pt x="229" y="133"/>
                        <a:pt x="229" y="133"/>
                        <a:pt x="229" y="133"/>
                      </a:cubicBezTo>
                      <a:cubicBezTo>
                        <a:pt x="232" y="129"/>
                        <a:pt x="232" y="129"/>
                        <a:pt x="232" y="129"/>
                      </a:cubicBezTo>
                      <a:cubicBezTo>
                        <a:pt x="231" y="124"/>
                        <a:pt x="231" y="124"/>
                        <a:pt x="231" y="124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GB" sz="1800" b="0" i="0" u="none" strike="noStrike" cap="none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48" name="Cypru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197F763-4124-8403-59FC-BD470033C4DC}"/>
                  </a:ext>
                </a:extLst>
              </p:cNvPr>
              <p:cNvSpPr/>
              <p:nvPr/>
            </p:nvSpPr>
            <p:spPr bwMode="auto">
              <a:xfrm>
                <a:off x="4911726" y="5285277"/>
                <a:ext cx="264963" cy="246738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8" y="81"/>
                  </a:cxn>
                  <a:cxn ang="0">
                    <a:pos x="11" y="67"/>
                  </a:cxn>
                  <a:cxn ang="0">
                    <a:pos x="30" y="65"/>
                  </a:cxn>
                  <a:cxn ang="0">
                    <a:pos x="28" y="47"/>
                  </a:cxn>
                  <a:cxn ang="0">
                    <a:pos x="36" y="48"/>
                  </a:cxn>
                  <a:cxn ang="0">
                    <a:pos x="37" y="46"/>
                  </a:cxn>
                  <a:cxn ang="0">
                    <a:pos x="52" y="46"/>
                  </a:cxn>
                  <a:cxn ang="0">
                    <a:pos x="57" y="44"/>
                  </a:cxn>
                  <a:cxn ang="0">
                    <a:pos x="68" y="40"/>
                  </a:cxn>
                  <a:cxn ang="0">
                    <a:pos x="75" y="29"/>
                  </a:cxn>
                  <a:cxn ang="0">
                    <a:pos x="86" y="22"/>
                  </a:cxn>
                  <a:cxn ang="0">
                    <a:pos x="91" y="14"/>
                  </a:cxn>
                  <a:cxn ang="0">
                    <a:pos x="95" y="13"/>
                  </a:cxn>
                  <a:cxn ang="0">
                    <a:pos x="113" y="0"/>
                  </a:cxn>
                  <a:cxn ang="0">
                    <a:pos x="105" y="9"/>
                  </a:cxn>
                  <a:cxn ang="0">
                    <a:pos x="103" y="16"/>
                  </a:cxn>
                  <a:cxn ang="0">
                    <a:pos x="91" y="28"/>
                  </a:cxn>
                  <a:cxn ang="0">
                    <a:pos x="91" y="33"/>
                  </a:cxn>
                  <a:cxn ang="0">
                    <a:pos x="83" y="41"/>
                  </a:cxn>
                  <a:cxn ang="0">
                    <a:pos x="101" y="53"/>
                  </a:cxn>
                  <a:cxn ang="0">
                    <a:pos x="98" y="57"/>
                  </a:cxn>
                  <a:cxn ang="0">
                    <a:pos x="93" y="56"/>
                  </a:cxn>
                  <a:cxn ang="0">
                    <a:pos x="90" y="60"/>
                  </a:cxn>
                  <a:cxn ang="0">
                    <a:pos x="78" y="62"/>
                  </a:cxn>
                  <a:cxn ang="0">
                    <a:pos x="77" y="74"/>
                  </a:cxn>
                  <a:cxn ang="0">
                    <a:pos x="74" y="74"/>
                  </a:cxn>
                  <a:cxn ang="0">
                    <a:pos x="72" y="77"/>
                  </a:cxn>
                  <a:cxn ang="0">
                    <a:pos x="50" y="92"/>
                  </a:cxn>
                  <a:cxn ang="0">
                    <a:pos x="50" y="101"/>
                  </a:cxn>
                  <a:cxn ang="0">
                    <a:pos x="41" y="95"/>
                  </a:cxn>
                  <a:cxn ang="0">
                    <a:pos x="17" y="101"/>
                  </a:cxn>
                  <a:cxn ang="0">
                    <a:pos x="0" y="75"/>
                  </a:cxn>
                </a:cxnLst>
                <a:rect l="0" t="0" r="r" b="b"/>
                <a:pathLst>
                  <a:path w="113" h="106" extrusionOk="0">
                    <a:moveTo>
                      <a:pt x="0" y="75"/>
                    </a:moveTo>
                    <a:cubicBezTo>
                      <a:pt x="0" y="75"/>
                      <a:pt x="4" y="83"/>
                      <a:pt x="8" y="81"/>
                    </a:cubicBezTo>
                    <a:cubicBezTo>
                      <a:pt x="11" y="79"/>
                      <a:pt x="7" y="72"/>
                      <a:pt x="11" y="67"/>
                    </a:cubicBezTo>
                    <a:cubicBezTo>
                      <a:pt x="16" y="64"/>
                      <a:pt x="26" y="72"/>
                      <a:pt x="30" y="65"/>
                    </a:cubicBezTo>
                    <a:cubicBezTo>
                      <a:pt x="34" y="59"/>
                      <a:pt x="28" y="47"/>
                      <a:pt x="28" y="47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44"/>
                      <a:pt x="64" y="43"/>
                      <a:pt x="68" y="40"/>
                    </a:cubicBezTo>
                    <a:cubicBezTo>
                      <a:pt x="72" y="36"/>
                      <a:pt x="70" y="31"/>
                      <a:pt x="75" y="29"/>
                    </a:cubicBezTo>
                    <a:cubicBezTo>
                      <a:pt x="80" y="28"/>
                      <a:pt x="82" y="25"/>
                      <a:pt x="86" y="22"/>
                    </a:cubicBezTo>
                    <a:cubicBezTo>
                      <a:pt x="90" y="19"/>
                      <a:pt x="91" y="14"/>
                      <a:pt x="91" y="14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1" y="33"/>
                      <a:pt x="80" y="34"/>
                      <a:pt x="83" y="41"/>
                    </a:cubicBezTo>
                    <a:cubicBezTo>
                      <a:pt x="88" y="48"/>
                      <a:pt x="101" y="53"/>
                      <a:pt x="101" y="53"/>
                    </a:cubicBezTo>
                    <a:cubicBezTo>
                      <a:pt x="98" y="57"/>
                      <a:pt x="98" y="57"/>
                      <a:pt x="98" y="57"/>
                    </a:cubicBezTo>
                    <a:cubicBezTo>
                      <a:pt x="93" y="56"/>
                      <a:pt x="93" y="56"/>
                      <a:pt x="93" y="56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90" y="60"/>
                      <a:pt x="81" y="59"/>
                      <a:pt x="78" y="62"/>
                    </a:cubicBezTo>
                    <a:cubicBezTo>
                      <a:pt x="75" y="64"/>
                      <a:pt x="77" y="74"/>
                      <a:pt x="77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2" y="77"/>
                      <a:pt x="52" y="87"/>
                      <a:pt x="50" y="92"/>
                    </a:cubicBezTo>
                    <a:cubicBezTo>
                      <a:pt x="49" y="96"/>
                      <a:pt x="54" y="101"/>
                      <a:pt x="50" y="101"/>
                    </a:cubicBezTo>
                    <a:cubicBezTo>
                      <a:pt x="45" y="103"/>
                      <a:pt x="41" y="95"/>
                      <a:pt x="41" y="95"/>
                    </a:cubicBezTo>
                    <a:cubicBezTo>
                      <a:pt x="41" y="95"/>
                      <a:pt x="27" y="106"/>
                      <a:pt x="17" y="101"/>
                    </a:cubicBezTo>
                    <a:cubicBezTo>
                      <a:pt x="8" y="96"/>
                      <a:pt x="2" y="92"/>
                      <a:pt x="0" y="75"/>
                    </a:cubicBez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800" b="0" i="0" u="none" strike="noStrike" cap="none" spc="0">
                  <a:ln>
                    <a:noFill/>
                  </a:ln>
                  <a:solidFill>
                    <a:srgbClr val="003399"/>
                  </a:solidFill>
                  <a:latin typeface="Circular Std Book"/>
                  <a:cs typeface="Arial"/>
                </a:endParaRPr>
              </a:p>
            </p:txBody>
          </p:sp>
          <p:sp>
            <p:nvSpPr>
              <p:cNvPr id="49" name="Ital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5DBE21A-2DD5-B66C-3FAA-F73F24A2277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394275" y="4086398"/>
                <a:ext cx="1252648" cy="1421150"/>
              </a:xfrm>
              <a:custGeom>
                <a:avLst/>
                <a:gdLst>
                  <a:gd name="T0" fmla="*/ 2147483647 w 780"/>
                  <a:gd name="T1" fmla="*/ 2147483647 h 828"/>
                  <a:gd name="T2" fmla="*/ 2147483647 w 780"/>
                  <a:gd name="T3" fmla="*/ 2147483647 h 828"/>
                  <a:gd name="T4" fmla="*/ 2147483647 w 780"/>
                  <a:gd name="T5" fmla="*/ 2147483647 h 828"/>
                  <a:gd name="T6" fmla="*/ 2147483647 w 780"/>
                  <a:gd name="T7" fmla="*/ 2147483647 h 828"/>
                  <a:gd name="T8" fmla="*/ 2147483647 w 780"/>
                  <a:gd name="T9" fmla="*/ 2147483647 h 828"/>
                  <a:gd name="T10" fmla="*/ 2147483647 w 780"/>
                  <a:gd name="T11" fmla="*/ 2147483647 h 828"/>
                  <a:gd name="T12" fmla="*/ 2147483647 w 780"/>
                  <a:gd name="T13" fmla="*/ 2147483647 h 828"/>
                  <a:gd name="T14" fmla="*/ 2147483647 w 780"/>
                  <a:gd name="T15" fmla="*/ 2147483647 h 828"/>
                  <a:gd name="T16" fmla="*/ 2147483647 w 780"/>
                  <a:gd name="T17" fmla="*/ 2147483647 h 828"/>
                  <a:gd name="T18" fmla="*/ 2147483647 w 780"/>
                  <a:gd name="T19" fmla="*/ 2147483647 h 828"/>
                  <a:gd name="T20" fmla="*/ 2147483647 w 780"/>
                  <a:gd name="T21" fmla="*/ 2147483647 h 828"/>
                  <a:gd name="T22" fmla="*/ 2147483647 w 780"/>
                  <a:gd name="T23" fmla="*/ 2147483647 h 828"/>
                  <a:gd name="T24" fmla="*/ 2147483647 w 780"/>
                  <a:gd name="T25" fmla="*/ 2147483647 h 828"/>
                  <a:gd name="T26" fmla="*/ 2147483647 w 780"/>
                  <a:gd name="T27" fmla="*/ 2147483647 h 828"/>
                  <a:gd name="T28" fmla="*/ 2147483647 w 780"/>
                  <a:gd name="T29" fmla="*/ 2147483647 h 828"/>
                  <a:gd name="T30" fmla="*/ 2147483647 w 780"/>
                  <a:gd name="T31" fmla="*/ 2147483647 h 828"/>
                  <a:gd name="T32" fmla="*/ 2147483647 w 780"/>
                  <a:gd name="T33" fmla="*/ 2147483647 h 828"/>
                  <a:gd name="T34" fmla="*/ 2147483647 w 780"/>
                  <a:gd name="T35" fmla="*/ 2147483647 h 828"/>
                  <a:gd name="T36" fmla="*/ 2147483647 w 780"/>
                  <a:gd name="T37" fmla="*/ 2147483647 h 828"/>
                  <a:gd name="T38" fmla="*/ 2147483647 w 780"/>
                  <a:gd name="T39" fmla="*/ 2147483647 h 828"/>
                  <a:gd name="T40" fmla="*/ 2147483647 w 780"/>
                  <a:gd name="T41" fmla="*/ 2147483647 h 828"/>
                  <a:gd name="T42" fmla="*/ 2147483647 w 780"/>
                  <a:gd name="T43" fmla="*/ 2147483647 h 828"/>
                  <a:gd name="T44" fmla="*/ 2147483647 w 780"/>
                  <a:gd name="T45" fmla="*/ 2147483647 h 828"/>
                  <a:gd name="T46" fmla="*/ 2147483647 w 780"/>
                  <a:gd name="T47" fmla="*/ 2147483647 h 828"/>
                  <a:gd name="T48" fmla="*/ 2147483647 w 780"/>
                  <a:gd name="T49" fmla="*/ 2147483647 h 828"/>
                  <a:gd name="T50" fmla="*/ 2147483647 w 780"/>
                  <a:gd name="T51" fmla="*/ 2147483647 h 828"/>
                  <a:gd name="T52" fmla="*/ 2147483647 w 780"/>
                  <a:gd name="T53" fmla="*/ 2147483647 h 828"/>
                  <a:gd name="T54" fmla="*/ 2147483647 w 780"/>
                  <a:gd name="T55" fmla="*/ 2147483647 h 828"/>
                  <a:gd name="T56" fmla="*/ 2147483647 w 780"/>
                  <a:gd name="T57" fmla="*/ 2147483647 h 828"/>
                  <a:gd name="T58" fmla="*/ 2147483647 w 780"/>
                  <a:gd name="T59" fmla="*/ 2147483647 h 828"/>
                  <a:gd name="T60" fmla="*/ 2147483647 w 780"/>
                  <a:gd name="T61" fmla="*/ 2147483647 h 828"/>
                  <a:gd name="T62" fmla="*/ 2147483647 w 780"/>
                  <a:gd name="T63" fmla="*/ 2147483647 h 828"/>
                  <a:gd name="T64" fmla="*/ 2147483647 w 780"/>
                  <a:gd name="T65" fmla="*/ 2147483647 h 828"/>
                  <a:gd name="T66" fmla="*/ 2147483647 w 780"/>
                  <a:gd name="T67" fmla="*/ 2147483647 h 828"/>
                  <a:gd name="T68" fmla="*/ 2147483647 w 780"/>
                  <a:gd name="T69" fmla="*/ 2147483647 h 828"/>
                  <a:gd name="T70" fmla="*/ 2147483647 w 780"/>
                  <a:gd name="T71" fmla="*/ 2147483647 h 828"/>
                  <a:gd name="T72" fmla="*/ 2147483647 w 780"/>
                  <a:gd name="T73" fmla="*/ 2147483647 h 828"/>
                  <a:gd name="T74" fmla="*/ 2147483647 w 780"/>
                  <a:gd name="T75" fmla="*/ 2147483647 h 828"/>
                  <a:gd name="T76" fmla="*/ 2147483647 w 780"/>
                  <a:gd name="T77" fmla="*/ 2147483647 h 828"/>
                  <a:gd name="T78" fmla="*/ 2147483647 w 780"/>
                  <a:gd name="T79" fmla="*/ 2147483647 h 828"/>
                  <a:gd name="T80" fmla="*/ 2147483647 w 780"/>
                  <a:gd name="T81" fmla="*/ 2147483647 h 828"/>
                  <a:gd name="T82" fmla="*/ 2147483647 w 780"/>
                  <a:gd name="T83" fmla="*/ 2147483647 h 828"/>
                  <a:gd name="T84" fmla="*/ 2147483647 w 780"/>
                  <a:gd name="T85" fmla="*/ 2147483647 h 828"/>
                  <a:gd name="T86" fmla="*/ 2147483647 w 780"/>
                  <a:gd name="T87" fmla="*/ 2147483647 h 828"/>
                  <a:gd name="T88" fmla="*/ 2147483647 w 780"/>
                  <a:gd name="T89" fmla="*/ 2147483647 h 828"/>
                  <a:gd name="T90" fmla="*/ 2147483647 w 780"/>
                  <a:gd name="T91" fmla="*/ 2147483647 h 828"/>
                  <a:gd name="T92" fmla="*/ 2147483647 w 780"/>
                  <a:gd name="T93" fmla="*/ 2147483647 h 828"/>
                  <a:gd name="T94" fmla="*/ 2147483647 w 780"/>
                  <a:gd name="T95" fmla="*/ 2147483647 h 828"/>
                  <a:gd name="T96" fmla="*/ 2147483647 w 780"/>
                  <a:gd name="T97" fmla="*/ 2147483647 h 828"/>
                  <a:gd name="T98" fmla="*/ 2147483647 w 780"/>
                  <a:gd name="T99" fmla="*/ 2147483647 h 828"/>
                  <a:gd name="T100" fmla="*/ 2147483647 w 780"/>
                  <a:gd name="T101" fmla="*/ 2147483647 h 828"/>
                  <a:gd name="T102" fmla="*/ 2147483647 w 780"/>
                  <a:gd name="T103" fmla="*/ 2147483647 h 828"/>
                  <a:gd name="T104" fmla="*/ 2147483647 w 780"/>
                  <a:gd name="T105" fmla="*/ 2147483647 h 828"/>
                  <a:gd name="T106" fmla="*/ 2147483647 w 780"/>
                  <a:gd name="T107" fmla="*/ 2147483647 h 828"/>
                  <a:gd name="T108" fmla="*/ 2147483647 w 780"/>
                  <a:gd name="T109" fmla="*/ 2147483647 h 828"/>
                  <a:gd name="T110" fmla="*/ 2147483647 w 780"/>
                  <a:gd name="T111" fmla="*/ 2147483647 h 828"/>
                  <a:gd name="T112" fmla="*/ 2147483647 w 780"/>
                  <a:gd name="T113" fmla="*/ 2147483647 h 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0"/>
                  <a:gd name="T172" fmla="*/ 0 h 828"/>
                  <a:gd name="T173" fmla="*/ 780 w 780"/>
                  <a:gd name="T174" fmla="*/ 828 h 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0" h="828" extrusionOk="0">
                    <a:moveTo>
                      <a:pt x="570" y="720"/>
                    </a:moveTo>
                    <a:lnTo>
                      <a:pt x="558" y="714"/>
                    </a:lnTo>
                    <a:lnTo>
                      <a:pt x="552" y="708"/>
                    </a:lnTo>
                    <a:lnTo>
                      <a:pt x="540" y="708"/>
                    </a:lnTo>
                    <a:lnTo>
                      <a:pt x="534" y="714"/>
                    </a:lnTo>
                    <a:lnTo>
                      <a:pt x="522" y="720"/>
                    </a:lnTo>
                    <a:lnTo>
                      <a:pt x="516" y="726"/>
                    </a:lnTo>
                    <a:lnTo>
                      <a:pt x="468" y="726"/>
                    </a:lnTo>
                    <a:lnTo>
                      <a:pt x="456" y="720"/>
                    </a:lnTo>
                    <a:lnTo>
                      <a:pt x="444" y="708"/>
                    </a:lnTo>
                    <a:lnTo>
                      <a:pt x="438" y="708"/>
                    </a:lnTo>
                    <a:lnTo>
                      <a:pt x="420" y="726"/>
                    </a:lnTo>
                    <a:lnTo>
                      <a:pt x="402" y="714"/>
                    </a:lnTo>
                    <a:lnTo>
                      <a:pt x="396" y="714"/>
                    </a:lnTo>
                    <a:lnTo>
                      <a:pt x="384" y="726"/>
                    </a:lnTo>
                    <a:lnTo>
                      <a:pt x="384" y="738"/>
                    </a:lnTo>
                    <a:lnTo>
                      <a:pt x="396" y="750"/>
                    </a:lnTo>
                    <a:lnTo>
                      <a:pt x="420" y="762"/>
                    </a:lnTo>
                    <a:lnTo>
                      <a:pt x="426" y="762"/>
                    </a:lnTo>
                    <a:lnTo>
                      <a:pt x="444" y="780"/>
                    </a:lnTo>
                    <a:lnTo>
                      <a:pt x="444" y="786"/>
                    </a:lnTo>
                    <a:lnTo>
                      <a:pt x="456" y="786"/>
                    </a:lnTo>
                    <a:lnTo>
                      <a:pt x="468" y="798"/>
                    </a:lnTo>
                    <a:lnTo>
                      <a:pt x="480" y="804"/>
                    </a:lnTo>
                    <a:lnTo>
                      <a:pt x="498" y="798"/>
                    </a:lnTo>
                    <a:lnTo>
                      <a:pt x="504" y="804"/>
                    </a:lnTo>
                    <a:lnTo>
                      <a:pt x="516" y="810"/>
                    </a:lnTo>
                    <a:lnTo>
                      <a:pt x="522" y="822"/>
                    </a:lnTo>
                    <a:lnTo>
                      <a:pt x="534" y="828"/>
                    </a:lnTo>
                    <a:lnTo>
                      <a:pt x="558" y="828"/>
                    </a:lnTo>
                    <a:lnTo>
                      <a:pt x="570" y="816"/>
                    </a:lnTo>
                    <a:lnTo>
                      <a:pt x="570" y="792"/>
                    </a:lnTo>
                    <a:lnTo>
                      <a:pt x="564" y="780"/>
                    </a:lnTo>
                    <a:lnTo>
                      <a:pt x="564" y="768"/>
                    </a:lnTo>
                    <a:lnTo>
                      <a:pt x="570" y="750"/>
                    </a:lnTo>
                    <a:lnTo>
                      <a:pt x="576" y="738"/>
                    </a:lnTo>
                    <a:lnTo>
                      <a:pt x="582" y="732"/>
                    </a:lnTo>
                    <a:lnTo>
                      <a:pt x="582" y="714"/>
                    </a:lnTo>
                    <a:lnTo>
                      <a:pt x="576" y="702"/>
                    </a:lnTo>
                    <a:lnTo>
                      <a:pt x="570" y="720"/>
                    </a:lnTo>
                    <a:close/>
                    <a:moveTo>
                      <a:pt x="180" y="468"/>
                    </a:moveTo>
                    <a:lnTo>
                      <a:pt x="156" y="480"/>
                    </a:lnTo>
                    <a:lnTo>
                      <a:pt x="150" y="486"/>
                    </a:lnTo>
                    <a:lnTo>
                      <a:pt x="138" y="492"/>
                    </a:lnTo>
                    <a:lnTo>
                      <a:pt x="132" y="498"/>
                    </a:lnTo>
                    <a:lnTo>
                      <a:pt x="126" y="498"/>
                    </a:lnTo>
                    <a:lnTo>
                      <a:pt x="114" y="492"/>
                    </a:lnTo>
                    <a:lnTo>
                      <a:pt x="102" y="480"/>
                    </a:lnTo>
                    <a:lnTo>
                      <a:pt x="96" y="498"/>
                    </a:lnTo>
                    <a:lnTo>
                      <a:pt x="102" y="504"/>
                    </a:lnTo>
                    <a:lnTo>
                      <a:pt x="114" y="510"/>
                    </a:lnTo>
                    <a:lnTo>
                      <a:pt x="120" y="522"/>
                    </a:lnTo>
                    <a:lnTo>
                      <a:pt x="120" y="540"/>
                    </a:lnTo>
                    <a:lnTo>
                      <a:pt x="114" y="558"/>
                    </a:lnTo>
                    <a:lnTo>
                      <a:pt x="114" y="570"/>
                    </a:lnTo>
                    <a:lnTo>
                      <a:pt x="126" y="582"/>
                    </a:lnTo>
                    <a:lnTo>
                      <a:pt x="114" y="588"/>
                    </a:lnTo>
                    <a:lnTo>
                      <a:pt x="120" y="636"/>
                    </a:lnTo>
                    <a:lnTo>
                      <a:pt x="108" y="636"/>
                    </a:lnTo>
                    <a:lnTo>
                      <a:pt x="126" y="654"/>
                    </a:lnTo>
                    <a:lnTo>
                      <a:pt x="138" y="654"/>
                    </a:lnTo>
                    <a:lnTo>
                      <a:pt x="144" y="642"/>
                    </a:lnTo>
                    <a:lnTo>
                      <a:pt x="156" y="630"/>
                    </a:lnTo>
                    <a:lnTo>
                      <a:pt x="156" y="618"/>
                    </a:lnTo>
                    <a:lnTo>
                      <a:pt x="168" y="630"/>
                    </a:lnTo>
                    <a:lnTo>
                      <a:pt x="180" y="636"/>
                    </a:lnTo>
                    <a:lnTo>
                      <a:pt x="186" y="636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198" y="594"/>
                    </a:lnTo>
                    <a:lnTo>
                      <a:pt x="204" y="582"/>
                    </a:lnTo>
                    <a:lnTo>
                      <a:pt x="204" y="558"/>
                    </a:lnTo>
                    <a:lnTo>
                      <a:pt x="198" y="552"/>
                    </a:lnTo>
                    <a:lnTo>
                      <a:pt x="192" y="552"/>
                    </a:lnTo>
                    <a:lnTo>
                      <a:pt x="192" y="546"/>
                    </a:lnTo>
                    <a:lnTo>
                      <a:pt x="198" y="540"/>
                    </a:lnTo>
                    <a:lnTo>
                      <a:pt x="204" y="540"/>
                    </a:lnTo>
                    <a:lnTo>
                      <a:pt x="210" y="534"/>
                    </a:lnTo>
                    <a:lnTo>
                      <a:pt x="210" y="522"/>
                    </a:lnTo>
                    <a:lnTo>
                      <a:pt x="204" y="510"/>
                    </a:lnTo>
                    <a:lnTo>
                      <a:pt x="204" y="492"/>
                    </a:lnTo>
                    <a:lnTo>
                      <a:pt x="198" y="480"/>
                    </a:lnTo>
                    <a:lnTo>
                      <a:pt x="186" y="474"/>
                    </a:lnTo>
                    <a:lnTo>
                      <a:pt x="180" y="468"/>
                    </a:lnTo>
                    <a:close/>
                    <a:moveTo>
                      <a:pt x="774" y="546"/>
                    </a:moveTo>
                    <a:lnTo>
                      <a:pt x="768" y="534"/>
                    </a:lnTo>
                    <a:lnTo>
                      <a:pt x="756" y="528"/>
                    </a:lnTo>
                    <a:lnTo>
                      <a:pt x="738" y="510"/>
                    </a:lnTo>
                    <a:lnTo>
                      <a:pt x="678" y="480"/>
                    </a:lnTo>
                    <a:lnTo>
                      <a:pt x="672" y="480"/>
                    </a:lnTo>
                    <a:lnTo>
                      <a:pt x="660" y="474"/>
                    </a:lnTo>
                    <a:lnTo>
                      <a:pt x="648" y="474"/>
                    </a:lnTo>
                    <a:lnTo>
                      <a:pt x="630" y="468"/>
                    </a:lnTo>
                    <a:lnTo>
                      <a:pt x="606" y="456"/>
                    </a:lnTo>
                    <a:lnTo>
                      <a:pt x="606" y="450"/>
                    </a:lnTo>
                    <a:lnTo>
                      <a:pt x="612" y="438"/>
                    </a:lnTo>
                    <a:lnTo>
                      <a:pt x="624" y="426"/>
                    </a:lnTo>
                    <a:lnTo>
                      <a:pt x="624" y="420"/>
                    </a:lnTo>
                    <a:lnTo>
                      <a:pt x="618" y="414"/>
                    </a:lnTo>
                    <a:lnTo>
                      <a:pt x="612" y="414"/>
                    </a:lnTo>
                    <a:lnTo>
                      <a:pt x="594" y="408"/>
                    </a:lnTo>
                    <a:lnTo>
                      <a:pt x="552" y="408"/>
                    </a:lnTo>
                    <a:lnTo>
                      <a:pt x="540" y="402"/>
                    </a:lnTo>
                    <a:lnTo>
                      <a:pt x="534" y="396"/>
                    </a:lnTo>
                    <a:lnTo>
                      <a:pt x="516" y="384"/>
                    </a:lnTo>
                    <a:lnTo>
                      <a:pt x="492" y="360"/>
                    </a:lnTo>
                    <a:lnTo>
                      <a:pt x="480" y="342"/>
                    </a:lnTo>
                    <a:lnTo>
                      <a:pt x="474" y="336"/>
                    </a:lnTo>
                    <a:lnTo>
                      <a:pt x="468" y="324"/>
                    </a:lnTo>
                    <a:lnTo>
                      <a:pt x="468" y="312"/>
                    </a:lnTo>
                    <a:lnTo>
                      <a:pt x="450" y="276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20" y="258"/>
                    </a:lnTo>
                    <a:lnTo>
                      <a:pt x="414" y="252"/>
                    </a:lnTo>
                    <a:lnTo>
                      <a:pt x="378" y="222"/>
                    </a:lnTo>
                    <a:lnTo>
                      <a:pt x="372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66" y="180"/>
                    </a:lnTo>
                    <a:lnTo>
                      <a:pt x="384" y="180"/>
                    </a:lnTo>
                    <a:lnTo>
                      <a:pt x="384" y="174"/>
                    </a:lnTo>
                    <a:lnTo>
                      <a:pt x="372" y="162"/>
                    </a:lnTo>
                    <a:lnTo>
                      <a:pt x="366" y="150"/>
                    </a:lnTo>
                    <a:lnTo>
                      <a:pt x="366" y="138"/>
                    </a:lnTo>
                    <a:lnTo>
                      <a:pt x="402" y="120"/>
                    </a:lnTo>
                    <a:lnTo>
                      <a:pt x="408" y="114"/>
                    </a:lnTo>
                    <a:lnTo>
                      <a:pt x="414" y="114"/>
                    </a:lnTo>
                    <a:lnTo>
                      <a:pt x="438" y="108"/>
                    </a:lnTo>
                    <a:lnTo>
                      <a:pt x="444" y="72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2"/>
                    </a:lnTo>
                    <a:lnTo>
                      <a:pt x="384" y="42"/>
                    </a:lnTo>
                    <a:lnTo>
                      <a:pt x="378" y="24"/>
                    </a:lnTo>
                    <a:lnTo>
                      <a:pt x="366" y="24"/>
                    </a:lnTo>
                    <a:lnTo>
                      <a:pt x="366" y="6"/>
                    </a:lnTo>
                    <a:lnTo>
                      <a:pt x="360" y="0"/>
                    </a:lnTo>
                    <a:lnTo>
                      <a:pt x="342" y="0"/>
                    </a:lnTo>
                    <a:lnTo>
                      <a:pt x="336" y="6"/>
                    </a:lnTo>
                    <a:lnTo>
                      <a:pt x="336" y="12"/>
                    </a:lnTo>
                    <a:lnTo>
                      <a:pt x="294" y="12"/>
                    </a:lnTo>
                    <a:lnTo>
                      <a:pt x="282" y="30"/>
                    </a:lnTo>
                    <a:lnTo>
                      <a:pt x="270" y="24"/>
                    </a:lnTo>
                    <a:lnTo>
                      <a:pt x="252" y="24"/>
                    </a:lnTo>
                    <a:lnTo>
                      <a:pt x="246" y="42"/>
                    </a:lnTo>
                    <a:lnTo>
                      <a:pt x="222" y="42"/>
                    </a:lnTo>
                    <a:lnTo>
                      <a:pt x="222" y="48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0" y="60"/>
                    </a:lnTo>
                    <a:lnTo>
                      <a:pt x="192" y="66"/>
                    </a:lnTo>
                    <a:lnTo>
                      <a:pt x="180" y="48"/>
                    </a:lnTo>
                    <a:lnTo>
                      <a:pt x="174" y="72"/>
                    </a:lnTo>
                    <a:lnTo>
                      <a:pt x="162" y="84"/>
                    </a:lnTo>
                    <a:lnTo>
                      <a:pt x="162" y="102"/>
                    </a:lnTo>
                    <a:lnTo>
                      <a:pt x="138" y="78"/>
                    </a:lnTo>
                    <a:lnTo>
                      <a:pt x="132" y="78"/>
                    </a:lnTo>
                    <a:lnTo>
                      <a:pt x="132" y="72"/>
                    </a:lnTo>
                    <a:lnTo>
                      <a:pt x="126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84" y="96"/>
                    </a:lnTo>
                    <a:lnTo>
                      <a:pt x="78" y="96"/>
                    </a:lnTo>
                    <a:lnTo>
                      <a:pt x="66" y="84"/>
                    </a:lnTo>
                    <a:lnTo>
                      <a:pt x="54" y="84"/>
                    </a:lnTo>
                    <a:lnTo>
                      <a:pt x="42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12" y="174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24" y="198"/>
                    </a:lnTo>
                    <a:lnTo>
                      <a:pt x="24" y="204"/>
                    </a:lnTo>
                    <a:lnTo>
                      <a:pt x="18" y="210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2" y="234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2" y="246"/>
                    </a:lnTo>
                    <a:lnTo>
                      <a:pt x="54" y="264"/>
                    </a:lnTo>
                    <a:lnTo>
                      <a:pt x="54" y="270"/>
                    </a:lnTo>
                    <a:lnTo>
                      <a:pt x="66" y="270"/>
                    </a:lnTo>
                    <a:lnTo>
                      <a:pt x="90" y="258"/>
                    </a:lnTo>
                    <a:lnTo>
                      <a:pt x="120" y="228"/>
                    </a:lnTo>
                    <a:lnTo>
                      <a:pt x="144" y="216"/>
                    </a:lnTo>
                    <a:lnTo>
                      <a:pt x="156" y="216"/>
                    </a:lnTo>
                    <a:lnTo>
                      <a:pt x="168" y="222"/>
                    </a:lnTo>
                    <a:lnTo>
                      <a:pt x="204" y="234"/>
                    </a:lnTo>
                    <a:lnTo>
                      <a:pt x="216" y="240"/>
                    </a:lnTo>
                    <a:lnTo>
                      <a:pt x="228" y="252"/>
                    </a:lnTo>
                    <a:lnTo>
                      <a:pt x="234" y="264"/>
                    </a:lnTo>
                    <a:lnTo>
                      <a:pt x="234" y="276"/>
                    </a:lnTo>
                    <a:lnTo>
                      <a:pt x="240" y="282"/>
                    </a:lnTo>
                    <a:lnTo>
                      <a:pt x="240" y="288"/>
                    </a:lnTo>
                    <a:lnTo>
                      <a:pt x="252" y="300"/>
                    </a:lnTo>
                    <a:lnTo>
                      <a:pt x="252" y="306"/>
                    </a:lnTo>
                    <a:lnTo>
                      <a:pt x="246" y="318"/>
                    </a:lnTo>
                    <a:lnTo>
                      <a:pt x="246" y="324"/>
                    </a:lnTo>
                    <a:lnTo>
                      <a:pt x="258" y="336"/>
                    </a:lnTo>
                    <a:lnTo>
                      <a:pt x="282" y="348"/>
                    </a:lnTo>
                    <a:lnTo>
                      <a:pt x="288" y="354"/>
                    </a:lnTo>
                    <a:lnTo>
                      <a:pt x="294" y="354"/>
                    </a:lnTo>
                    <a:lnTo>
                      <a:pt x="300" y="372"/>
                    </a:lnTo>
                    <a:lnTo>
                      <a:pt x="330" y="372"/>
                    </a:lnTo>
                    <a:lnTo>
                      <a:pt x="348" y="390"/>
                    </a:lnTo>
                    <a:lnTo>
                      <a:pt x="354" y="402"/>
                    </a:lnTo>
                    <a:lnTo>
                      <a:pt x="366" y="414"/>
                    </a:lnTo>
                    <a:lnTo>
                      <a:pt x="378" y="420"/>
                    </a:lnTo>
                    <a:lnTo>
                      <a:pt x="384" y="432"/>
                    </a:lnTo>
                    <a:lnTo>
                      <a:pt x="420" y="468"/>
                    </a:lnTo>
                    <a:lnTo>
                      <a:pt x="456" y="468"/>
                    </a:lnTo>
                    <a:lnTo>
                      <a:pt x="462" y="474"/>
                    </a:lnTo>
                    <a:lnTo>
                      <a:pt x="468" y="486"/>
                    </a:lnTo>
                    <a:lnTo>
                      <a:pt x="492" y="498"/>
                    </a:lnTo>
                    <a:lnTo>
                      <a:pt x="510" y="504"/>
                    </a:lnTo>
                    <a:lnTo>
                      <a:pt x="528" y="504"/>
                    </a:lnTo>
                    <a:lnTo>
                      <a:pt x="540" y="510"/>
                    </a:lnTo>
                    <a:lnTo>
                      <a:pt x="546" y="510"/>
                    </a:lnTo>
                    <a:lnTo>
                      <a:pt x="552" y="522"/>
                    </a:lnTo>
                    <a:lnTo>
                      <a:pt x="552" y="534"/>
                    </a:lnTo>
                    <a:lnTo>
                      <a:pt x="564" y="558"/>
                    </a:lnTo>
                    <a:lnTo>
                      <a:pt x="570" y="564"/>
                    </a:lnTo>
                    <a:lnTo>
                      <a:pt x="582" y="564"/>
                    </a:lnTo>
                    <a:lnTo>
                      <a:pt x="594" y="558"/>
                    </a:lnTo>
                    <a:lnTo>
                      <a:pt x="600" y="558"/>
                    </a:lnTo>
                    <a:lnTo>
                      <a:pt x="600" y="570"/>
                    </a:lnTo>
                    <a:lnTo>
                      <a:pt x="606" y="582"/>
                    </a:lnTo>
                    <a:lnTo>
                      <a:pt x="606" y="606"/>
                    </a:lnTo>
                    <a:lnTo>
                      <a:pt x="612" y="618"/>
                    </a:lnTo>
                    <a:lnTo>
                      <a:pt x="630" y="636"/>
                    </a:lnTo>
                    <a:lnTo>
                      <a:pt x="630" y="666"/>
                    </a:lnTo>
                    <a:lnTo>
                      <a:pt x="612" y="666"/>
                    </a:lnTo>
                    <a:lnTo>
                      <a:pt x="612" y="690"/>
                    </a:lnTo>
                    <a:lnTo>
                      <a:pt x="606" y="696"/>
                    </a:lnTo>
                    <a:lnTo>
                      <a:pt x="600" y="708"/>
                    </a:lnTo>
                    <a:lnTo>
                      <a:pt x="594" y="714"/>
                    </a:lnTo>
                    <a:lnTo>
                      <a:pt x="594" y="732"/>
                    </a:lnTo>
                    <a:lnTo>
                      <a:pt x="606" y="732"/>
                    </a:lnTo>
                    <a:lnTo>
                      <a:pt x="618" y="726"/>
                    </a:lnTo>
                    <a:lnTo>
                      <a:pt x="624" y="726"/>
                    </a:lnTo>
                    <a:lnTo>
                      <a:pt x="636" y="702"/>
                    </a:lnTo>
                    <a:lnTo>
                      <a:pt x="654" y="696"/>
                    </a:lnTo>
                    <a:lnTo>
                      <a:pt x="654" y="666"/>
                    </a:lnTo>
                    <a:lnTo>
                      <a:pt x="666" y="654"/>
                    </a:lnTo>
                    <a:lnTo>
                      <a:pt x="678" y="654"/>
                    </a:lnTo>
                    <a:lnTo>
                      <a:pt x="684" y="648"/>
                    </a:lnTo>
                    <a:lnTo>
                      <a:pt x="696" y="648"/>
                    </a:lnTo>
                    <a:lnTo>
                      <a:pt x="696" y="636"/>
                    </a:lnTo>
                    <a:lnTo>
                      <a:pt x="690" y="630"/>
                    </a:lnTo>
                    <a:lnTo>
                      <a:pt x="690" y="618"/>
                    </a:lnTo>
                    <a:lnTo>
                      <a:pt x="678" y="606"/>
                    </a:lnTo>
                    <a:lnTo>
                      <a:pt x="666" y="606"/>
                    </a:lnTo>
                    <a:lnTo>
                      <a:pt x="648" y="588"/>
                    </a:lnTo>
                    <a:lnTo>
                      <a:pt x="654" y="582"/>
                    </a:lnTo>
                    <a:lnTo>
                      <a:pt x="660" y="570"/>
                    </a:lnTo>
                    <a:lnTo>
                      <a:pt x="666" y="552"/>
                    </a:lnTo>
                    <a:lnTo>
                      <a:pt x="672" y="540"/>
                    </a:lnTo>
                    <a:lnTo>
                      <a:pt x="684" y="528"/>
                    </a:lnTo>
                    <a:lnTo>
                      <a:pt x="690" y="534"/>
                    </a:lnTo>
                    <a:lnTo>
                      <a:pt x="702" y="534"/>
                    </a:lnTo>
                    <a:lnTo>
                      <a:pt x="708" y="540"/>
                    </a:lnTo>
                    <a:lnTo>
                      <a:pt x="738" y="540"/>
                    </a:lnTo>
                    <a:lnTo>
                      <a:pt x="738" y="552"/>
                    </a:lnTo>
                    <a:lnTo>
                      <a:pt x="744" y="558"/>
                    </a:lnTo>
                    <a:lnTo>
                      <a:pt x="744" y="564"/>
                    </a:lnTo>
                    <a:lnTo>
                      <a:pt x="750" y="576"/>
                    </a:lnTo>
                    <a:lnTo>
                      <a:pt x="762" y="576"/>
                    </a:lnTo>
                    <a:lnTo>
                      <a:pt x="774" y="570"/>
                    </a:lnTo>
                    <a:lnTo>
                      <a:pt x="780" y="564"/>
                    </a:lnTo>
                    <a:lnTo>
                      <a:pt x="780" y="558"/>
                    </a:lnTo>
                    <a:lnTo>
                      <a:pt x="774" y="546"/>
                    </a:lnTo>
                    <a:close/>
                  </a:path>
                </a:pathLst>
              </a:custGeom>
              <a:solidFill>
                <a:srgbClr val="5E00DC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2541A487-6F09-2ECD-87B3-746D5BE2D231}"/>
                </a:ext>
              </a:extLst>
            </p:cNvPr>
            <p:cNvSpPr/>
            <p:nvPr/>
          </p:nvSpPr>
          <p:spPr bwMode="auto">
            <a:xfrm>
              <a:off x="3928088" y="5621442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ircular Std Book"/>
                <a:cs typeface="Arial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7CACA1A9-0272-77E5-C8A2-AF21368F004D}"/>
                </a:ext>
              </a:extLst>
            </p:cNvPr>
            <p:cNvSpPr/>
            <p:nvPr/>
          </p:nvSpPr>
          <p:spPr bwMode="auto">
            <a:xfrm>
              <a:off x="4366828" y="5478313"/>
              <a:ext cx="65412" cy="52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ircular Std Book"/>
                <a:cs typeface="Arial"/>
              </a:endParaRPr>
            </a:p>
          </p:txBody>
        </p:sp>
      </p:grpSp>
      <p:sp>
        <p:nvSpPr>
          <p:cNvPr id="52" name="Rectangle : coins arrondis 311">
            <a:extLst>
              <a:ext uri="{FF2B5EF4-FFF2-40B4-BE49-F238E27FC236}">
                <a16:creationId xmlns:a16="http://schemas.microsoft.com/office/drawing/2014/main" id="{0A9C0382-DF8C-003F-1CDB-F6FC1017ADDA}"/>
              </a:ext>
            </a:extLst>
          </p:cNvPr>
          <p:cNvSpPr/>
          <p:nvPr/>
        </p:nvSpPr>
        <p:spPr bwMode="auto">
          <a:xfrm>
            <a:off x="7817426" y="924399"/>
            <a:ext cx="2017406" cy="3211711"/>
          </a:xfrm>
          <a:prstGeom prst="roundRect">
            <a:avLst>
              <a:gd name="adj" fmla="val 482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6000" b="1" i="0" u="none" strike="noStrike" cap="none" spc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latin typeface="Circular Std Book"/>
                <a:cs typeface="Arial"/>
              </a:rPr>
              <a:t>117</a:t>
            </a:r>
            <a:endParaRPr lang="en-GB" sz="1800" b="0" i="0" u="none" strike="noStrike" cap="none" spc="0">
              <a:ln>
                <a:noFill/>
              </a:ln>
              <a:solidFill>
                <a:prstClr val="white"/>
              </a:solidFill>
              <a:latin typeface="Circular Std Book"/>
              <a:cs typeface="Arial"/>
            </a:endParaRPr>
          </a:p>
        </p:txBody>
      </p:sp>
      <p:sp>
        <p:nvSpPr>
          <p:cNvPr id="53" name="ZoneTexte 341">
            <a:extLst>
              <a:ext uri="{FF2B5EF4-FFF2-40B4-BE49-F238E27FC236}">
                <a16:creationId xmlns:a16="http://schemas.microsoft.com/office/drawing/2014/main" id="{2B16DEED-C92C-C33D-8C8A-FB7F57B73C59}"/>
              </a:ext>
            </a:extLst>
          </p:cNvPr>
          <p:cNvSpPr txBox="1"/>
          <p:nvPr/>
        </p:nvSpPr>
        <p:spPr bwMode="auto">
          <a:xfrm>
            <a:off x="7817426" y="2572964"/>
            <a:ext cx="2017406" cy="120032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anchor="t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Circular Std Light"/>
                <a:ea typeface="Circular Std Light"/>
                <a:cs typeface="Circular Std Light"/>
              </a:rPr>
              <a:t>Ministries, state operators, research centres, major companies and start-ups acting as wallet issuers, credential issuers, and relying parties</a:t>
            </a:r>
            <a:endParaRPr lang="en-GB" sz="1800" b="0" i="0" u="none" strike="noStrike" cap="none" spc="0">
              <a:ln>
                <a:noFill/>
              </a:ln>
              <a:solidFill>
                <a:srgbClr val="000000"/>
              </a:solidFill>
              <a:latin typeface="Circular Std Book"/>
              <a:cs typeface="Arial"/>
            </a:endParaRPr>
          </a:p>
        </p:txBody>
      </p:sp>
      <p:sp>
        <p:nvSpPr>
          <p:cNvPr id="54" name="Rectangle 79">
            <a:extLst>
              <a:ext uri="{FF2B5EF4-FFF2-40B4-BE49-F238E27FC236}">
                <a16:creationId xmlns:a16="http://schemas.microsoft.com/office/drawing/2014/main" id="{89CED46F-1BC6-1B09-A982-A95DD215313C}"/>
              </a:ext>
            </a:extLst>
          </p:cNvPr>
          <p:cNvSpPr/>
          <p:nvPr/>
        </p:nvSpPr>
        <p:spPr bwMode="auto">
          <a:xfrm>
            <a:off x="5190907" y="1206465"/>
            <a:ext cx="2488946" cy="56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6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Circular Std Book"/>
                <a:cs typeface="Arial"/>
              </a:rPr>
              <a:t>Countries represented</a:t>
            </a:r>
            <a:endParaRPr lang="en-GB" sz="1800" b="0" i="0" u="none" strike="noStrike" cap="none" spc="0">
              <a:ln>
                <a:noFill/>
              </a:ln>
              <a:solidFill>
                <a:prstClr val="white"/>
              </a:solidFill>
              <a:latin typeface="Circular Std Book"/>
              <a:cs typeface="Arial"/>
            </a:endParaRPr>
          </a:p>
        </p:txBody>
      </p:sp>
      <p:sp>
        <p:nvSpPr>
          <p:cNvPr id="55" name="Rectangle 80">
            <a:extLst>
              <a:ext uri="{FF2B5EF4-FFF2-40B4-BE49-F238E27FC236}">
                <a16:creationId xmlns:a16="http://schemas.microsoft.com/office/drawing/2014/main" id="{70256F94-C816-2906-71D7-2C2BDDE7976B}"/>
              </a:ext>
            </a:extLst>
          </p:cNvPr>
          <p:cNvSpPr/>
          <p:nvPr/>
        </p:nvSpPr>
        <p:spPr bwMode="auto">
          <a:xfrm>
            <a:off x="7817426" y="1532008"/>
            <a:ext cx="2017406" cy="823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6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Circular Std Book"/>
                <a:cs typeface="Arial"/>
              </a:rPr>
              <a:t>Public and private partners</a:t>
            </a:r>
            <a:endParaRPr/>
          </a:p>
        </p:txBody>
      </p:sp>
      <p:sp>
        <p:nvSpPr>
          <p:cNvPr id="56" name="Rectangle : coins arrondis 311">
            <a:extLst>
              <a:ext uri="{FF2B5EF4-FFF2-40B4-BE49-F238E27FC236}">
                <a16:creationId xmlns:a16="http://schemas.microsoft.com/office/drawing/2014/main" id="{7F0D417F-B638-4DEC-BAD4-01F74A6AB5EA}"/>
              </a:ext>
            </a:extLst>
          </p:cNvPr>
          <p:cNvSpPr/>
          <p:nvPr/>
        </p:nvSpPr>
        <p:spPr bwMode="auto">
          <a:xfrm>
            <a:off x="9973856" y="944285"/>
            <a:ext cx="2017406" cy="3211711"/>
          </a:xfrm>
          <a:prstGeom prst="roundRect">
            <a:avLst>
              <a:gd name="adj" fmla="val 482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6000" b="1" i="0" u="none" strike="noStrike" cap="none" spc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latin typeface="Circular Std Book"/>
                <a:cs typeface="Arial"/>
              </a:rPr>
              <a:t>29</a:t>
            </a:r>
            <a:endParaRPr lang="en-GB" sz="1800" b="0" i="0" u="none" strike="noStrike" cap="none" spc="0">
              <a:ln>
                <a:noFill/>
              </a:ln>
              <a:solidFill>
                <a:prstClr val="white"/>
              </a:solidFill>
              <a:latin typeface="Circular Std Book"/>
              <a:cs typeface="Arial"/>
            </a:endParaRPr>
          </a:p>
        </p:txBody>
      </p:sp>
      <p:sp>
        <p:nvSpPr>
          <p:cNvPr id="57" name="ZoneTexte 341">
            <a:extLst>
              <a:ext uri="{FF2B5EF4-FFF2-40B4-BE49-F238E27FC236}">
                <a16:creationId xmlns:a16="http://schemas.microsoft.com/office/drawing/2014/main" id="{E903D3E3-1B88-14CF-51DA-C671198A5C3D}"/>
              </a:ext>
            </a:extLst>
          </p:cNvPr>
          <p:cNvSpPr txBox="1"/>
          <p:nvPr/>
        </p:nvSpPr>
        <p:spPr bwMode="auto">
          <a:xfrm>
            <a:off x="9973856" y="2213046"/>
            <a:ext cx="2017406" cy="193899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anchor="t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Circular Std Light"/>
                <a:ea typeface="Circular Std Light"/>
                <a:cs typeface="Circular Std Light"/>
              </a:rPr>
              <a:t>Entity external to the Consortium with a recognized advisory role in the project. Observers are expected to contribute with their expertise or strategic insight on key topics addressed throughout the project’s activities.</a:t>
            </a:r>
            <a:endParaRPr lang="en-GB" sz="1800" b="0" i="0" u="none" strike="noStrike" cap="none" spc="0">
              <a:ln>
                <a:noFill/>
              </a:ln>
              <a:solidFill>
                <a:srgbClr val="000000"/>
              </a:solidFill>
              <a:latin typeface="Circular Std Book"/>
              <a:cs typeface="Arial"/>
            </a:endParaRPr>
          </a:p>
        </p:txBody>
      </p:sp>
      <p:sp>
        <p:nvSpPr>
          <p:cNvPr id="58" name="Rectangle 83">
            <a:extLst>
              <a:ext uri="{FF2B5EF4-FFF2-40B4-BE49-F238E27FC236}">
                <a16:creationId xmlns:a16="http://schemas.microsoft.com/office/drawing/2014/main" id="{7502A603-A7C3-2460-0037-24525D3A250F}"/>
              </a:ext>
            </a:extLst>
          </p:cNvPr>
          <p:cNvSpPr/>
          <p:nvPr/>
        </p:nvSpPr>
        <p:spPr bwMode="auto">
          <a:xfrm>
            <a:off x="9973856" y="1551894"/>
            <a:ext cx="2017406" cy="585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6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Circular Std Book"/>
                <a:cs typeface="Arial"/>
              </a:rPr>
              <a:t>Observers</a:t>
            </a:r>
            <a:endParaRPr/>
          </a:p>
        </p:txBody>
      </p:sp>
      <p:sp>
        <p:nvSpPr>
          <p:cNvPr id="59" name="Rectangle : coins arrondis 311">
            <a:extLst>
              <a:ext uri="{FF2B5EF4-FFF2-40B4-BE49-F238E27FC236}">
                <a16:creationId xmlns:a16="http://schemas.microsoft.com/office/drawing/2014/main" id="{CE9146FE-69C3-A396-64EB-21D4531FE2FF}"/>
              </a:ext>
            </a:extLst>
          </p:cNvPr>
          <p:cNvSpPr/>
          <p:nvPr/>
        </p:nvSpPr>
        <p:spPr bwMode="auto">
          <a:xfrm>
            <a:off x="200738" y="4282315"/>
            <a:ext cx="7479115" cy="1966996"/>
          </a:xfrm>
          <a:prstGeom prst="roundRect">
            <a:avLst>
              <a:gd name="adj" fmla="val 482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FFCC00"/>
              </a:buClr>
              <a:buSzPct val="100000"/>
              <a:buFontTx/>
              <a:buNone/>
              <a:defRPr/>
            </a:pPr>
            <a:r>
              <a:rPr lang="en-GB" sz="1600" b="1" i="0" u="none" strike="noStrike" cap="none" spc="0">
                <a:ln>
                  <a:noFill/>
                </a:ln>
                <a:solidFill>
                  <a:srgbClr val="5E00DC"/>
                </a:solidFill>
                <a:latin typeface="Circular Std Light"/>
                <a:cs typeface="Arial"/>
              </a:rPr>
              <a:t>Diverse and comprehensive testing environment </a:t>
            </a:r>
            <a:r>
              <a:rPr lang="en-GB" sz="1600" b="0" i="0" u="none" strike="noStrike" cap="none" spc="0">
                <a:ln>
                  <a:noFill/>
                </a:ln>
                <a:solidFill>
                  <a:srgbClr val="5E00DC"/>
                </a:solidFill>
                <a:latin typeface="Circular Std Light"/>
                <a:cs typeface="Arial"/>
              </a:rPr>
              <a:t>for the European Digital Identity Wallet (EUDIW), including all eIDAS roles:</a:t>
            </a:r>
            <a:endParaRPr lang="en-GB" sz="1800" b="0" i="0" u="none" strike="noStrike" cap="none" spc="0">
              <a:ln>
                <a:noFill/>
              </a:ln>
              <a:solidFill>
                <a:prstClr val="white"/>
              </a:solidFill>
              <a:latin typeface="Circular Std Book"/>
              <a:cs typeface="Arial"/>
            </a:endParaRPr>
          </a:p>
        </p:txBody>
      </p:sp>
      <p:sp>
        <p:nvSpPr>
          <p:cNvPr id="60" name="Rectangle : coins arrondis 311">
            <a:extLst>
              <a:ext uri="{FF2B5EF4-FFF2-40B4-BE49-F238E27FC236}">
                <a16:creationId xmlns:a16="http://schemas.microsoft.com/office/drawing/2014/main" id="{07F974CD-4477-38A0-77FE-5F567723E0CD}"/>
              </a:ext>
            </a:extLst>
          </p:cNvPr>
          <p:cNvSpPr/>
          <p:nvPr/>
        </p:nvSpPr>
        <p:spPr bwMode="auto">
          <a:xfrm>
            <a:off x="7820547" y="4282315"/>
            <a:ext cx="2014285" cy="896512"/>
          </a:xfrm>
          <a:prstGeom prst="roundRect">
            <a:avLst>
              <a:gd name="adj" fmla="val 9013"/>
            </a:avLst>
          </a:prstGeom>
          <a:solidFill>
            <a:srgbClr val="CFA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200" b="1" i="0" u="none" strike="noStrike" cap="none" spc="0">
                <a:ln>
                  <a:noFill/>
                </a:ln>
                <a:solidFill>
                  <a:srgbClr val="5E00DC"/>
                </a:solidFill>
                <a:latin typeface="Circular Std Book"/>
                <a:cs typeface="Arial"/>
              </a:rPr>
              <a:t>28</a:t>
            </a:r>
            <a:r>
              <a:rPr lang="en-GB" sz="2800" b="1" i="0" u="none" strike="noStrike" cap="none" spc="0">
                <a:ln>
                  <a:noFill/>
                </a:ln>
                <a:solidFill>
                  <a:srgbClr val="003399"/>
                </a:solidFill>
                <a:latin typeface="Circular Std Book"/>
                <a:cs typeface="Arial"/>
              </a:rPr>
              <a:t> </a:t>
            </a:r>
            <a:r>
              <a:rPr lang="en-GB" sz="16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Circular Std Book"/>
                <a:cs typeface="Arial"/>
              </a:rPr>
              <a:t>public administrations</a:t>
            </a:r>
            <a:endParaRPr lang="en-GB" sz="1800" b="0" i="0" u="none" strike="noStrike" cap="none" spc="0">
              <a:ln>
                <a:noFill/>
              </a:ln>
              <a:solidFill>
                <a:prstClr val="white"/>
              </a:solidFill>
              <a:latin typeface="Circular Std Book"/>
              <a:cs typeface="Arial"/>
            </a:endParaRPr>
          </a:p>
        </p:txBody>
      </p:sp>
      <p:sp>
        <p:nvSpPr>
          <p:cNvPr id="61" name="Rectangle : coins arrondis 311">
            <a:extLst>
              <a:ext uri="{FF2B5EF4-FFF2-40B4-BE49-F238E27FC236}">
                <a16:creationId xmlns:a16="http://schemas.microsoft.com/office/drawing/2014/main" id="{9219B8D3-BCE8-3CDF-B7BC-BBDE55D76488}"/>
              </a:ext>
            </a:extLst>
          </p:cNvPr>
          <p:cNvSpPr/>
          <p:nvPr/>
        </p:nvSpPr>
        <p:spPr bwMode="auto">
          <a:xfrm>
            <a:off x="9973856" y="4286296"/>
            <a:ext cx="2017406" cy="1960513"/>
          </a:xfrm>
          <a:prstGeom prst="roundRect">
            <a:avLst>
              <a:gd name="adj" fmla="val 4826"/>
            </a:avLst>
          </a:prstGeom>
          <a:solidFill>
            <a:srgbClr val="3A00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FFCC00"/>
              </a:buClr>
              <a:buSzPct val="100000"/>
              <a:buFontTx/>
              <a:buNone/>
              <a:defRPr/>
            </a:pPr>
            <a:r>
              <a:rPr lang="en-GB" sz="16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ircular Std Light"/>
                <a:cs typeface="Arial"/>
              </a:rPr>
              <a:t>C</a:t>
            </a:r>
            <a:r>
              <a:rPr lang="en-GB" sz="1600" b="1" i="0" u="none" strike="noStrike" cap="none" spc="0">
                <a:ln>
                  <a:noFill/>
                </a:ln>
                <a:solidFill>
                  <a:prstClr val="white"/>
                </a:solidFill>
                <a:latin typeface="Circular Std Light"/>
                <a:ea typeface="Arial"/>
                <a:cs typeface="Arial"/>
              </a:rPr>
              <a:t>ross-border cooperation and shared insights</a:t>
            </a:r>
            <a:r>
              <a:rPr lang="en-GB" sz="16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ircular Std Light"/>
                <a:ea typeface="Arial"/>
                <a:cs typeface="Arial"/>
              </a:rPr>
              <a:t>, vital for the wallet's pan-European implementation. </a:t>
            </a:r>
            <a:endParaRPr lang="en-GB" sz="1800" b="0" i="0" u="none" strike="noStrike" cap="none" spc="0">
              <a:ln>
                <a:noFill/>
              </a:ln>
              <a:solidFill>
                <a:prstClr val="white"/>
              </a:solidFill>
              <a:latin typeface="Circular Std Book"/>
              <a:cs typeface="Arial"/>
            </a:endParaRPr>
          </a:p>
        </p:txBody>
      </p:sp>
      <p:pic>
        <p:nvPicPr>
          <p:cNvPr id="62" name="Graphic 10">
            <a:extLst>
              <a:ext uri="{FF2B5EF4-FFF2-40B4-BE49-F238E27FC236}">
                <a16:creationId xmlns:a16="http://schemas.microsoft.com/office/drawing/2014/main" id="{EAC94B67-4C01-2B58-9B46-437E4593B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96135" y="4409882"/>
            <a:ext cx="231308" cy="231308"/>
          </a:xfrm>
          <a:prstGeom prst="rect">
            <a:avLst/>
          </a:prstGeom>
        </p:spPr>
      </p:pic>
      <p:pic>
        <p:nvPicPr>
          <p:cNvPr id="63" name="Graphic 10">
            <a:extLst>
              <a:ext uri="{FF2B5EF4-FFF2-40B4-BE49-F238E27FC236}">
                <a16:creationId xmlns:a16="http://schemas.microsoft.com/office/drawing/2014/main" id="{AC5C867D-6C3D-61C2-D81D-FAFA980A0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23646" y="4364002"/>
            <a:ext cx="231308" cy="231308"/>
          </a:xfrm>
          <a:prstGeom prst="rect">
            <a:avLst/>
          </a:prstGeom>
        </p:spPr>
      </p:pic>
      <p:grpSp>
        <p:nvGrpSpPr>
          <p:cNvPr id="64" name="Group 102">
            <a:extLst>
              <a:ext uri="{FF2B5EF4-FFF2-40B4-BE49-F238E27FC236}">
                <a16:creationId xmlns:a16="http://schemas.microsoft.com/office/drawing/2014/main" id="{BACEAFF0-7B22-3EBA-816F-8934824C7D74}"/>
              </a:ext>
            </a:extLst>
          </p:cNvPr>
          <p:cNvGrpSpPr/>
          <p:nvPr/>
        </p:nvGrpSpPr>
        <p:grpSpPr bwMode="auto">
          <a:xfrm>
            <a:off x="538766" y="5194606"/>
            <a:ext cx="2152394" cy="731520"/>
            <a:chOff x="538766" y="5194606"/>
            <a:chExt cx="2152394" cy="731520"/>
          </a:xfrm>
        </p:grpSpPr>
        <p:sp>
          <p:nvSpPr>
            <p:cNvPr id="65" name="Rectangle: Rounded Corners 95">
              <a:extLst>
                <a:ext uri="{FF2B5EF4-FFF2-40B4-BE49-F238E27FC236}">
                  <a16:creationId xmlns:a16="http://schemas.microsoft.com/office/drawing/2014/main" id="{F1E7C734-34F7-E534-9DD0-1B06BEA1EABF}"/>
                </a:ext>
              </a:extLst>
            </p:cNvPr>
            <p:cNvSpPr/>
            <p:nvPr/>
          </p:nvSpPr>
          <p:spPr bwMode="auto">
            <a:xfrm>
              <a:off x="538766" y="5194606"/>
              <a:ext cx="731520" cy="731520"/>
            </a:xfrm>
            <a:prstGeom prst="roundRect">
              <a:avLst>
                <a:gd name="adj" fmla="val 16667"/>
              </a:avLst>
            </a:prstGeom>
            <a:blipFill>
              <a:blip r:embed="rId5"/>
              <a:stretch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ircular Std Book"/>
                <a:cs typeface="Arial"/>
              </a:endParaRPr>
            </a:p>
          </p:txBody>
        </p:sp>
        <p:sp>
          <p:nvSpPr>
            <p:cNvPr id="66" name="TextBox 99">
              <a:extLst>
                <a:ext uri="{FF2B5EF4-FFF2-40B4-BE49-F238E27FC236}">
                  <a16:creationId xmlns:a16="http://schemas.microsoft.com/office/drawing/2014/main" id="{C1C04DAD-96BF-D5E6-A1D8-D988837087EF}"/>
                </a:ext>
              </a:extLst>
            </p:cNvPr>
            <p:cNvSpPr txBox="1"/>
            <p:nvPr/>
          </p:nvSpPr>
          <p:spPr bwMode="auto">
            <a:xfrm>
              <a:off x="1270286" y="5237200"/>
              <a:ext cx="14208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ircular Std Book"/>
                  <a:cs typeface="Arial"/>
                </a:rPr>
                <a:t>Wallet providers</a:t>
              </a:r>
              <a:endParaRPr/>
            </a:p>
          </p:txBody>
        </p:sp>
      </p:grpSp>
      <p:grpSp>
        <p:nvGrpSpPr>
          <p:cNvPr id="67" name="Group 103">
            <a:extLst>
              <a:ext uri="{FF2B5EF4-FFF2-40B4-BE49-F238E27FC236}">
                <a16:creationId xmlns:a16="http://schemas.microsoft.com/office/drawing/2014/main" id="{27502296-92C2-EAE1-99FB-CD4DF916E33F}"/>
              </a:ext>
            </a:extLst>
          </p:cNvPr>
          <p:cNvGrpSpPr/>
          <p:nvPr/>
        </p:nvGrpSpPr>
        <p:grpSpPr bwMode="auto">
          <a:xfrm>
            <a:off x="2864837" y="5200828"/>
            <a:ext cx="2152394" cy="731520"/>
            <a:chOff x="3202648" y="5200828"/>
            <a:chExt cx="2152394" cy="731520"/>
          </a:xfrm>
        </p:grpSpPr>
        <p:sp>
          <p:nvSpPr>
            <p:cNvPr id="68" name="Rectangle: Rounded Corners 96">
              <a:extLst>
                <a:ext uri="{FF2B5EF4-FFF2-40B4-BE49-F238E27FC236}">
                  <a16:creationId xmlns:a16="http://schemas.microsoft.com/office/drawing/2014/main" id="{32581B3D-EC51-67C2-B248-A5EEAE829C7D}"/>
                </a:ext>
              </a:extLst>
            </p:cNvPr>
            <p:cNvSpPr/>
            <p:nvPr/>
          </p:nvSpPr>
          <p:spPr bwMode="auto">
            <a:xfrm>
              <a:off x="3202648" y="5200828"/>
              <a:ext cx="731520" cy="731520"/>
            </a:xfrm>
            <a:prstGeom prst="roundRect">
              <a:avLst>
                <a:gd name="adj" fmla="val 16667"/>
              </a:avLst>
            </a:prstGeom>
            <a:blipFill>
              <a:blip r:embed="rId6"/>
              <a:stretch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ircular Std Book"/>
                <a:cs typeface="Arial"/>
              </a:endParaRPr>
            </a:p>
          </p:txBody>
        </p:sp>
        <p:sp>
          <p:nvSpPr>
            <p:cNvPr id="69" name="TextBox 100">
              <a:extLst>
                <a:ext uri="{FF2B5EF4-FFF2-40B4-BE49-F238E27FC236}">
                  <a16:creationId xmlns:a16="http://schemas.microsoft.com/office/drawing/2014/main" id="{63704D62-B061-4C2D-DAA2-A69629676676}"/>
                </a:ext>
              </a:extLst>
            </p:cNvPr>
            <p:cNvSpPr txBox="1"/>
            <p:nvPr/>
          </p:nvSpPr>
          <p:spPr bwMode="auto">
            <a:xfrm>
              <a:off x="3934168" y="5381922"/>
              <a:ext cx="14208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ircular Std Book"/>
                  <a:cs typeface="Arial"/>
                </a:rPr>
                <a:t>Issuers</a:t>
              </a:r>
              <a:endParaRPr/>
            </a:p>
          </p:txBody>
        </p:sp>
      </p:grpSp>
      <p:grpSp>
        <p:nvGrpSpPr>
          <p:cNvPr id="70" name="Group 104">
            <a:extLst>
              <a:ext uri="{FF2B5EF4-FFF2-40B4-BE49-F238E27FC236}">
                <a16:creationId xmlns:a16="http://schemas.microsoft.com/office/drawing/2014/main" id="{5C8411FB-FD6F-070F-C0C8-3B615B77674C}"/>
              </a:ext>
            </a:extLst>
          </p:cNvPr>
          <p:cNvGrpSpPr/>
          <p:nvPr/>
        </p:nvGrpSpPr>
        <p:grpSpPr bwMode="auto">
          <a:xfrm>
            <a:off x="5190907" y="5202081"/>
            <a:ext cx="2152393" cy="731520"/>
            <a:chOff x="5355043" y="5200828"/>
            <a:chExt cx="2152393" cy="731520"/>
          </a:xfrm>
        </p:grpSpPr>
        <p:sp>
          <p:nvSpPr>
            <p:cNvPr id="71" name="Rectangle: Rounded Corners 97">
              <a:extLst>
                <a:ext uri="{FF2B5EF4-FFF2-40B4-BE49-F238E27FC236}">
                  <a16:creationId xmlns:a16="http://schemas.microsoft.com/office/drawing/2014/main" id="{1798FBEE-3010-092D-11A2-B8D37CBC513B}"/>
                </a:ext>
              </a:extLst>
            </p:cNvPr>
            <p:cNvSpPr/>
            <p:nvPr/>
          </p:nvSpPr>
          <p:spPr bwMode="auto">
            <a:xfrm>
              <a:off x="5355043" y="5200828"/>
              <a:ext cx="731520" cy="731520"/>
            </a:xfrm>
            <a:prstGeom prst="roundRect">
              <a:avLst>
                <a:gd name="adj" fmla="val 16667"/>
              </a:avLst>
            </a:prstGeom>
            <a:blipFill>
              <a:blip r:embed="rId7"/>
              <a:stretch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GB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ircular Std Book"/>
                <a:cs typeface="Arial"/>
              </a:endParaRPr>
            </a:p>
          </p:txBody>
        </p:sp>
        <p:sp>
          <p:nvSpPr>
            <p:cNvPr id="72" name="TextBox 101">
              <a:extLst>
                <a:ext uri="{FF2B5EF4-FFF2-40B4-BE49-F238E27FC236}">
                  <a16:creationId xmlns:a16="http://schemas.microsoft.com/office/drawing/2014/main" id="{40F015E2-79CF-2450-3989-DB3DA040E1C4}"/>
                </a:ext>
              </a:extLst>
            </p:cNvPr>
            <p:cNvSpPr txBox="1"/>
            <p:nvPr/>
          </p:nvSpPr>
          <p:spPr bwMode="auto">
            <a:xfrm>
              <a:off x="6086562" y="5243422"/>
              <a:ext cx="14208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1800" b="0" i="0" u="none" strike="noStrike" cap="none" spc="0">
                  <a:ln>
                    <a:noFill/>
                  </a:ln>
                  <a:solidFill>
                    <a:srgbClr val="000000"/>
                  </a:solidFill>
                  <a:latin typeface="Circular Std Book"/>
                  <a:cs typeface="Arial"/>
                </a:rPr>
                <a:t>Service providers</a:t>
              </a:r>
              <a:endParaRPr/>
            </a:p>
          </p:txBody>
        </p:sp>
      </p:grpSp>
      <p:sp>
        <p:nvSpPr>
          <p:cNvPr id="73" name="Rectangle : coins arrondis 311">
            <a:extLst>
              <a:ext uri="{FF2B5EF4-FFF2-40B4-BE49-F238E27FC236}">
                <a16:creationId xmlns:a16="http://schemas.microsoft.com/office/drawing/2014/main" id="{DB8D032F-F6F8-D264-3003-B400D8B5E0AE}"/>
              </a:ext>
            </a:extLst>
          </p:cNvPr>
          <p:cNvSpPr/>
          <p:nvPr/>
        </p:nvSpPr>
        <p:spPr bwMode="auto">
          <a:xfrm>
            <a:off x="7820547" y="5346638"/>
            <a:ext cx="2014285" cy="902673"/>
          </a:xfrm>
          <a:prstGeom prst="roundRect">
            <a:avLst>
              <a:gd name="adj" fmla="val 12152"/>
            </a:avLst>
          </a:prstGeom>
          <a:solidFill>
            <a:srgbClr val="CFA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3200" b="1" i="0" u="none" strike="noStrike" cap="none" spc="0">
                <a:ln>
                  <a:noFill/>
                </a:ln>
                <a:solidFill>
                  <a:srgbClr val="5E00DC"/>
                </a:solidFill>
                <a:latin typeface="Circular Std Book"/>
                <a:cs typeface="Arial"/>
              </a:rPr>
              <a:t>87</a:t>
            </a:r>
            <a:r>
              <a:rPr lang="en-GB" sz="2800" b="1" i="0" u="none" strike="noStrike" cap="none" spc="0">
                <a:ln>
                  <a:noFill/>
                </a:ln>
                <a:solidFill>
                  <a:srgbClr val="003399"/>
                </a:solidFill>
                <a:latin typeface="Circular Std Book"/>
                <a:cs typeface="Arial"/>
              </a:rPr>
              <a:t> </a:t>
            </a:r>
            <a:r>
              <a:rPr lang="en-GB" sz="16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Circular Std Book"/>
                <a:cs typeface="Arial"/>
              </a:rPr>
              <a:t>private sector partners</a:t>
            </a:r>
            <a:endParaRPr lang="en-GB" sz="1800" b="0" i="0" u="none" strike="noStrike" cap="none" spc="0">
              <a:ln>
                <a:noFill/>
              </a:ln>
              <a:solidFill>
                <a:prstClr val="white"/>
              </a:solidFill>
              <a:latin typeface="Circular Std Book"/>
              <a:cs typeface="Arial"/>
            </a:endParaRPr>
          </a:p>
        </p:txBody>
      </p:sp>
      <p:pic>
        <p:nvPicPr>
          <p:cNvPr id="74" name="Image 18">
            <a:extLst>
              <a:ext uri="{FF2B5EF4-FFF2-40B4-BE49-F238E27FC236}">
                <a16:creationId xmlns:a16="http://schemas.microsoft.com/office/drawing/2014/main" id="{92ADA879-6DE3-1379-A661-D6B6EAF40F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473940" y="2092959"/>
            <a:ext cx="522584" cy="347720"/>
          </a:xfrm>
          <a:prstGeom prst="rect">
            <a:avLst/>
          </a:prstGeom>
        </p:spPr>
      </p:pic>
      <p:pic>
        <p:nvPicPr>
          <p:cNvPr id="75" name="Image 10">
            <a:extLst>
              <a:ext uri="{FF2B5EF4-FFF2-40B4-BE49-F238E27FC236}">
                <a16:creationId xmlns:a16="http://schemas.microsoft.com/office/drawing/2014/main" id="{5E605AEA-8CCE-6B40-FE20-A34412B8BC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6218989" y="2092959"/>
            <a:ext cx="522584" cy="347720"/>
          </a:xfrm>
          <a:prstGeom prst="rect">
            <a:avLst/>
          </a:prstGeom>
        </p:spPr>
      </p:pic>
      <p:pic>
        <p:nvPicPr>
          <p:cNvPr id="76" name="Image 11">
            <a:extLst>
              <a:ext uri="{FF2B5EF4-FFF2-40B4-BE49-F238E27FC236}">
                <a16:creationId xmlns:a16="http://schemas.microsoft.com/office/drawing/2014/main" id="{21301C98-2BA1-BE03-8B1A-1C6AAE6365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6964038" y="2092959"/>
            <a:ext cx="522584" cy="347720"/>
          </a:xfrm>
          <a:prstGeom prst="rect">
            <a:avLst/>
          </a:prstGeom>
        </p:spPr>
      </p:pic>
      <p:pic>
        <p:nvPicPr>
          <p:cNvPr id="77" name="Image 12">
            <a:extLst>
              <a:ext uri="{FF2B5EF4-FFF2-40B4-BE49-F238E27FC236}">
                <a16:creationId xmlns:a16="http://schemas.microsoft.com/office/drawing/2014/main" id="{220603A9-428D-FB98-02AE-77A172FF81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5473940" y="2759266"/>
            <a:ext cx="522584" cy="347720"/>
          </a:xfrm>
          <a:prstGeom prst="rect">
            <a:avLst/>
          </a:prstGeom>
        </p:spPr>
      </p:pic>
      <p:pic>
        <p:nvPicPr>
          <p:cNvPr id="78" name="Image 13">
            <a:extLst>
              <a:ext uri="{FF2B5EF4-FFF2-40B4-BE49-F238E27FC236}">
                <a16:creationId xmlns:a16="http://schemas.microsoft.com/office/drawing/2014/main" id="{A3487E23-6FFD-64F3-2184-597064D4EF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6218989" y="2759266"/>
            <a:ext cx="522584" cy="347720"/>
          </a:xfrm>
          <a:prstGeom prst="rect">
            <a:avLst/>
          </a:prstGeom>
        </p:spPr>
      </p:pic>
      <p:pic>
        <p:nvPicPr>
          <p:cNvPr id="79" name="Image 30">
            <a:extLst>
              <a:ext uri="{FF2B5EF4-FFF2-40B4-BE49-F238E27FC236}">
                <a16:creationId xmlns:a16="http://schemas.microsoft.com/office/drawing/2014/main" id="{98775B5E-2084-72D7-DA85-B59461CB3B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6964038" y="2759266"/>
            <a:ext cx="522584" cy="347720"/>
          </a:xfrm>
          <a:prstGeom prst="rect">
            <a:avLst/>
          </a:prstGeom>
        </p:spPr>
      </p:pic>
      <p:pic>
        <p:nvPicPr>
          <p:cNvPr id="80" name="Image 14">
            <a:extLst>
              <a:ext uri="{FF2B5EF4-FFF2-40B4-BE49-F238E27FC236}">
                <a16:creationId xmlns:a16="http://schemas.microsoft.com/office/drawing/2014/main" id="{6D90E0D1-4934-B28B-0AF8-B3C1F619FC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4728891" y="3425573"/>
            <a:ext cx="522584" cy="347720"/>
          </a:xfrm>
          <a:prstGeom prst="rect">
            <a:avLst/>
          </a:prstGeom>
        </p:spPr>
      </p:pic>
      <p:pic>
        <p:nvPicPr>
          <p:cNvPr id="81" name="Image 15">
            <a:extLst>
              <a:ext uri="{FF2B5EF4-FFF2-40B4-BE49-F238E27FC236}">
                <a16:creationId xmlns:a16="http://schemas.microsoft.com/office/drawing/2014/main" id="{EE98F028-ECFF-F010-426E-BD1D89B4C0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5471641" y="3436628"/>
            <a:ext cx="522584" cy="325610"/>
          </a:xfrm>
          <a:prstGeom prst="rect">
            <a:avLst/>
          </a:prstGeom>
        </p:spPr>
      </p:pic>
      <p:pic>
        <p:nvPicPr>
          <p:cNvPr id="82" name="Image 16">
            <a:extLst>
              <a:ext uri="{FF2B5EF4-FFF2-40B4-BE49-F238E27FC236}">
                <a16:creationId xmlns:a16="http://schemas.microsoft.com/office/drawing/2014/main" id="{7F576F9F-FE86-3835-F294-BB28BDEE8E2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6214392" y="3425573"/>
            <a:ext cx="522584" cy="347720"/>
          </a:xfrm>
          <a:prstGeom prst="rect">
            <a:avLst/>
          </a:prstGeom>
        </p:spPr>
      </p:pic>
      <p:pic>
        <p:nvPicPr>
          <p:cNvPr id="83" name="Image 39">
            <a:extLst>
              <a:ext uri="{FF2B5EF4-FFF2-40B4-BE49-F238E27FC236}">
                <a16:creationId xmlns:a16="http://schemas.microsoft.com/office/drawing/2014/main" id="{D61DD988-A498-7967-32B0-B7E3A7629F5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6957142" y="3420985"/>
            <a:ext cx="536375" cy="356896"/>
          </a:xfrm>
          <a:prstGeom prst="rect">
            <a:avLst/>
          </a:prstGeom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E1EF3239-6C95-2101-78D5-8862DC5F5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tretch/>
        </p:blipFill>
        <p:spPr bwMode="auto">
          <a:xfrm>
            <a:off x="4728891" y="2759266"/>
            <a:ext cx="522584" cy="347720"/>
          </a:xfrm>
          <a:prstGeom prst="rect">
            <a:avLst/>
          </a:prstGeom>
          <a:noFill/>
        </p:spPr>
      </p:pic>
      <p:pic>
        <p:nvPicPr>
          <p:cNvPr id="85" name="Image 3">
            <a:extLst>
              <a:ext uri="{FF2B5EF4-FFF2-40B4-BE49-F238E27FC236}">
                <a16:creationId xmlns:a16="http://schemas.microsoft.com/office/drawing/2014/main" id="{E5D61202-19F4-B43D-9FE1-933F7F0610B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>
            <a:off x="4728891" y="2092959"/>
            <a:ext cx="522584" cy="347720"/>
          </a:xfrm>
          <a:prstGeom prst="rect">
            <a:avLst/>
          </a:prstGeom>
        </p:spPr>
      </p:pic>
      <p:sp>
        <p:nvSpPr>
          <p:cNvPr id="86" name="ZoneTexte 21">
            <a:extLst>
              <a:ext uri="{FF2B5EF4-FFF2-40B4-BE49-F238E27FC236}">
                <a16:creationId xmlns:a16="http://schemas.microsoft.com/office/drawing/2014/main" id="{B0D22D7A-533D-57CB-478D-0F766942D3E7}"/>
              </a:ext>
            </a:extLst>
          </p:cNvPr>
          <p:cNvSpPr txBox="1"/>
          <p:nvPr/>
        </p:nvSpPr>
        <p:spPr bwMode="gray">
          <a:xfrm>
            <a:off x="4728891" y="2437107"/>
            <a:ext cx="522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1" i="0" u="none" strike="noStrike" cap="none" spc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latin typeface="Marianne"/>
                <a:ea typeface="ＭＳ Ｐゴシック"/>
                <a:cs typeface="Arial"/>
              </a:rPr>
              <a:t>FR</a:t>
            </a:r>
            <a:endParaRPr lang="en-GB" sz="1200" b="0" i="0" u="none" strike="noStrike" cap="none" spc="0">
              <a:ln>
                <a:noFill/>
              </a:ln>
              <a:solidFill>
                <a:srgbClr val="003399">
                  <a:lumMod val="50000"/>
                </a:srgbClr>
              </a:solidFill>
              <a:latin typeface="Circular Std Book"/>
              <a:cs typeface="Arial"/>
            </a:endParaRPr>
          </a:p>
        </p:txBody>
      </p:sp>
      <p:sp>
        <p:nvSpPr>
          <p:cNvPr id="87" name="ZoneTexte 21">
            <a:extLst>
              <a:ext uri="{FF2B5EF4-FFF2-40B4-BE49-F238E27FC236}">
                <a16:creationId xmlns:a16="http://schemas.microsoft.com/office/drawing/2014/main" id="{F6CFCCD8-8D93-7590-21FA-838FD226BE62}"/>
              </a:ext>
            </a:extLst>
          </p:cNvPr>
          <p:cNvSpPr txBox="1"/>
          <p:nvPr/>
        </p:nvSpPr>
        <p:spPr bwMode="gray">
          <a:xfrm>
            <a:off x="5473940" y="2437107"/>
            <a:ext cx="522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1" i="0" u="none" strike="noStrike" cap="none" spc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latin typeface="Marianne"/>
                <a:ea typeface="ＭＳ Ｐゴシック"/>
                <a:cs typeface="Arial"/>
              </a:rPr>
              <a:t>CZ</a:t>
            </a:r>
            <a:endParaRPr lang="en-GB" sz="1200" b="0" i="0" u="none" strike="noStrike" cap="none" spc="0">
              <a:ln>
                <a:noFill/>
              </a:ln>
              <a:solidFill>
                <a:srgbClr val="003399">
                  <a:lumMod val="50000"/>
                </a:srgbClr>
              </a:solidFill>
              <a:latin typeface="Circular Std Book"/>
              <a:cs typeface="Arial"/>
            </a:endParaRPr>
          </a:p>
        </p:txBody>
      </p:sp>
      <p:sp>
        <p:nvSpPr>
          <p:cNvPr id="88" name="ZoneTexte 21">
            <a:extLst>
              <a:ext uri="{FF2B5EF4-FFF2-40B4-BE49-F238E27FC236}">
                <a16:creationId xmlns:a16="http://schemas.microsoft.com/office/drawing/2014/main" id="{761B55E9-6CB8-7E69-8247-A68474C78B1A}"/>
              </a:ext>
            </a:extLst>
          </p:cNvPr>
          <p:cNvSpPr txBox="1"/>
          <p:nvPr/>
        </p:nvSpPr>
        <p:spPr bwMode="gray">
          <a:xfrm>
            <a:off x="6218989" y="2437107"/>
            <a:ext cx="522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1" i="0" u="none" strike="noStrike" cap="none" spc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latin typeface="Marianne"/>
                <a:ea typeface="ＭＳ Ｐゴシック"/>
                <a:cs typeface="Arial"/>
              </a:rPr>
              <a:t>DE</a:t>
            </a:r>
            <a:endParaRPr lang="en-GB" sz="1200" b="0" i="0" u="none" strike="noStrike" cap="none" spc="0">
              <a:ln>
                <a:noFill/>
              </a:ln>
              <a:solidFill>
                <a:srgbClr val="003399">
                  <a:lumMod val="50000"/>
                </a:srgbClr>
              </a:solidFill>
              <a:latin typeface="Circular Std Book"/>
              <a:cs typeface="Arial"/>
            </a:endParaRPr>
          </a:p>
        </p:txBody>
      </p:sp>
      <p:sp>
        <p:nvSpPr>
          <p:cNvPr id="89" name="ZoneTexte 21">
            <a:extLst>
              <a:ext uri="{FF2B5EF4-FFF2-40B4-BE49-F238E27FC236}">
                <a16:creationId xmlns:a16="http://schemas.microsoft.com/office/drawing/2014/main" id="{B7BD2F28-172F-21FE-4965-0987F745B9FB}"/>
              </a:ext>
            </a:extLst>
          </p:cNvPr>
          <p:cNvSpPr txBox="1"/>
          <p:nvPr/>
        </p:nvSpPr>
        <p:spPr bwMode="gray">
          <a:xfrm>
            <a:off x="6964038" y="2437107"/>
            <a:ext cx="522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1" i="0" u="none" strike="noStrike" cap="none" spc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latin typeface="Marianne"/>
                <a:ea typeface="ＭＳ Ｐゴシック"/>
                <a:cs typeface="Arial"/>
              </a:rPr>
              <a:t>EL</a:t>
            </a:r>
            <a:endParaRPr lang="en-GB" sz="1200" b="0" i="0" u="none" strike="noStrike" cap="none" spc="0">
              <a:ln>
                <a:noFill/>
              </a:ln>
              <a:solidFill>
                <a:srgbClr val="003399">
                  <a:lumMod val="50000"/>
                </a:srgbClr>
              </a:solidFill>
              <a:latin typeface="Circular Std Book"/>
              <a:cs typeface="Arial"/>
            </a:endParaRPr>
          </a:p>
        </p:txBody>
      </p:sp>
      <p:sp>
        <p:nvSpPr>
          <p:cNvPr id="90" name="ZoneTexte 21">
            <a:extLst>
              <a:ext uri="{FF2B5EF4-FFF2-40B4-BE49-F238E27FC236}">
                <a16:creationId xmlns:a16="http://schemas.microsoft.com/office/drawing/2014/main" id="{4FE71646-675C-25B2-0B45-79F43CEF7562}"/>
              </a:ext>
            </a:extLst>
          </p:cNvPr>
          <p:cNvSpPr txBox="1"/>
          <p:nvPr/>
        </p:nvSpPr>
        <p:spPr bwMode="gray">
          <a:xfrm>
            <a:off x="4728891" y="3103926"/>
            <a:ext cx="522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1" i="0" u="none" strike="noStrike" cap="none" spc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latin typeface="Marianne"/>
                <a:ea typeface="ＭＳ Ｐゴシック"/>
                <a:cs typeface="Arial"/>
              </a:rPr>
              <a:t>HU</a:t>
            </a:r>
            <a:endParaRPr lang="en-GB" sz="1200" b="0" i="0" u="none" strike="noStrike" cap="none" spc="0">
              <a:ln>
                <a:noFill/>
              </a:ln>
              <a:solidFill>
                <a:srgbClr val="003399">
                  <a:lumMod val="50000"/>
                </a:srgbClr>
              </a:solidFill>
              <a:latin typeface="Circular Std Book"/>
              <a:cs typeface="Arial"/>
            </a:endParaRPr>
          </a:p>
        </p:txBody>
      </p:sp>
      <p:sp>
        <p:nvSpPr>
          <p:cNvPr id="91" name="ZoneTexte 21">
            <a:extLst>
              <a:ext uri="{FF2B5EF4-FFF2-40B4-BE49-F238E27FC236}">
                <a16:creationId xmlns:a16="http://schemas.microsoft.com/office/drawing/2014/main" id="{07720B72-5501-D65E-63C1-9297DAB21D13}"/>
              </a:ext>
            </a:extLst>
          </p:cNvPr>
          <p:cNvSpPr txBox="1"/>
          <p:nvPr/>
        </p:nvSpPr>
        <p:spPr bwMode="gray">
          <a:xfrm>
            <a:off x="5473940" y="3103926"/>
            <a:ext cx="522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1" i="0" u="none" strike="noStrike" cap="none" spc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latin typeface="Marianne"/>
                <a:ea typeface="ＭＳ Ｐゴシック"/>
                <a:cs typeface="Arial"/>
              </a:rPr>
              <a:t>IT</a:t>
            </a:r>
            <a:endParaRPr lang="en-GB" sz="1200" b="0" i="0" u="none" strike="noStrike" cap="none" spc="0">
              <a:ln>
                <a:noFill/>
              </a:ln>
              <a:solidFill>
                <a:srgbClr val="003399">
                  <a:lumMod val="50000"/>
                </a:srgbClr>
              </a:solidFill>
              <a:latin typeface="Circular Std Book"/>
              <a:cs typeface="Arial"/>
            </a:endParaRPr>
          </a:p>
        </p:txBody>
      </p:sp>
      <p:sp>
        <p:nvSpPr>
          <p:cNvPr id="92" name="ZoneTexte 21">
            <a:extLst>
              <a:ext uri="{FF2B5EF4-FFF2-40B4-BE49-F238E27FC236}">
                <a16:creationId xmlns:a16="http://schemas.microsoft.com/office/drawing/2014/main" id="{1F8D7F70-E8EF-E13E-F04F-BC14C126E941}"/>
              </a:ext>
            </a:extLst>
          </p:cNvPr>
          <p:cNvSpPr txBox="1"/>
          <p:nvPr/>
        </p:nvSpPr>
        <p:spPr bwMode="gray">
          <a:xfrm>
            <a:off x="6218989" y="3103926"/>
            <a:ext cx="522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1" i="0" u="none" strike="noStrike" cap="none" spc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latin typeface="Marianne"/>
                <a:ea typeface="ＭＳ Ｐゴシック"/>
                <a:cs typeface="Arial"/>
              </a:rPr>
              <a:t>LT</a:t>
            </a:r>
            <a:endParaRPr lang="en-GB" sz="1200" b="0" i="0" u="none" strike="noStrike" cap="none" spc="0">
              <a:ln>
                <a:noFill/>
              </a:ln>
              <a:solidFill>
                <a:srgbClr val="003399">
                  <a:lumMod val="50000"/>
                </a:srgbClr>
              </a:solidFill>
              <a:latin typeface="Circular Std Book"/>
              <a:cs typeface="Arial"/>
            </a:endParaRPr>
          </a:p>
        </p:txBody>
      </p:sp>
      <p:sp>
        <p:nvSpPr>
          <p:cNvPr id="93" name="ZoneTexte 21">
            <a:extLst>
              <a:ext uri="{FF2B5EF4-FFF2-40B4-BE49-F238E27FC236}">
                <a16:creationId xmlns:a16="http://schemas.microsoft.com/office/drawing/2014/main" id="{6EE879A1-4BCF-4EB9-F9A6-7D4AA7506030}"/>
              </a:ext>
            </a:extLst>
          </p:cNvPr>
          <p:cNvSpPr txBox="1"/>
          <p:nvPr/>
        </p:nvSpPr>
        <p:spPr bwMode="gray">
          <a:xfrm>
            <a:off x="6964038" y="3103926"/>
            <a:ext cx="522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1" i="0" u="none" strike="noStrike" cap="none" spc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latin typeface="Marianne"/>
                <a:ea typeface="ＭＳ Ｐゴシック"/>
                <a:cs typeface="Arial"/>
              </a:rPr>
              <a:t>LV</a:t>
            </a:r>
            <a:endParaRPr lang="en-GB" sz="1200" b="0" i="0" u="none" strike="noStrike" cap="none" spc="0">
              <a:ln>
                <a:noFill/>
              </a:ln>
              <a:solidFill>
                <a:srgbClr val="003399">
                  <a:lumMod val="50000"/>
                </a:srgbClr>
              </a:solidFill>
              <a:latin typeface="Circular Std Book"/>
              <a:cs typeface="Arial"/>
            </a:endParaRPr>
          </a:p>
        </p:txBody>
      </p:sp>
      <p:sp>
        <p:nvSpPr>
          <p:cNvPr id="94" name="ZoneTexte 21">
            <a:extLst>
              <a:ext uri="{FF2B5EF4-FFF2-40B4-BE49-F238E27FC236}">
                <a16:creationId xmlns:a16="http://schemas.microsoft.com/office/drawing/2014/main" id="{42D4B3BE-466D-E418-921C-6597D494F556}"/>
              </a:ext>
            </a:extLst>
          </p:cNvPr>
          <p:cNvSpPr txBox="1"/>
          <p:nvPr/>
        </p:nvSpPr>
        <p:spPr bwMode="gray">
          <a:xfrm>
            <a:off x="4728891" y="3770745"/>
            <a:ext cx="522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1" i="0" u="none" strike="noStrike" cap="none" spc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latin typeface="Marianne"/>
                <a:ea typeface="ＭＳ Ｐゴシック"/>
                <a:cs typeface="Arial"/>
              </a:rPr>
              <a:t>NL</a:t>
            </a:r>
            <a:endParaRPr lang="en-GB" sz="1200" b="0" i="0" u="none" strike="noStrike" cap="none" spc="0">
              <a:ln>
                <a:noFill/>
              </a:ln>
              <a:solidFill>
                <a:srgbClr val="003399">
                  <a:lumMod val="50000"/>
                </a:srgbClr>
              </a:solidFill>
              <a:latin typeface="Circular Std Book"/>
              <a:cs typeface="Arial"/>
            </a:endParaRPr>
          </a:p>
        </p:txBody>
      </p:sp>
      <p:sp>
        <p:nvSpPr>
          <p:cNvPr id="95" name="ZoneTexte 21">
            <a:extLst>
              <a:ext uri="{FF2B5EF4-FFF2-40B4-BE49-F238E27FC236}">
                <a16:creationId xmlns:a16="http://schemas.microsoft.com/office/drawing/2014/main" id="{42D47D08-3BF3-E7DE-7D26-042389E68699}"/>
              </a:ext>
            </a:extLst>
          </p:cNvPr>
          <p:cNvSpPr txBox="1"/>
          <p:nvPr/>
        </p:nvSpPr>
        <p:spPr bwMode="gray">
          <a:xfrm>
            <a:off x="5473940" y="3770745"/>
            <a:ext cx="522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1" i="0" u="none" strike="noStrike" cap="none" spc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latin typeface="Marianne"/>
                <a:ea typeface="ＭＳ Ｐゴシック"/>
                <a:cs typeface="Arial"/>
              </a:rPr>
              <a:t>PL</a:t>
            </a:r>
            <a:endParaRPr lang="en-GB" sz="1200" b="0" i="0" u="none" strike="noStrike" cap="none" spc="0">
              <a:ln>
                <a:noFill/>
              </a:ln>
              <a:solidFill>
                <a:srgbClr val="003399">
                  <a:lumMod val="50000"/>
                </a:srgbClr>
              </a:solidFill>
              <a:latin typeface="Circular Std Book"/>
              <a:cs typeface="Arial"/>
            </a:endParaRPr>
          </a:p>
        </p:txBody>
      </p:sp>
      <p:sp>
        <p:nvSpPr>
          <p:cNvPr id="96" name="ZoneTexte 21">
            <a:extLst>
              <a:ext uri="{FF2B5EF4-FFF2-40B4-BE49-F238E27FC236}">
                <a16:creationId xmlns:a16="http://schemas.microsoft.com/office/drawing/2014/main" id="{5C86C2F9-9888-9880-D6E1-40D9A2FAB59A}"/>
              </a:ext>
            </a:extLst>
          </p:cNvPr>
          <p:cNvSpPr txBox="1"/>
          <p:nvPr/>
        </p:nvSpPr>
        <p:spPr bwMode="gray">
          <a:xfrm>
            <a:off x="6218989" y="3770745"/>
            <a:ext cx="522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1" i="0" u="none" strike="noStrike" cap="none" spc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latin typeface="Marianne"/>
                <a:ea typeface="ＭＳ Ｐゴシック"/>
                <a:cs typeface="Arial"/>
              </a:rPr>
              <a:t>PT</a:t>
            </a:r>
            <a:endParaRPr lang="en-GB" sz="1200" b="0" i="0" u="none" strike="noStrike" cap="none" spc="0">
              <a:ln>
                <a:noFill/>
              </a:ln>
              <a:solidFill>
                <a:srgbClr val="003399">
                  <a:lumMod val="50000"/>
                </a:srgbClr>
              </a:solidFill>
              <a:latin typeface="Circular Std Book"/>
              <a:cs typeface="Arial"/>
            </a:endParaRPr>
          </a:p>
        </p:txBody>
      </p:sp>
      <p:sp>
        <p:nvSpPr>
          <p:cNvPr id="97" name="ZoneTexte 21">
            <a:extLst>
              <a:ext uri="{FF2B5EF4-FFF2-40B4-BE49-F238E27FC236}">
                <a16:creationId xmlns:a16="http://schemas.microsoft.com/office/drawing/2014/main" id="{F45B6519-B816-D680-4C5C-592633FB8810}"/>
              </a:ext>
            </a:extLst>
          </p:cNvPr>
          <p:cNvSpPr txBox="1"/>
          <p:nvPr/>
        </p:nvSpPr>
        <p:spPr bwMode="gray">
          <a:xfrm>
            <a:off x="6964038" y="3770745"/>
            <a:ext cx="522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1" i="0" u="none" strike="noStrike" cap="none" spc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latin typeface="Marianne"/>
                <a:ea typeface="ＭＳ Ｐゴシック"/>
                <a:cs typeface="Arial"/>
              </a:rPr>
              <a:t>UA</a:t>
            </a:r>
            <a:endParaRPr lang="en-GB" sz="1200" b="0" i="0" u="none" strike="noStrike" cap="none" spc="0">
              <a:ln>
                <a:noFill/>
              </a:ln>
              <a:solidFill>
                <a:srgbClr val="003399">
                  <a:lumMod val="50000"/>
                </a:srgbClr>
              </a:solidFill>
              <a:latin typeface="Circular Std Book"/>
              <a:cs typeface="Arial"/>
            </a:endParaRPr>
          </a:p>
        </p:txBody>
      </p:sp>
      <p:pic>
        <p:nvPicPr>
          <p:cNvPr id="1026" name="Picture 2" descr="Aptitude – For European Digital Identity">
            <a:extLst>
              <a:ext uri="{FF2B5EF4-FFF2-40B4-BE49-F238E27FC236}">
                <a16:creationId xmlns:a16="http://schemas.microsoft.com/office/drawing/2014/main" id="{A63A2F56-8516-9F1B-4DDC-61C34E94B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8" y="827511"/>
            <a:ext cx="1647146" cy="38256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</p:pic>
      <p:pic>
        <p:nvPicPr>
          <p:cNvPr id="2" name="Afbeelding 14">
            <a:extLst>
              <a:ext uri="{FF2B5EF4-FFF2-40B4-BE49-F238E27FC236}">
                <a16:creationId xmlns:a16="http://schemas.microsoft.com/office/drawing/2014/main" id="{C42C94F2-89B5-A19C-9AA0-5A43C7B46E73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48" y="6223188"/>
            <a:ext cx="1945138" cy="43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69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9">
            <a:extLst>
              <a:ext uri="{FF2B5EF4-FFF2-40B4-BE49-F238E27FC236}">
                <a16:creationId xmlns:a16="http://schemas.microsoft.com/office/drawing/2014/main" id="{C0635876-08D8-8325-37F8-A354B220F036}"/>
              </a:ext>
            </a:extLst>
          </p:cNvPr>
          <p:cNvSpPr txBox="1"/>
          <p:nvPr/>
        </p:nvSpPr>
        <p:spPr bwMode="auto">
          <a:xfrm>
            <a:off x="385200" y="4544161"/>
            <a:ext cx="3806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600" b="1" i="0" u="none" strike="noStrike" cap="none" spc="0" dirty="0">
                <a:ln>
                  <a:noFill/>
                </a:ln>
                <a:solidFill>
                  <a:srgbClr val="240052"/>
                </a:solidFill>
                <a:latin typeface="Circular Std Book"/>
                <a:cs typeface="Arial"/>
              </a:rPr>
              <a:t>Participation of member-states</a:t>
            </a:r>
            <a:endParaRPr dirty="0"/>
          </a:p>
        </p:txBody>
      </p:sp>
      <p:sp>
        <p:nvSpPr>
          <p:cNvPr id="8" name="Rectangle : coins arrondis 214">
            <a:extLst>
              <a:ext uri="{FF2B5EF4-FFF2-40B4-BE49-F238E27FC236}">
                <a16:creationId xmlns:a16="http://schemas.microsoft.com/office/drawing/2014/main" id="{FCA38AFC-0BA5-EB6D-BFB0-A3295199837C}"/>
              </a:ext>
            </a:extLst>
          </p:cNvPr>
          <p:cNvSpPr/>
          <p:nvPr/>
        </p:nvSpPr>
        <p:spPr bwMode="auto">
          <a:xfrm>
            <a:off x="427615" y="1369871"/>
            <a:ext cx="2627092" cy="3237705"/>
          </a:xfrm>
          <a:prstGeom prst="roundRect">
            <a:avLst>
              <a:gd name="adj" fmla="val 4125"/>
            </a:avLst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200" b="0" i="0" u="none" strike="noStrike" cap="none" spc="0">
              <a:ln>
                <a:noFill/>
              </a:ln>
              <a:solidFill>
                <a:srgbClr val="FFFFFF"/>
              </a:solidFill>
              <a:latin typeface="Marianne"/>
              <a:ea typeface="Arial"/>
              <a:cs typeface="Arial"/>
            </a:endParaRPr>
          </a:p>
        </p:txBody>
      </p:sp>
      <p:sp>
        <p:nvSpPr>
          <p:cNvPr id="9" name="Rectangle : coins arrondis 214">
            <a:extLst>
              <a:ext uri="{FF2B5EF4-FFF2-40B4-BE49-F238E27FC236}">
                <a16:creationId xmlns:a16="http://schemas.microsoft.com/office/drawing/2014/main" id="{CAAFA88C-BE69-88DC-750E-04F9A9990CBC}"/>
              </a:ext>
            </a:extLst>
          </p:cNvPr>
          <p:cNvSpPr/>
          <p:nvPr/>
        </p:nvSpPr>
        <p:spPr bwMode="auto">
          <a:xfrm>
            <a:off x="424895" y="1369871"/>
            <a:ext cx="2629748" cy="724120"/>
          </a:xfrm>
          <a:prstGeom prst="roundRect">
            <a:avLst>
              <a:gd name="adj" fmla="val 9385"/>
            </a:avLst>
          </a:prstGeom>
          <a:gradFill>
            <a:gsLst>
              <a:gs pos="0">
                <a:srgbClr val="3F0092"/>
              </a:gs>
              <a:gs pos="84000">
                <a:schemeClr val="accent1">
                  <a:lumMod val="50000"/>
                </a:schemeClr>
              </a:gs>
            </a:gsLst>
            <a:lin ang="18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Marianne"/>
                <a:ea typeface="Arial"/>
                <a:cs typeface="Arial"/>
              </a:rPr>
              <a:t>Digital Travel Credentials (DTC)</a:t>
            </a:r>
            <a:endParaRPr/>
          </a:p>
        </p:txBody>
      </p:sp>
      <p:pic>
        <p:nvPicPr>
          <p:cNvPr id="10" name="Picture 23">
            <a:extLst>
              <a:ext uri="{FF2B5EF4-FFF2-40B4-BE49-F238E27FC236}">
                <a16:creationId xmlns:a16="http://schemas.microsoft.com/office/drawing/2014/main" id="{2A39E3C5-D4D5-88A7-A98A-06B742014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08842" y="2228676"/>
            <a:ext cx="661855" cy="654600"/>
          </a:xfrm>
          <a:prstGeom prst="roundRect">
            <a:avLst>
              <a:gd name="adj" fmla="val 16667"/>
            </a:avLst>
          </a:prstGeom>
        </p:spPr>
      </p:pic>
      <p:sp>
        <p:nvSpPr>
          <p:cNvPr id="11" name="TextBox 24">
            <a:extLst>
              <a:ext uri="{FF2B5EF4-FFF2-40B4-BE49-F238E27FC236}">
                <a16:creationId xmlns:a16="http://schemas.microsoft.com/office/drawing/2014/main" id="{D4243EE6-F470-71DB-E02C-4B37ECB7EE07}"/>
              </a:ext>
            </a:extLst>
          </p:cNvPr>
          <p:cNvSpPr txBox="1"/>
          <p:nvPr/>
        </p:nvSpPr>
        <p:spPr bwMode="auto">
          <a:xfrm>
            <a:off x="427615" y="3079982"/>
            <a:ext cx="2627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0" i="1" u="none" strike="noStrike" cap="none" spc="0">
                <a:ln>
                  <a:noFill/>
                </a:ln>
                <a:solidFill>
                  <a:srgbClr val="000000"/>
                </a:solidFill>
                <a:latin typeface="Circular Std Book"/>
                <a:cs typeface="Arial"/>
              </a:rPr>
              <a:t>Manage the issuance and revocation of DTCs via the EUDI Wallet in coordination with national issuing authorities and national printers for use cases related to border control.</a:t>
            </a:r>
            <a:endParaRPr/>
          </a:p>
        </p:txBody>
      </p:sp>
      <p:sp>
        <p:nvSpPr>
          <p:cNvPr id="12" name="Rectangle : coins arrondis 214">
            <a:extLst>
              <a:ext uri="{FF2B5EF4-FFF2-40B4-BE49-F238E27FC236}">
                <a16:creationId xmlns:a16="http://schemas.microsoft.com/office/drawing/2014/main" id="{D59A0B6B-C569-1EC9-EB6D-20649434866E}"/>
              </a:ext>
            </a:extLst>
          </p:cNvPr>
          <p:cNvSpPr/>
          <p:nvPr/>
        </p:nvSpPr>
        <p:spPr bwMode="auto">
          <a:xfrm>
            <a:off x="3331747" y="1400976"/>
            <a:ext cx="2627092" cy="3215282"/>
          </a:xfrm>
          <a:prstGeom prst="roundRect">
            <a:avLst>
              <a:gd name="adj" fmla="val 4125"/>
            </a:avLst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200" b="0" i="0" u="none" strike="noStrike" cap="none" spc="0">
              <a:ln>
                <a:noFill/>
              </a:ln>
              <a:solidFill>
                <a:srgbClr val="FFFFFF"/>
              </a:solidFill>
              <a:latin typeface="Marianne"/>
              <a:ea typeface="Arial"/>
              <a:cs typeface="Arial"/>
            </a:endParaRPr>
          </a:p>
        </p:txBody>
      </p:sp>
      <p:sp>
        <p:nvSpPr>
          <p:cNvPr id="13" name="Rectangle : coins arrondis 214">
            <a:extLst>
              <a:ext uri="{FF2B5EF4-FFF2-40B4-BE49-F238E27FC236}">
                <a16:creationId xmlns:a16="http://schemas.microsoft.com/office/drawing/2014/main" id="{2CE88E3E-4FFA-8221-FE4E-E630571C64B3}"/>
              </a:ext>
            </a:extLst>
          </p:cNvPr>
          <p:cNvSpPr/>
          <p:nvPr/>
        </p:nvSpPr>
        <p:spPr bwMode="auto">
          <a:xfrm>
            <a:off x="3329027" y="1369871"/>
            <a:ext cx="2629748" cy="724120"/>
          </a:xfrm>
          <a:prstGeom prst="roundRect">
            <a:avLst>
              <a:gd name="adj" fmla="val 9385"/>
            </a:avLst>
          </a:prstGeom>
          <a:gradFill>
            <a:gsLst>
              <a:gs pos="0">
                <a:srgbClr val="3F0092"/>
              </a:gs>
              <a:gs pos="84000">
                <a:schemeClr val="accent1">
                  <a:lumMod val="50000"/>
                </a:schemeClr>
              </a:gs>
            </a:gsLst>
            <a:lin ang="18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Marianne"/>
                <a:ea typeface="Arial"/>
                <a:cs typeface="Arial"/>
              </a:rPr>
              <a:t>Tickets and Check-in</a:t>
            </a:r>
            <a:endParaRPr/>
          </a:p>
        </p:txBody>
      </p:sp>
      <p:pic>
        <p:nvPicPr>
          <p:cNvPr id="14" name="Picture 27">
            <a:extLst>
              <a:ext uri="{FF2B5EF4-FFF2-40B4-BE49-F238E27FC236}">
                <a16:creationId xmlns:a16="http://schemas.microsoft.com/office/drawing/2014/main" id="{6172377F-D75B-2001-5059-22D0098D9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12974" y="2228676"/>
            <a:ext cx="661855" cy="654600"/>
          </a:xfrm>
          <a:prstGeom prst="roundRect">
            <a:avLst>
              <a:gd name="adj" fmla="val 16667"/>
            </a:avLst>
          </a:prstGeom>
        </p:spPr>
      </p:pic>
      <p:sp>
        <p:nvSpPr>
          <p:cNvPr id="15" name="TextBox 29">
            <a:extLst>
              <a:ext uri="{FF2B5EF4-FFF2-40B4-BE49-F238E27FC236}">
                <a16:creationId xmlns:a16="http://schemas.microsoft.com/office/drawing/2014/main" id="{419E5A54-1AE8-E040-4E6D-25B57AB5398B}"/>
              </a:ext>
            </a:extLst>
          </p:cNvPr>
          <p:cNvSpPr txBox="1"/>
          <p:nvPr/>
        </p:nvSpPr>
        <p:spPr bwMode="auto">
          <a:xfrm>
            <a:off x="3331747" y="3079982"/>
            <a:ext cx="2627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 i="1" u="none" strike="noStrike" cap="none" spc="0">
                <a:ln>
                  <a:noFill/>
                </a:ln>
                <a:solidFill>
                  <a:srgbClr val="000000"/>
                </a:solidFill>
                <a:latin typeface="Circular Std Book"/>
                <a:cs typeface="Arial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0" i="1" u="none" strike="noStrike" cap="none" spc="0">
                <a:ln>
                  <a:noFill/>
                </a:ln>
                <a:solidFill>
                  <a:srgbClr val="000000"/>
                </a:solidFill>
                <a:latin typeface="Circular Std Book"/>
                <a:cs typeface="Arial"/>
              </a:rPr>
              <a:t>Simplify the traveler journey for tickets and check-in at hotels, transportation (air, rail, road, maritime), and tourist sites. Integrate student cards to benefit from dedicated fares.</a:t>
            </a:r>
            <a:endParaRPr/>
          </a:p>
        </p:txBody>
      </p:sp>
      <p:sp>
        <p:nvSpPr>
          <p:cNvPr id="16" name="Rectangle : coins arrondis 214">
            <a:extLst>
              <a:ext uri="{FF2B5EF4-FFF2-40B4-BE49-F238E27FC236}">
                <a16:creationId xmlns:a16="http://schemas.microsoft.com/office/drawing/2014/main" id="{6A137A43-3FF3-7EC5-474E-DA498BB05B0D}"/>
              </a:ext>
            </a:extLst>
          </p:cNvPr>
          <p:cNvSpPr/>
          <p:nvPr/>
        </p:nvSpPr>
        <p:spPr bwMode="auto">
          <a:xfrm>
            <a:off x="6235880" y="1400976"/>
            <a:ext cx="2627092" cy="3215282"/>
          </a:xfrm>
          <a:prstGeom prst="roundRect">
            <a:avLst>
              <a:gd name="adj" fmla="val 4125"/>
            </a:avLst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200" b="0" i="0" u="none" strike="noStrike" cap="none" spc="0">
              <a:ln>
                <a:noFill/>
              </a:ln>
              <a:solidFill>
                <a:srgbClr val="FFFFFF"/>
              </a:solidFill>
              <a:latin typeface="Marianne"/>
              <a:ea typeface="Arial"/>
              <a:cs typeface="Arial"/>
            </a:endParaRPr>
          </a:p>
        </p:txBody>
      </p:sp>
      <p:sp>
        <p:nvSpPr>
          <p:cNvPr id="17" name="Rectangle : coins arrondis 214">
            <a:extLst>
              <a:ext uri="{FF2B5EF4-FFF2-40B4-BE49-F238E27FC236}">
                <a16:creationId xmlns:a16="http://schemas.microsoft.com/office/drawing/2014/main" id="{45ECE76D-47FB-8743-9788-414734BE0710}"/>
              </a:ext>
            </a:extLst>
          </p:cNvPr>
          <p:cNvSpPr/>
          <p:nvPr/>
        </p:nvSpPr>
        <p:spPr bwMode="auto">
          <a:xfrm>
            <a:off x="6233160" y="1369871"/>
            <a:ext cx="2629748" cy="724120"/>
          </a:xfrm>
          <a:prstGeom prst="roundRect">
            <a:avLst>
              <a:gd name="adj" fmla="val 9385"/>
            </a:avLst>
          </a:prstGeom>
          <a:gradFill>
            <a:gsLst>
              <a:gs pos="0">
                <a:srgbClr val="3F0092"/>
              </a:gs>
              <a:gs pos="84000">
                <a:schemeClr val="accent1">
                  <a:lumMod val="50000"/>
                </a:schemeClr>
              </a:gs>
            </a:gsLst>
            <a:lin ang="18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Marianne"/>
                <a:ea typeface="Arial"/>
                <a:cs typeface="Arial"/>
              </a:rPr>
              <a:t>mVRC</a:t>
            </a:r>
            <a:endParaRPr/>
          </a:p>
        </p:txBody>
      </p:sp>
      <p:pic>
        <p:nvPicPr>
          <p:cNvPr id="18" name="Picture 35">
            <a:extLst>
              <a:ext uri="{FF2B5EF4-FFF2-40B4-BE49-F238E27FC236}">
                <a16:creationId xmlns:a16="http://schemas.microsoft.com/office/drawing/2014/main" id="{0DCFCDD2-13FC-2FEA-E393-45741C40CE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259"/>
          <a:stretch/>
        </p:blipFill>
        <p:spPr bwMode="auto">
          <a:xfrm>
            <a:off x="7217106" y="2228676"/>
            <a:ext cx="661855" cy="654600"/>
          </a:xfrm>
          <a:prstGeom prst="roundRect">
            <a:avLst>
              <a:gd name="adj" fmla="val 16667"/>
            </a:avLst>
          </a:prstGeom>
        </p:spPr>
      </p:pic>
      <p:sp>
        <p:nvSpPr>
          <p:cNvPr id="19" name="TextBox 38">
            <a:extLst>
              <a:ext uri="{FF2B5EF4-FFF2-40B4-BE49-F238E27FC236}">
                <a16:creationId xmlns:a16="http://schemas.microsoft.com/office/drawing/2014/main" id="{74E932B7-7A31-4910-E91B-18EA6E2926D2}"/>
              </a:ext>
            </a:extLst>
          </p:cNvPr>
          <p:cNvSpPr txBox="1"/>
          <p:nvPr/>
        </p:nvSpPr>
        <p:spPr bwMode="auto">
          <a:xfrm>
            <a:off x="6235880" y="3079982"/>
            <a:ext cx="2627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 i="1" u="none" strike="noStrike" cap="none" spc="0">
                <a:ln>
                  <a:noFill/>
                </a:ln>
                <a:solidFill>
                  <a:srgbClr val="000000"/>
                </a:solidFill>
                <a:latin typeface="Circular Std Book"/>
                <a:cs typeface="Arial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0" i="1" u="none" strike="noStrike" cap="none" spc="0">
                <a:ln>
                  <a:noFill/>
                </a:ln>
                <a:solidFill>
                  <a:srgbClr val="000000"/>
                </a:solidFill>
                <a:latin typeface="Circular Std Book"/>
                <a:cs typeface="Arial"/>
              </a:rPr>
              <a:t>Pilot the use of the mobile Vehicle Registration Certificate (mVRC) to demonstrate its ability to be shared among multiple drivers, whether for personal vehicles, rentals, or shared mobility solutions.</a:t>
            </a:r>
            <a:endParaRPr/>
          </a:p>
        </p:txBody>
      </p:sp>
      <p:sp>
        <p:nvSpPr>
          <p:cNvPr id="20" name="Rectangle : coins arrondis 214">
            <a:extLst>
              <a:ext uri="{FF2B5EF4-FFF2-40B4-BE49-F238E27FC236}">
                <a16:creationId xmlns:a16="http://schemas.microsoft.com/office/drawing/2014/main" id="{D747D43D-6F78-C6A6-2687-7D9F919884CC}"/>
              </a:ext>
            </a:extLst>
          </p:cNvPr>
          <p:cNvSpPr/>
          <p:nvPr/>
        </p:nvSpPr>
        <p:spPr bwMode="auto">
          <a:xfrm>
            <a:off x="9140013" y="1400976"/>
            <a:ext cx="2627092" cy="3215282"/>
          </a:xfrm>
          <a:prstGeom prst="roundRect">
            <a:avLst>
              <a:gd name="adj" fmla="val 4125"/>
            </a:avLst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200" b="0" i="0" u="none" strike="noStrike" cap="none" spc="0">
              <a:ln>
                <a:noFill/>
              </a:ln>
              <a:solidFill>
                <a:srgbClr val="FFFFFF"/>
              </a:solidFill>
              <a:latin typeface="Marianne"/>
              <a:ea typeface="Arial"/>
              <a:cs typeface="Arial"/>
            </a:endParaRPr>
          </a:p>
        </p:txBody>
      </p:sp>
      <p:sp>
        <p:nvSpPr>
          <p:cNvPr id="21" name="Rectangle : coins arrondis 214">
            <a:extLst>
              <a:ext uri="{FF2B5EF4-FFF2-40B4-BE49-F238E27FC236}">
                <a16:creationId xmlns:a16="http://schemas.microsoft.com/office/drawing/2014/main" id="{D370297F-A096-DBDC-E387-653809A151B9}"/>
              </a:ext>
            </a:extLst>
          </p:cNvPr>
          <p:cNvSpPr/>
          <p:nvPr/>
        </p:nvSpPr>
        <p:spPr bwMode="auto">
          <a:xfrm>
            <a:off x="9137293" y="1369871"/>
            <a:ext cx="2629748" cy="724120"/>
          </a:xfrm>
          <a:prstGeom prst="roundRect">
            <a:avLst>
              <a:gd name="adj" fmla="val 9385"/>
            </a:avLst>
          </a:prstGeom>
          <a:gradFill>
            <a:gsLst>
              <a:gs pos="0">
                <a:srgbClr val="3F0092"/>
              </a:gs>
              <a:gs pos="84000">
                <a:schemeClr val="accent1">
                  <a:lumMod val="50000"/>
                </a:schemeClr>
              </a:gs>
            </a:gsLst>
            <a:lin ang="18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Marianne"/>
                <a:ea typeface="Arial"/>
                <a:cs typeface="Arial"/>
              </a:rPr>
              <a:t>SCA and payments</a:t>
            </a:r>
            <a:endParaRPr/>
          </a:p>
        </p:txBody>
      </p:sp>
      <p:pic>
        <p:nvPicPr>
          <p:cNvPr id="22" name="Picture 58">
            <a:extLst>
              <a:ext uri="{FF2B5EF4-FFF2-40B4-BE49-F238E27FC236}">
                <a16:creationId xmlns:a16="http://schemas.microsoft.com/office/drawing/2014/main" id="{5E2F86FD-E23C-6B5C-240D-43F5B30BBC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837" t="4961" r="5584" b="292"/>
          <a:stretch/>
        </p:blipFill>
        <p:spPr bwMode="auto">
          <a:xfrm>
            <a:off x="10121239" y="2228676"/>
            <a:ext cx="661855" cy="654600"/>
          </a:xfrm>
          <a:prstGeom prst="roundRect">
            <a:avLst>
              <a:gd name="adj" fmla="val 16667"/>
            </a:avLst>
          </a:prstGeom>
        </p:spPr>
      </p:pic>
      <p:sp>
        <p:nvSpPr>
          <p:cNvPr id="23" name="TextBox 60">
            <a:extLst>
              <a:ext uri="{FF2B5EF4-FFF2-40B4-BE49-F238E27FC236}">
                <a16:creationId xmlns:a16="http://schemas.microsoft.com/office/drawing/2014/main" id="{6EE30A70-6824-A6B3-0215-4A705ED9FF28}"/>
              </a:ext>
            </a:extLst>
          </p:cNvPr>
          <p:cNvSpPr txBox="1"/>
          <p:nvPr/>
        </p:nvSpPr>
        <p:spPr bwMode="auto">
          <a:xfrm>
            <a:off x="9140013" y="3079982"/>
            <a:ext cx="2627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 i="1" u="none" strike="noStrike" cap="none" spc="0">
                <a:ln>
                  <a:noFill/>
                </a:ln>
                <a:solidFill>
                  <a:srgbClr val="000000"/>
                </a:solidFill>
                <a:latin typeface="Circular Std Book"/>
                <a:cs typeface="Arial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0" i="1" u="none" strike="noStrike" cap="none" spc="0">
                <a:ln>
                  <a:noFill/>
                </a:ln>
                <a:solidFill>
                  <a:srgbClr val="000000"/>
                </a:solidFill>
                <a:latin typeface="Circular Std Book"/>
                <a:cs typeface="Arial"/>
              </a:rPr>
              <a:t>Enhance the wallet to integrate banking and payment functionalities: secure online transactions through payment and strong customer authentication (SCA).</a:t>
            </a:r>
            <a:endParaRPr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7BB5751-D63B-D905-AB80-D286DDC75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60648"/>
            <a:ext cx="9001000" cy="523220"/>
          </a:xfrm>
        </p:spPr>
        <p:txBody>
          <a:bodyPr/>
          <a:lstStyle/>
          <a:p>
            <a:r>
              <a:rPr lang="en-GB" dirty="0"/>
              <a:t>4 use cases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e </a:t>
            </a:r>
            <a:r>
              <a:rPr lang="en-GB" dirty="0" err="1"/>
              <a:t>pagamenti</a:t>
            </a:r>
            <a:endParaRPr lang="it-IT" dirty="0"/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DAF81955-2B9D-B605-466C-0C2CF71766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C140CD-8AED-46FF-A9A2-77308F3F39AE}" type="slidenum">
              <a:rPr lang="en-GB" sz="1000" b="0" i="0" u="none" strike="noStrike" cap="none" spc="0">
                <a:ln>
                  <a:noFill/>
                </a:ln>
                <a:solidFill>
                  <a:srgbClr val="003399">
                    <a:lumMod val="50000"/>
                  </a:srgbClr>
                </a:solidFill>
                <a:latin typeface="Circular Std Book"/>
                <a:cs typeface="Arial"/>
              </a:rPr>
              <a:t>3</a:t>
            </a:fld>
            <a:endParaRPr lang="en-GB" sz="1000" b="0" i="0" u="none" strike="noStrike" cap="none" spc="0">
              <a:ln>
                <a:noFill/>
              </a:ln>
              <a:solidFill>
                <a:srgbClr val="003399">
                  <a:lumMod val="50000"/>
                </a:srgbClr>
              </a:solidFill>
              <a:latin typeface="Circular Std Book"/>
              <a:cs typeface="Arial"/>
            </a:endParaRPr>
          </a:p>
        </p:txBody>
      </p:sp>
      <p:grpSp>
        <p:nvGrpSpPr>
          <p:cNvPr id="25" name="Group 3075">
            <a:extLst>
              <a:ext uri="{FF2B5EF4-FFF2-40B4-BE49-F238E27FC236}">
                <a16:creationId xmlns:a16="http://schemas.microsoft.com/office/drawing/2014/main" id="{2F9EBE8A-754E-F1F4-4303-42EEE092EEE8}"/>
              </a:ext>
            </a:extLst>
          </p:cNvPr>
          <p:cNvGrpSpPr/>
          <p:nvPr/>
        </p:nvGrpSpPr>
        <p:grpSpPr bwMode="auto">
          <a:xfrm>
            <a:off x="582951" y="4869160"/>
            <a:ext cx="2161113" cy="788551"/>
            <a:chOff x="557038" y="5552367"/>
            <a:chExt cx="2161113" cy="788551"/>
          </a:xfrm>
        </p:grpSpPr>
        <p:pic>
          <p:nvPicPr>
            <p:cNvPr id="26" name="Picture 46" descr="France - Icônes drapeaux gratuites">
              <a:extLst>
                <a:ext uri="{FF2B5EF4-FFF2-40B4-BE49-F238E27FC236}">
                  <a16:creationId xmlns:a16="http://schemas.microsoft.com/office/drawing/2014/main" id="{99B463D7-0A79-C9D8-669F-6199D8420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tretch/>
          </p:blipFill>
          <p:spPr bwMode="auto">
            <a:xfrm>
              <a:off x="557038" y="5552367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27" name="Picture 48" descr="Allemagne - Icônes drapeaux gratuites">
              <a:extLst>
                <a:ext uri="{FF2B5EF4-FFF2-40B4-BE49-F238E27FC236}">
                  <a16:creationId xmlns:a16="http://schemas.microsoft.com/office/drawing/2014/main" id="{62FFA9B1-3346-AF49-E0B8-0851B798F1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tretch/>
          </p:blipFill>
          <p:spPr bwMode="auto">
            <a:xfrm>
              <a:off x="1460895" y="5552367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28" name="Picture 54" descr="Pologne - Icônes drapeaux gratuites">
              <a:extLst>
                <a:ext uri="{FF2B5EF4-FFF2-40B4-BE49-F238E27FC236}">
                  <a16:creationId xmlns:a16="http://schemas.microsoft.com/office/drawing/2014/main" id="{B252EB69-0C0E-01A3-8767-AA47C86FD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tretch/>
          </p:blipFill>
          <p:spPr bwMode="auto">
            <a:xfrm>
              <a:off x="1228425" y="5987518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29" name="Picture 58" descr="Ukraine - Free flags icons">
              <a:extLst>
                <a:ext uri="{FF2B5EF4-FFF2-40B4-BE49-F238E27FC236}">
                  <a16:creationId xmlns:a16="http://schemas.microsoft.com/office/drawing/2014/main" id="{D422A3B8-C299-CEDC-2727-A170A721F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 flipV="1">
              <a:off x="2120279" y="5987518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30" name="Picture 60" descr="Netherlands - Free flags icons">
              <a:extLst>
                <a:ext uri="{FF2B5EF4-FFF2-40B4-BE49-F238E27FC236}">
                  <a16:creationId xmlns:a16="http://schemas.microsoft.com/office/drawing/2014/main" id="{32957820-5D1F-2882-1D93-A03AE0D7A3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782498" y="5987518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31" name="Picture 66" descr="Italie - Icônes drapeaux gratuites">
              <a:extLst>
                <a:ext uri="{FF2B5EF4-FFF2-40B4-BE49-F238E27FC236}">
                  <a16:creationId xmlns:a16="http://schemas.microsoft.com/office/drawing/2014/main" id="{18567287-2B60-CF48-5AE7-652DE87B3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tretch/>
          </p:blipFill>
          <p:spPr bwMode="auto">
            <a:xfrm>
              <a:off x="2364751" y="5552367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32" name="Picture 50" descr="Grèce - Icônes drapeaux gratuites">
              <a:extLst>
                <a:ext uri="{FF2B5EF4-FFF2-40B4-BE49-F238E27FC236}">
                  <a16:creationId xmlns:a16="http://schemas.microsoft.com/office/drawing/2014/main" id="{616D79FB-86CE-6815-C017-AAB49EC889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tretch/>
          </p:blipFill>
          <p:spPr bwMode="auto">
            <a:xfrm>
              <a:off x="1912823" y="5552367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33" name="Picture 52" descr="Le portugal - Icônes drapeaux gratuites">
              <a:extLst>
                <a:ext uri="{FF2B5EF4-FFF2-40B4-BE49-F238E27FC236}">
                  <a16:creationId xmlns:a16="http://schemas.microsoft.com/office/drawing/2014/main" id="{E36C7612-2F66-6CD4-88B1-98BC0405E3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tretch/>
          </p:blipFill>
          <p:spPr bwMode="auto">
            <a:xfrm>
              <a:off x="1674352" y="5987518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34" name="Picture 56" descr="Czech republic - Free flags icons">
              <a:extLst>
                <a:ext uri="{FF2B5EF4-FFF2-40B4-BE49-F238E27FC236}">
                  <a16:creationId xmlns:a16="http://schemas.microsoft.com/office/drawing/2014/main" id="{7C3F94B7-5C5D-C9D5-005F-FB0CC62B50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tretch/>
          </p:blipFill>
          <p:spPr bwMode="auto">
            <a:xfrm>
              <a:off x="1008966" y="5552367"/>
              <a:ext cx="353400" cy="353400"/>
            </a:xfrm>
            <a:prstGeom prst="rect">
              <a:avLst/>
            </a:prstGeom>
            <a:noFill/>
          </p:spPr>
        </p:pic>
      </p:grpSp>
      <p:grpSp>
        <p:nvGrpSpPr>
          <p:cNvPr id="35" name="Group 3102">
            <a:extLst>
              <a:ext uri="{FF2B5EF4-FFF2-40B4-BE49-F238E27FC236}">
                <a16:creationId xmlns:a16="http://schemas.microsoft.com/office/drawing/2014/main" id="{10500A95-AB9E-57B1-DAD1-CA90E0E5BD20}"/>
              </a:ext>
            </a:extLst>
          </p:cNvPr>
          <p:cNvGrpSpPr/>
          <p:nvPr/>
        </p:nvGrpSpPr>
        <p:grpSpPr bwMode="auto">
          <a:xfrm>
            <a:off x="3589288" y="4869160"/>
            <a:ext cx="2161113" cy="788551"/>
            <a:chOff x="3563375" y="5552367"/>
            <a:chExt cx="2161113" cy="788551"/>
          </a:xfrm>
        </p:grpSpPr>
        <p:pic>
          <p:nvPicPr>
            <p:cNvPr id="36" name="Picture 64" descr="Hongrie - Icônes drapeaux gratuites">
              <a:extLst>
                <a:ext uri="{FF2B5EF4-FFF2-40B4-BE49-F238E27FC236}">
                  <a16:creationId xmlns:a16="http://schemas.microsoft.com/office/drawing/2014/main" id="{2B7EB1BB-7007-CEA4-0445-FE1B746F3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tretch/>
          </p:blipFill>
          <p:spPr bwMode="auto">
            <a:xfrm>
              <a:off x="4919161" y="5552367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37" name="Picture 68" descr="Lithuania - Free flags icons">
              <a:extLst>
                <a:ext uri="{FF2B5EF4-FFF2-40B4-BE49-F238E27FC236}">
                  <a16:creationId xmlns:a16="http://schemas.microsoft.com/office/drawing/2014/main" id="{1198D378-E887-9E51-42A0-451C9482A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/>
            <a:stretch/>
          </p:blipFill>
          <p:spPr bwMode="auto">
            <a:xfrm>
              <a:off x="4234763" y="5987518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38" name="Picture 46" descr="France - Icônes drapeaux gratuites">
              <a:extLst>
                <a:ext uri="{FF2B5EF4-FFF2-40B4-BE49-F238E27FC236}">
                  <a16:creationId xmlns:a16="http://schemas.microsoft.com/office/drawing/2014/main" id="{08B5F4EE-0D4D-FCDD-C7D2-4A5109CBF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tretch/>
          </p:blipFill>
          <p:spPr bwMode="auto">
            <a:xfrm>
              <a:off x="3563375" y="5552367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39" name="Picture 48" descr="Allemagne - Icônes drapeaux gratuites">
              <a:extLst>
                <a:ext uri="{FF2B5EF4-FFF2-40B4-BE49-F238E27FC236}">
                  <a16:creationId xmlns:a16="http://schemas.microsoft.com/office/drawing/2014/main" id="{EB43B4D4-FEBC-3436-59DF-9C7E4B9EAD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tretch/>
          </p:blipFill>
          <p:spPr bwMode="auto">
            <a:xfrm>
              <a:off x="4015304" y="5552367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40" name="Picture 60" descr="Netherlands - Free flags icons">
              <a:extLst>
                <a:ext uri="{FF2B5EF4-FFF2-40B4-BE49-F238E27FC236}">
                  <a16:creationId xmlns:a16="http://schemas.microsoft.com/office/drawing/2014/main" id="{638AAC4B-CEC1-B0A5-0A28-66C0AF628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4680690" y="5987518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41" name="Picture 66" descr="Italie - Icônes drapeaux gratuites">
              <a:extLst>
                <a:ext uri="{FF2B5EF4-FFF2-40B4-BE49-F238E27FC236}">
                  <a16:creationId xmlns:a16="http://schemas.microsoft.com/office/drawing/2014/main" id="{242D9825-8FD1-AA7A-2ACB-3F14E5529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tretch/>
          </p:blipFill>
          <p:spPr bwMode="auto">
            <a:xfrm>
              <a:off x="5371089" y="5552367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42" name="Picture 50" descr="Grèce - Icônes drapeaux gratuites">
              <a:extLst>
                <a:ext uri="{FF2B5EF4-FFF2-40B4-BE49-F238E27FC236}">
                  <a16:creationId xmlns:a16="http://schemas.microsoft.com/office/drawing/2014/main" id="{EAF56600-5DAC-CE02-048F-987FA1EB9B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tretch/>
          </p:blipFill>
          <p:spPr bwMode="auto">
            <a:xfrm>
              <a:off x="4467233" y="5552367"/>
              <a:ext cx="353400" cy="353400"/>
            </a:xfrm>
            <a:prstGeom prst="rect">
              <a:avLst/>
            </a:prstGeom>
            <a:noFill/>
          </p:spPr>
        </p:pic>
      </p:grpSp>
      <p:grpSp>
        <p:nvGrpSpPr>
          <p:cNvPr id="43" name="Group 3110">
            <a:extLst>
              <a:ext uri="{FF2B5EF4-FFF2-40B4-BE49-F238E27FC236}">
                <a16:creationId xmlns:a16="http://schemas.microsoft.com/office/drawing/2014/main" id="{8BDD7F5D-A915-1244-8FEA-5DF29D0018E2}"/>
              </a:ext>
            </a:extLst>
          </p:cNvPr>
          <p:cNvGrpSpPr/>
          <p:nvPr/>
        </p:nvGrpSpPr>
        <p:grpSpPr bwMode="auto">
          <a:xfrm>
            <a:off x="6493422" y="4869160"/>
            <a:ext cx="2161113" cy="788551"/>
            <a:chOff x="6467509" y="5552367"/>
            <a:chExt cx="2161113" cy="788551"/>
          </a:xfrm>
        </p:grpSpPr>
        <p:pic>
          <p:nvPicPr>
            <p:cNvPr id="44" name="Picture 46" descr="France - Icônes drapeaux gratuites">
              <a:extLst>
                <a:ext uri="{FF2B5EF4-FFF2-40B4-BE49-F238E27FC236}">
                  <a16:creationId xmlns:a16="http://schemas.microsoft.com/office/drawing/2014/main" id="{912E3DF8-70B0-336C-A766-372A199D8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tretch/>
          </p:blipFill>
          <p:spPr bwMode="auto">
            <a:xfrm>
              <a:off x="6467509" y="5552367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45" name="Picture 48" descr="Allemagne - Icônes drapeaux gratuites">
              <a:extLst>
                <a:ext uri="{FF2B5EF4-FFF2-40B4-BE49-F238E27FC236}">
                  <a16:creationId xmlns:a16="http://schemas.microsoft.com/office/drawing/2014/main" id="{7EC46C23-7019-4C4C-1232-63BA53042F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tretch/>
          </p:blipFill>
          <p:spPr bwMode="auto">
            <a:xfrm>
              <a:off x="7371366" y="5552367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46" name="Picture 54" descr="Pologne - Icônes drapeaux gratuites">
              <a:extLst>
                <a:ext uri="{FF2B5EF4-FFF2-40B4-BE49-F238E27FC236}">
                  <a16:creationId xmlns:a16="http://schemas.microsoft.com/office/drawing/2014/main" id="{E01BF48D-0F6A-4876-2A64-18AFAEB140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tretch/>
          </p:blipFill>
          <p:spPr bwMode="auto">
            <a:xfrm>
              <a:off x="7155466" y="5987518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47" name="Picture 58" descr="Ukraine - Free flags icons">
              <a:extLst>
                <a:ext uri="{FF2B5EF4-FFF2-40B4-BE49-F238E27FC236}">
                  <a16:creationId xmlns:a16="http://schemas.microsoft.com/office/drawing/2014/main" id="{33486B3D-21F8-5E2F-677F-A6C39CAD4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 flipV="1">
              <a:off x="8059322" y="5987518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48" name="Picture 60" descr="Netherlands - Free flags icons">
              <a:extLst>
                <a:ext uri="{FF2B5EF4-FFF2-40B4-BE49-F238E27FC236}">
                  <a16:creationId xmlns:a16="http://schemas.microsoft.com/office/drawing/2014/main" id="{43F5FA72-2188-D22D-DCBB-7660FDB3E3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6703537" y="5987518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49" name="Picture 50" descr="Grèce - Icônes drapeaux gratuites">
              <a:extLst>
                <a:ext uri="{FF2B5EF4-FFF2-40B4-BE49-F238E27FC236}">
                  <a16:creationId xmlns:a16="http://schemas.microsoft.com/office/drawing/2014/main" id="{0E3EA248-ED08-05AB-22CC-21A800542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tretch/>
          </p:blipFill>
          <p:spPr bwMode="auto">
            <a:xfrm>
              <a:off x="7823294" y="5552367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50" name="Picture 52" descr="Le portugal - Icônes drapeaux gratuites">
              <a:extLst>
                <a:ext uri="{FF2B5EF4-FFF2-40B4-BE49-F238E27FC236}">
                  <a16:creationId xmlns:a16="http://schemas.microsoft.com/office/drawing/2014/main" id="{06A0DA97-1E3A-A3C0-A23B-B4A43A8FF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tretch/>
          </p:blipFill>
          <p:spPr bwMode="auto">
            <a:xfrm>
              <a:off x="7607394" y="5987518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51" name="Picture 56" descr="Czech republic - Free flags icons">
              <a:extLst>
                <a:ext uri="{FF2B5EF4-FFF2-40B4-BE49-F238E27FC236}">
                  <a16:creationId xmlns:a16="http://schemas.microsoft.com/office/drawing/2014/main" id="{22CF14FE-D645-29A7-6B3D-62F658286A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tretch/>
          </p:blipFill>
          <p:spPr bwMode="auto">
            <a:xfrm>
              <a:off x="6919437" y="5552367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52" name="Picture 68" descr="Lithuania - Free flags icons">
              <a:extLst>
                <a:ext uri="{FF2B5EF4-FFF2-40B4-BE49-F238E27FC236}">
                  <a16:creationId xmlns:a16="http://schemas.microsoft.com/office/drawing/2014/main" id="{64AD9901-E73F-9931-0D0C-1E839653BE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/>
            <a:stretch/>
          </p:blipFill>
          <p:spPr bwMode="auto">
            <a:xfrm>
              <a:off x="8275222" y="5552367"/>
              <a:ext cx="353400" cy="353400"/>
            </a:xfrm>
            <a:prstGeom prst="rect">
              <a:avLst/>
            </a:prstGeom>
            <a:noFill/>
          </p:spPr>
        </p:pic>
      </p:grpSp>
      <p:grpSp>
        <p:nvGrpSpPr>
          <p:cNvPr id="53" name="Group 3120">
            <a:extLst>
              <a:ext uri="{FF2B5EF4-FFF2-40B4-BE49-F238E27FC236}">
                <a16:creationId xmlns:a16="http://schemas.microsoft.com/office/drawing/2014/main" id="{D3DB1F3C-BD09-6449-C1F0-C5B337BD5CB0}"/>
              </a:ext>
            </a:extLst>
          </p:cNvPr>
          <p:cNvGrpSpPr/>
          <p:nvPr/>
        </p:nvGrpSpPr>
        <p:grpSpPr bwMode="auto">
          <a:xfrm>
            <a:off x="9171591" y="4869160"/>
            <a:ext cx="2613041" cy="788551"/>
            <a:chOff x="9371642" y="5552367"/>
            <a:chExt cx="2613041" cy="788551"/>
          </a:xfrm>
        </p:grpSpPr>
        <p:pic>
          <p:nvPicPr>
            <p:cNvPr id="54" name="Picture 62" descr="Latvia - Free flags icons">
              <a:extLst>
                <a:ext uri="{FF2B5EF4-FFF2-40B4-BE49-F238E27FC236}">
                  <a16:creationId xmlns:a16="http://schemas.microsoft.com/office/drawing/2014/main" id="{D7D73EAC-7350-B77E-0AA7-F7BD0700A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/>
            <a:stretch/>
          </p:blipFill>
          <p:spPr bwMode="auto">
            <a:xfrm>
              <a:off x="9601320" y="5987518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55" name="Picture 46" descr="France - Icônes drapeaux gratuites">
              <a:extLst>
                <a:ext uri="{FF2B5EF4-FFF2-40B4-BE49-F238E27FC236}">
                  <a16:creationId xmlns:a16="http://schemas.microsoft.com/office/drawing/2014/main" id="{9620CD8B-BF65-2458-D309-0D92C464C4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tretch/>
          </p:blipFill>
          <p:spPr bwMode="auto">
            <a:xfrm>
              <a:off x="9371642" y="5552367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56" name="Picture 48" descr="Allemagne - Icônes drapeaux gratuites">
              <a:extLst>
                <a:ext uri="{FF2B5EF4-FFF2-40B4-BE49-F238E27FC236}">
                  <a16:creationId xmlns:a16="http://schemas.microsoft.com/office/drawing/2014/main" id="{B1DF648F-84AB-5685-9056-1BAA61F08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tretch/>
          </p:blipFill>
          <p:spPr bwMode="auto">
            <a:xfrm>
              <a:off x="10275499" y="5552367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57" name="Picture 54" descr="Pologne - Icônes drapeaux gratuites">
              <a:extLst>
                <a:ext uri="{FF2B5EF4-FFF2-40B4-BE49-F238E27FC236}">
                  <a16:creationId xmlns:a16="http://schemas.microsoft.com/office/drawing/2014/main" id="{2926884F-51DD-952C-6A91-222D025B04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tretch/>
          </p:blipFill>
          <p:spPr bwMode="auto">
            <a:xfrm>
              <a:off x="10505177" y="5987518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58" name="Picture 58" descr="Ukraine - Free flags icons">
              <a:extLst>
                <a:ext uri="{FF2B5EF4-FFF2-40B4-BE49-F238E27FC236}">
                  <a16:creationId xmlns:a16="http://schemas.microsoft.com/office/drawing/2014/main" id="{D58FA462-1BE9-7D4F-AF70-BDA6B64840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 flipV="1">
              <a:off x="11409033" y="5987518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59" name="Picture 60" descr="Netherlands - Free flags icons">
              <a:extLst>
                <a:ext uri="{FF2B5EF4-FFF2-40B4-BE49-F238E27FC236}">
                  <a16:creationId xmlns:a16="http://schemas.microsoft.com/office/drawing/2014/main" id="{16777242-E702-8B98-87B4-34B58FFC30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10053249" y="5987518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60" name="Picture 50" descr="Grèce - Icônes drapeaux gratuites">
              <a:extLst>
                <a:ext uri="{FF2B5EF4-FFF2-40B4-BE49-F238E27FC236}">
                  <a16:creationId xmlns:a16="http://schemas.microsoft.com/office/drawing/2014/main" id="{DBA3F204-5FC5-9111-4C72-D472BB9B87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tretch/>
          </p:blipFill>
          <p:spPr bwMode="auto">
            <a:xfrm>
              <a:off x="10727427" y="5552367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61" name="Picture 52" descr="Le portugal - Icônes drapeaux gratuites">
              <a:extLst>
                <a:ext uri="{FF2B5EF4-FFF2-40B4-BE49-F238E27FC236}">
                  <a16:creationId xmlns:a16="http://schemas.microsoft.com/office/drawing/2014/main" id="{0FE858A7-263D-1043-0C70-27FCFDBCF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tretch/>
          </p:blipFill>
          <p:spPr bwMode="auto">
            <a:xfrm>
              <a:off x="10957105" y="5987518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62" name="Picture 56" descr="Czech republic - Free flags icons">
              <a:extLst>
                <a:ext uri="{FF2B5EF4-FFF2-40B4-BE49-F238E27FC236}">
                  <a16:creationId xmlns:a16="http://schemas.microsoft.com/office/drawing/2014/main" id="{4EFFB590-76AD-9DFD-43C2-0CD54D23C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tretch/>
          </p:blipFill>
          <p:spPr bwMode="auto">
            <a:xfrm>
              <a:off x="9823570" y="5552367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63" name="Picture 66" descr="Italie - Icônes drapeaux gratuites">
              <a:extLst>
                <a:ext uri="{FF2B5EF4-FFF2-40B4-BE49-F238E27FC236}">
                  <a16:creationId xmlns:a16="http://schemas.microsoft.com/office/drawing/2014/main" id="{138F03C9-4DEB-90CF-6F5A-B0DD4F508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tretch/>
          </p:blipFill>
          <p:spPr bwMode="auto">
            <a:xfrm>
              <a:off x="11631283" y="5552367"/>
              <a:ext cx="353400" cy="353400"/>
            </a:xfrm>
            <a:prstGeom prst="rect">
              <a:avLst/>
            </a:prstGeom>
            <a:noFill/>
          </p:spPr>
        </p:pic>
        <p:pic>
          <p:nvPicPr>
            <p:cNvPr id="64" name="Picture 64" descr="Hongrie - Icônes drapeaux gratuites">
              <a:extLst>
                <a:ext uri="{FF2B5EF4-FFF2-40B4-BE49-F238E27FC236}">
                  <a16:creationId xmlns:a16="http://schemas.microsoft.com/office/drawing/2014/main" id="{21FC9F4C-E69B-FB1F-6570-5ED050364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tretch/>
          </p:blipFill>
          <p:spPr bwMode="auto">
            <a:xfrm>
              <a:off x="11179355" y="5552367"/>
              <a:ext cx="353400" cy="353400"/>
            </a:xfrm>
            <a:prstGeom prst="rect">
              <a:avLst/>
            </a:prstGeom>
            <a:noFill/>
          </p:spPr>
        </p:pic>
      </p:grpSp>
      <p:pic>
        <p:nvPicPr>
          <p:cNvPr id="65" name="Picture 46" descr="France - Icônes drapeaux gratuites">
            <a:extLst>
              <a:ext uri="{FF2B5EF4-FFF2-40B4-BE49-F238E27FC236}">
                <a16:creationId xmlns:a16="http://schemas.microsoft.com/office/drawing/2014/main" id="{55185112-A37A-87D6-0280-4E10316B7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288172" y="1799703"/>
            <a:ext cx="353400" cy="353400"/>
          </a:xfrm>
          <a:prstGeom prst="rect">
            <a:avLst/>
          </a:prstGeom>
          <a:noFill/>
        </p:spPr>
      </p:pic>
      <p:pic>
        <p:nvPicPr>
          <p:cNvPr id="66" name="Picture 50" descr="Grèce - Icônes drapeaux gratuites">
            <a:extLst>
              <a:ext uri="{FF2B5EF4-FFF2-40B4-BE49-F238E27FC236}">
                <a16:creationId xmlns:a16="http://schemas.microsoft.com/office/drawing/2014/main" id="{D23417AB-89A3-A6B4-D853-A941503B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3197276" y="1220963"/>
            <a:ext cx="353400" cy="353400"/>
          </a:xfrm>
          <a:prstGeom prst="rect">
            <a:avLst/>
          </a:prstGeom>
          <a:noFill/>
        </p:spPr>
      </p:pic>
      <p:pic>
        <p:nvPicPr>
          <p:cNvPr id="67" name="Picture 48" descr="Allemagne - Icônes drapeaux gratuites">
            <a:extLst>
              <a:ext uri="{FF2B5EF4-FFF2-40B4-BE49-F238E27FC236}">
                <a16:creationId xmlns:a16="http://schemas.microsoft.com/office/drawing/2014/main" id="{1A9C3D8C-2597-F35A-EC5A-CB78ACDA3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9036993" y="1220963"/>
            <a:ext cx="353400" cy="353400"/>
          </a:xfrm>
          <a:prstGeom prst="rect">
            <a:avLst/>
          </a:prstGeom>
          <a:noFill/>
        </p:spPr>
      </p:pic>
      <p:pic>
        <p:nvPicPr>
          <p:cNvPr id="68" name="Immagine 67">
            <a:extLst>
              <a:ext uri="{FF2B5EF4-FFF2-40B4-BE49-F238E27FC236}">
                <a16:creationId xmlns:a16="http://schemas.microsoft.com/office/drawing/2014/main" id="{7BA46009-A7D5-108C-C8DD-6EDF288C868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5959648" y="1124744"/>
            <a:ext cx="552462" cy="552462"/>
          </a:xfrm>
          <a:prstGeom prst="rect">
            <a:avLst/>
          </a:prstGeom>
        </p:spPr>
      </p:pic>
      <p:pic>
        <p:nvPicPr>
          <p:cNvPr id="69" name="Picture 2" descr="Aptitude – For European Digital Identity">
            <a:extLst>
              <a:ext uri="{FF2B5EF4-FFF2-40B4-BE49-F238E27FC236}">
                <a16:creationId xmlns:a16="http://schemas.microsoft.com/office/drawing/2014/main" id="{80309DE3-7F23-F3FA-65B0-309DED4E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854" y="809584"/>
            <a:ext cx="1715298" cy="39839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</p:pic>
      <p:pic>
        <p:nvPicPr>
          <p:cNvPr id="3" name="Afbeelding 14">
            <a:extLst>
              <a:ext uri="{FF2B5EF4-FFF2-40B4-BE49-F238E27FC236}">
                <a16:creationId xmlns:a16="http://schemas.microsoft.com/office/drawing/2014/main" id="{0B35E44D-07D1-0F77-A458-EFE01A10DEC2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8" y="6111670"/>
            <a:ext cx="1945138" cy="43312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9B52DA-476E-0D43-299C-796A5460A709}"/>
              </a:ext>
            </a:extLst>
          </p:cNvPr>
          <p:cNvSpPr txBox="1"/>
          <p:nvPr/>
        </p:nvSpPr>
        <p:spPr>
          <a:xfrm>
            <a:off x="3134721" y="5949280"/>
            <a:ext cx="6078972" cy="64633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Forte attenzione ad utilizzare un approccio comune e allineato </a:t>
            </a:r>
          </a:p>
          <a:p>
            <a:pPr algn="ctr"/>
            <a:r>
              <a:rPr lang="it-IT" dirty="0"/>
              <a:t>nell’integrazione delle soluzioni di SCA per i pagamenti</a:t>
            </a:r>
          </a:p>
        </p:txBody>
      </p:sp>
    </p:spTree>
    <p:extLst>
      <p:ext uri="{BB962C8B-B14F-4D97-AF65-F5344CB8AC3E}">
        <p14:creationId xmlns:p14="http://schemas.microsoft.com/office/powerpoint/2010/main" val="175072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FEF3A-1586-1EBA-E767-A2C9C30D8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A8D94-C770-7805-C746-6860ACDCB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WEBUILD: </a:t>
            </a:r>
            <a:r>
              <a:rPr lang="en-GB" noProof="0" dirty="0" err="1"/>
              <a:t>Struttura</a:t>
            </a:r>
            <a:r>
              <a:rPr lang="en-GB" noProof="0" dirty="0"/>
              <a:t> del Consorzio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F513190-BC18-5170-C524-7D119283B559}"/>
              </a:ext>
            </a:extLst>
          </p:cNvPr>
          <p:cNvSpPr/>
          <p:nvPr/>
        </p:nvSpPr>
        <p:spPr>
          <a:xfrm>
            <a:off x="1847273" y="6234545"/>
            <a:ext cx="2281382" cy="554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B804BF04-A285-DE2E-A260-5803B24160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8" y="6111670"/>
            <a:ext cx="1945138" cy="433128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6CF4697-B1CA-5186-1851-6FC413A7C4D7}"/>
              </a:ext>
            </a:extLst>
          </p:cNvPr>
          <p:cNvSpPr/>
          <p:nvPr/>
        </p:nvSpPr>
        <p:spPr>
          <a:xfrm>
            <a:off x="1599863" y="836712"/>
            <a:ext cx="6614160" cy="102021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9D5265B6-CAA7-ED17-E5EA-E6D35D6783C3}"/>
              </a:ext>
            </a:extLst>
          </p:cNvPr>
          <p:cNvSpPr/>
          <p:nvPr/>
        </p:nvSpPr>
        <p:spPr>
          <a:xfrm>
            <a:off x="1599862" y="1904737"/>
            <a:ext cx="4508932" cy="2412000"/>
          </a:xfrm>
          <a:prstGeom prst="roundRect">
            <a:avLst>
              <a:gd name="adj" fmla="val 9552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D1A1C93-D589-8D20-F374-308FDED88289}"/>
              </a:ext>
            </a:extLst>
          </p:cNvPr>
          <p:cNvSpPr/>
          <p:nvPr/>
        </p:nvSpPr>
        <p:spPr>
          <a:xfrm>
            <a:off x="6172954" y="1904737"/>
            <a:ext cx="2041070" cy="2412000"/>
          </a:xfrm>
          <a:prstGeom prst="roundRect">
            <a:avLst>
              <a:gd name="adj" fmla="val 9552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5CFC81F2-2478-64FC-5A8E-025E9B1D8C6A}"/>
              </a:ext>
            </a:extLst>
          </p:cNvPr>
          <p:cNvSpPr/>
          <p:nvPr/>
        </p:nvSpPr>
        <p:spPr>
          <a:xfrm>
            <a:off x="1599862" y="4374758"/>
            <a:ext cx="6614160" cy="14651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68D6D73-19CC-5ECB-35B0-8010660849C8}"/>
              </a:ext>
            </a:extLst>
          </p:cNvPr>
          <p:cNvSpPr txBox="1"/>
          <p:nvPr/>
        </p:nvSpPr>
        <p:spPr>
          <a:xfrm>
            <a:off x="3290154" y="882642"/>
            <a:ext cx="3233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latin typeface="+mj-lt"/>
              </a:rPr>
              <a:t>WP1: Project management and </a:t>
            </a:r>
            <a:r>
              <a:rPr lang="it-IT" sz="1200" b="1" dirty="0" err="1">
                <a:latin typeface="+mj-lt"/>
              </a:rPr>
              <a:t>coordination</a:t>
            </a:r>
            <a:endParaRPr lang="it-IT" sz="1200" b="1" dirty="0">
              <a:latin typeface="+mj-lt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41A3D7C-3D89-F38F-8BF9-481A0F7A79EA}"/>
              </a:ext>
            </a:extLst>
          </p:cNvPr>
          <p:cNvSpPr txBox="1"/>
          <p:nvPr/>
        </p:nvSpPr>
        <p:spPr>
          <a:xfrm>
            <a:off x="4320083" y="1082460"/>
            <a:ext cx="1241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WP lead: KVK, - NL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0D9AE124-9C6F-F2B3-0834-1DBAC5FCA0F0}"/>
              </a:ext>
            </a:extLst>
          </p:cNvPr>
          <p:cNvSpPr/>
          <p:nvPr/>
        </p:nvSpPr>
        <p:spPr>
          <a:xfrm>
            <a:off x="1698105" y="1328681"/>
            <a:ext cx="1412797" cy="447405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A3B31223-6983-714E-1B6E-31F020F39A98}"/>
              </a:ext>
            </a:extLst>
          </p:cNvPr>
          <p:cNvSpPr/>
          <p:nvPr/>
        </p:nvSpPr>
        <p:spPr>
          <a:xfrm>
            <a:off x="3197327" y="1328681"/>
            <a:ext cx="1412797" cy="447405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6145BC85-B671-2B5A-F2C3-B56F18C35004}"/>
              </a:ext>
            </a:extLst>
          </p:cNvPr>
          <p:cNvSpPr/>
          <p:nvPr/>
        </p:nvSpPr>
        <p:spPr>
          <a:xfrm>
            <a:off x="4700619" y="1328681"/>
            <a:ext cx="1412797" cy="447405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224C6748-92AD-D764-B615-1E40B5CC7D7B}"/>
              </a:ext>
            </a:extLst>
          </p:cNvPr>
          <p:cNvSpPr/>
          <p:nvPr/>
        </p:nvSpPr>
        <p:spPr>
          <a:xfrm>
            <a:off x="6177575" y="1328681"/>
            <a:ext cx="1939019" cy="447405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D529A6D-DFD1-4C3B-5F61-8E3FD76168EC}"/>
              </a:ext>
            </a:extLst>
          </p:cNvPr>
          <p:cNvSpPr txBox="1"/>
          <p:nvPr/>
        </p:nvSpPr>
        <p:spPr>
          <a:xfrm>
            <a:off x="1695792" y="1346818"/>
            <a:ext cx="1370858" cy="2308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General Assembly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97CF4E2-E10A-58A6-FFAE-6BD4AE5BE63E}"/>
              </a:ext>
            </a:extLst>
          </p:cNvPr>
          <p:cNvSpPr txBox="1"/>
          <p:nvPr/>
        </p:nvSpPr>
        <p:spPr>
          <a:xfrm>
            <a:off x="3197327" y="1346818"/>
            <a:ext cx="1412798" cy="2308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Management Board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9611DD8-AA49-367D-9153-1E46D6B46A38}"/>
              </a:ext>
            </a:extLst>
          </p:cNvPr>
          <p:cNvSpPr txBox="1"/>
          <p:nvPr/>
        </p:nvSpPr>
        <p:spPr>
          <a:xfrm>
            <a:off x="4700619" y="1346818"/>
            <a:ext cx="1412797" cy="2308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Project Management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0955538-6293-0798-730D-9F9985FFF506}"/>
              </a:ext>
            </a:extLst>
          </p:cNvPr>
          <p:cNvSpPr txBox="1"/>
          <p:nvPr/>
        </p:nvSpPr>
        <p:spPr>
          <a:xfrm>
            <a:off x="6203910" y="1346818"/>
            <a:ext cx="1914997" cy="215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b="1" dirty="0"/>
              <a:t>Review Board </a:t>
            </a:r>
            <a:r>
              <a:rPr lang="it-IT" sz="800" b="1" dirty="0" err="1"/>
              <a:t>including</a:t>
            </a:r>
            <a:r>
              <a:rPr lang="it-IT" sz="800" b="1" dirty="0"/>
              <a:t> </a:t>
            </a:r>
            <a:r>
              <a:rPr lang="it-IT" sz="800" b="1" dirty="0" err="1"/>
              <a:t>legal</a:t>
            </a:r>
            <a:r>
              <a:rPr lang="it-IT" sz="800" b="1" dirty="0"/>
              <a:t> </a:t>
            </a:r>
            <a:r>
              <a:rPr lang="it-IT" sz="800" b="1" dirty="0" err="1"/>
              <a:t>matters</a:t>
            </a:r>
            <a:endParaRPr lang="it-IT" sz="800" b="1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71DBD02-6F08-56D0-E0DF-3113A95A9B5B}"/>
              </a:ext>
            </a:extLst>
          </p:cNvPr>
          <p:cNvSpPr txBox="1"/>
          <p:nvPr/>
        </p:nvSpPr>
        <p:spPr>
          <a:xfrm>
            <a:off x="6177562" y="1541661"/>
            <a:ext cx="1939018" cy="215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/>
              <a:t>Lead: </a:t>
            </a:r>
            <a:r>
              <a:rPr lang="it-IT" sz="800" dirty="0" err="1"/>
              <a:t>Schluss</a:t>
            </a:r>
            <a:r>
              <a:rPr lang="it-IT" sz="800" dirty="0"/>
              <a:t> - NL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E1AE25E-DB86-62DE-80E9-07F70DF7CDD8}"/>
              </a:ext>
            </a:extLst>
          </p:cNvPr>
          <p:cNvSpPr txBox="1"/>
          <p:nvPr/>
        </p:nvSpPr>
        <p:spPr>
          <a:xfrm>
            <a:off x="4695996" y="1541661"/>
            <a:ext cx="1412798" cy="215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/>
              <a:t>Lead: KVK - NL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A29BCA0-2562-C5F2-0D73-D5762AAEE287}"/>
              </a:ext>
            </a:extLst>
          </p:cNvPr>
          <p:cNvSpPr txBox="1"/>
          <p:nvPr/>
        </p:nvSpPr>
        <p:spPr>
          <a:xfrm>
            <a:off x="3193199" y="1541661"/>
            <a:ext cx="1412798" cy="215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/>
              <a:t>Lead: MIN.EZ. - NL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5370C4C-2397-5FFA-347C-B99D6636BE71}"/>
              </a:ext>
            </a:extLst>
          </p:cNvPr>
          <p:cNvSpPr txBox="1"/>
          <p:nvPr/>
        </p:nvSpPr>
        <p:spPr>
          <a:xfrm>
            <a:off x="1698354" y="1541661"/>
            <a:ext cx="1412798" cy="215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800" dirty="0"/>
              <a:t>Lead: MIN.EZ. - NL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055E0DE-97AC-D4F3-5DB0-4B055452313E}"/>
              </a:ext>
            </a:extLst>
          </p:cNvPr>
          <p:cNvSpPr txBox="1"/>
          <p:nvPr/>
        </p:nvSpPr>
        <p:spPr>
          <a:xfrm>
            <a:off x="2966970" y="1987874"/>
            <a:ext cx="1923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+mj-lt"/>
              </a:rPr>
              <a:t>WP2: </a:t>
            </a:r>
            <a:r>
              <a:rPr lang="it-IT" sz="1200" b="1" dirty="0" err="1">
                <a:solidFill>
                  <a:schemeClr val="bg1"/>
                </a:solidFill>
                <a:latin typeface="+mj-lt"/>
              </a:rPr>
              <a:t>Wallet</a:t>
            </a:r>
            <a:r>
              <a:rPr lang="it-IT" sz="1200" b="1" dirty="0">
                <a:solidFill>
                  <a:schemeClr val="bg1"/>
                </a:solidFill>
                <a:latin typeface="+mj-lt"/>
              </a:rPr>
              <a:t> for Business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9F364F45-7648-3BD3-C612-1791191A8F90}"/>
              </a:ext>
            </a:extLst>
          </p:cNvPr>
          <p:cNvSpPr txBox="1"/>
          <p:nvPr/>
        </p:nvSpPr>
        <p:spPr>
          <a:xfrm>
            <a:off x="3342073" y="2187692"/>
            <a:ext cx="12843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</a:rPr>
              <a:t>WP lead: ICTU -  NL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4673C303-321E-01F7-FB83-BEC2E9E6436C}"/>
              </a:ext>
            </a:extLst>
          </p:cNvPr>
          <p:cNvSpPr txBox="1"/>
          <p:nvPr/>
        </p:nvSpPr>
        <p:spPr>
          <a:xfrm>
            <a:off x="6180904" y="1987874"/>
            <a:ext cx="1984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+mj-lt"/>
              </a:rPr>
              <a:t>WP3: </a:t>
            </a:r>
            <a:r>
              <a:rPr lang="it-IT" sz="1200" b="1" dirty="0" err="1">
                <a:solidFill>
                  <a:schemeClr val="bg1"/>
                </a:solidFill>
                <a:latin typeface="+mj-lt"/>
              </a:rPr>
              <a:t>Wallet</a:t>
            </a:r>
            <a:r>
              <a:rPr lang="it-IT" sz="1200" b="1" dirty="0">
                <a:solidFill>
                  <a:schemeClr val="bg1"/>
                </a:solidFill>
                <a:latin typeface="+mj-lt"/>
              </a:rPr>
              <a:t> for Payments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9F8DE31-B995-F87F-9A68-A0B9B38A3D9B}"/>
              </a:ext>
            </a:extLst>
          </p:cNvPr>
          <p:cNvSpPr txBox="1"/>
          <p:nvPr/>
        </p:nvSpPr>
        <p:spPr>
          <a:xfrm>
            <a:off x="6586464" y="2187692"/>
            <a:ext cx="12843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</a:rPr>
              <a:t>WP lead: ICTU -  NL</a:t>
            </a:r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39080CA0-7B10-8877-F30B-3E3C92A3BBD1}"/>
              </a:ext>
            </a:extLst>
          </p:cNvPr>
          <p:cNvSpPr/>
          <p:nvPr/>
        </p:nvSpPr>
        <p:spPr>
          <a:xfrm>
            <a:off x="1695793" y="2465132"/>
            <a:ext cx="2800929" cy="1784599"/>
          </a:xfrm>
          <a:prstGeom prst="roundRect">
            <a:avLst>
              <a:gd name="adj" fmla="val 920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F9D6308A-4145-573C-9464-AC2BCE3EF5BF}"/>
              </a:ext>
            </a:extLst>
          </p:cNvPr>
          <p:cNvSpPr/>
          <p:nvPr/>
        </p:nvSpPr>
        <p:spPr>
          <a:xfrm>
            <a:off x="4593567" y="2465132"/>
            <a:ext cx="1418382" cy="1784599"/>
          </a:xfrm>
          <a:prstGeom prst="roundRect">
            <a:avLst>
              <a:gd name="adj" fmla="val 920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9CA89E7-1D01-381E-7913-9B88D3EDA570}"/>
              </a:ext>
            </a:extLst>
          </p:cNvPr>
          <p:cNvSpPr txBox="1"/>
          <p:nvPr/>
        </p:nvSpPr>
        <p:spPr>
          <a:xfrm>
            <a:off x="2446718" y="2487772"/>
            <a:ext cx="11833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3399"/>
                </a:solidFill>
                <a:latin typeface="+mj-lt"/>
              </a:rPr>
              <a:t>Domain Business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9E39561-53D0-AC28-C2EA-982FD8A97B7C}"/>
              </a:ext>
            </a:extLst>
          </p:cNvPr>
          <p:cNvSpPr txBox="1"/>
          <p:nvPr/>
        </p:nvSpPr>
        <p:spPr>
          <a:xfrm>
            <a:off x="2327324" y="2663737"/>
            <a:ext cx="1433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dirty="0">
                <a:solidFill>
                  <a:srgbClr val="003399"/>
                </a:solidFill>
              </a:rPr>
              <a:t>Domain lead: </a:t>
            </a:r>
            <a:r>
              <a:rPr lang="it-IT" sz="800" dirty="0" err="1">
                <a:solidFill>
                  <a:srgbClr val="003399"/>
                </a:solidFill>
              </a:rPr>
              <a:t>Infogreffe</a:t>
            </a:r>
            <a:r>
              <a:rPr lang="it-IT" sz="800" dirty="0">
                <a:solidFill>
                  <a:srgbClr val="003399"/>
                </a:solidFill>
              </a:rPr>
              <a:t> -FR</a:t>
            </a:r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6C892E05-64C7-4782-749C-DEE2D323149F}"/>
              </a:ext>
            </a:extLst>
          </p:cNvPr>
          <p:cNvSpPr/>
          <p:nvPr/>
        </p:nvSpPr>
        <p:spPr>
          <a:xfrm>
            <a:off x="1786176" y="2910992"/>
            <a:ext cx="1284361" cy="392092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FE949B08-5327-36D5-0A86-66973FE0FB22}"/>
              </a:ext>
            </a:extLst>
          </p:cNvPr>
          <p:cNvSpPr txBox="1"/>
          <p:nvPr/>
        </p:nvSpPr>
        <p:spPr>
          <a:xfrm>
            <a:off x="1781957" y="2929128"/>
            <a:ext cx="1246235" cy="21120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900" b="1" dirty="0"/>
              <a:t>BU1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1DC0FD5A-6D63-2CA1-BA08-3A41A85EDD0B}"/>
              </a:ext>
            </a:extLst>
          </p:cNvPr>
          <p:cNvSpPr txBox="1"/>
          <p:nvPr/>
        </p:nvSpPr>
        <p:spPr>
          <a:xfrm>
            <a:off x="1786425" y="3071620"/>
            <a:ext cx="1288332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it-IT" sz="800" dirty="0"/>
              <a:t>lead: </a:t>
            </a:r>
            <a:r>
              <a:rPr lang="it-IT" sz="800" dirty="0" err="1"/>
              <a:t>Bundesanzeiger</a:t>
            </a:r>
            <a:r>
              <a:rPr lang="it-IT" sz="800" dirty="0"/>
              <a:t> - DE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1DD7F02E-99B0-C4C0-5C7B-1C2E33586DDB}"/>
              </a:ext>
            </a:extLst>
          </p:cNvPr>
          <p:cNvSpPr/>
          <p:nvPr/>
        </p:nvSpPr>
        <p:spPr>
          <a:xfrm>
            <a:off x="3129947" y="2910992"/>
            <a:ext cx="1284361" cy="392092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18203157-6BF7-BB1C-0C60-210887F18F4E}"/>
              </a:ext>
            </a:extLst>
          </p:cNvPr>
          <p:cNvSpPr txBox="1"/>
          <p:nvPr/>
        </p:nvSpPr>
        <p:spPr>
          <a:xfrm>
            <a:off x="3125728" y="2929128"/>
            <a:ext cx="1246235" cy="21120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900" b="1" dirty="0"/>
              <a:t>BU2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0DD77F30-3502-9878-5016-A56707B98EB6}"/>
              </a:ext>
            </a:extLst>
          </p:cNvPr>
          <p:cNvSpPr txBox="1"/>
          <p:nvPr/>
        </p:nvSpPr>
        <p:spPr>
          <a:xfrm>
            <a:off x="3130196" y="3071620"/>
            <a:ext cx="1288332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it-IT" sz="800" dirty="0"/>
              <a:t>lead: BOLAGSVERKET - SE</a:t>
            </a:r>
          </a:p>
        </p:txBody>
      </p:sp>
      <p:sp>
        <p:nvSpPr>
          <p:cNvPr id="49" name="Rettangolo con angoli arrotondati 48">
            <a:extLst>
              <a:ext uri="{FF2B5EF4-FFF2-40B4-BE49-F238E27FC236}">
                <a16:creationId xmlns:a16="http://schemas.microsoft.com/office/drawing/2014/main" id="{E5EA1911-C8A2-7FD1-B080-E8B2FEC725C1}"/>
              </a:ext>
            </a:extLst>
          </p:cNvPr>
          <p:cNvSpPr/>
          <p:nvPr/>
        </p:nvSpPr>
        <p:spPr>
          <a:xfrm>
            <a:off x="1786176" y="3356265"/>
            <a:ext cx="1284361" cy="392092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143B6334-2848-3DF5-6507-B56B8DE19319}"/>
              </a:ext>
            </a:extLst>
          </p:cNvPr>
          <p:cNvSpPr txBox="1"/>
          <p:nvPr/>
        </p:nvSpPr>
        <p:spPr>
          <a:xfrm>
            <a:off x="1781957" y="3374401"/>
            <a:ext cx="1246235" cy="21120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900" b="1" dirty="0"/>
              <a:t>BU3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68D0AD7E-0BAA-6B8E-6C77-CAFF6F6EE53C}"/>
              </a:ext>
            </a:extLst>
          </p:cNvPr>
          <p:cNvSpPr txBox="1"/>
          <p:nvPr/>
        </p:nvSpPr>
        <p:spPr>
          <a:xfrm>
            <a:off x="1786425" y="3516893"/>
            <a:ext cx="1288332" cy="20005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it-IT" sz="700" dirty="0"/>
              <a:t>lead: Tax Administration - NL</a:t>
            </a:r>
          </a:p>
        </p:txBody>
      </p:sp>
      <p:sp>
        <p:nvSpPr>
          <p:cNvPr id="52" name="Rettangolo con angoli arrotondati 51">
            <a:extLst>
              <a:ext uri="{FF2B5EF4-FFF2-40B4-BE49-F238E27FC236}">
                <a16:creationId xmlns:a16="http://schemas.microsoft.com/office/drawing/2014/main" id="{3655A4F2-405A-62DD-0F2B-0FB09999E215}"/>
              </a:ext>
            </a:extLst>
          </p:cNvPr>
          <p:cNvSpPr/>
          <p:nvPr/>
        </p:nvSpPr>
        <p:spPr>
          <a:xfrm>
            <a:off x="3129947" y="3356265"/>
            <a:ext cx="1284361" cy="392092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093E9EC-623B-A1D5-FEF9-35A3393DFC71}"/>
              </a:ext>
            </a:extLst>
          </p:cNvPr>
          <p:cNvSpPr txBox="1"/>
          <p:nvPr/>
        </p:nvSpPr>
        <p:spPr>
          <a:xfrm>
            <a:off x="3125728" y="3374401"/>
            <a:ext cx="1246235" cy="21120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900" b="1" dirty="0"/>
              <a:t>BU4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8B7D6680-3A08-F5CB-F497-8FA71626BB85}"/>
              </a:ext>
            </a:extLst>
          </p:cNvPr>
          <p:cNvSpPr txBox="1"/>
          <p:nvPr/>
        </p:nvSpPr>
        <p:spPr>
          <a:xfrm>
            <a:off x="3130196" y="3516893"/>
            <a:ext cx="1288332" cy="20005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it-IT" sz="700" dirty="0"/>
              <a:t>lead: REGISTRADORES - ES</a:t>
            </a:r>
          </a:p>
        </p:txBody>
      </p:sp>
      <p:sp>
        <p:nvSpPr>
          <p:cNvPr id="55" name="Rettangolo con angoli arrotondati 54">
            <a:extLst>
              <a:ext uri="{FF2B5EF4-FFF2-40B4-BE49-F238E27FC236}">
                <a16:creationId xmlns:a16="http://schemas.microsoft.com/office/drawing/2014/main" id="{3AFA0572-DBB2-9E34-821E-666F0BC4AE8F}"/>
              </a:ext>
            </a:extLst>
          </p:cNvPr>
          <p:cNvSpPr/>
          <p:nvPr/>
        </p:nvSpPr>
        <p:spPr>
          <a:xfrm>
            <a:off x="1786176" y="3801538"/>
            <a:ext cx="1284361" cy="392092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50859DF-ADAD-D4CA-BD6C-EB0DE9FC2025}"/>
              </a:ext>
            </a:extLst>
          </p:cNvPr>
          <p:cNvSpPr txBox="1"/>
          <p:nvPr/>
        </p:nvSpPr>
        <p:spPr>
          <a:xfrm>
            <a:off x="1781957" y="3819674"/>
            <a:ext cx="1246235" cy="21120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900" b="1" dirty="0"/>
              <a:t>BU5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EAC85A9-24CC-3B8F-08BC-FC47D3E0AA0D}"/>
              </a:ext>
            </a:extLst>
          </p:cNvPr>
          <p:cNvSpPr txBox="1"/>
          <p:nvPr/>
        </p:nvSpPr>
        <p:spPr>
          <a:xfrm>
            <a:off x="1786425" y="3962166"/>
            <a:ext cx="1288332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it-IT" sz="800" dirty="0"/>
              <a:t>lead: SUNET SE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C1D3A3A6-2741-CC35-E0C1-70A7FC182083}"/>
              </a:ext>
            </a:extLst>
          </p:cNvPr>
          <p:cNvSpPr/>
          <p:nvPr/>
        </p:nvSpPr>
        <p:spPr>
          <a:xfrm>
            <a:off x="3129947" y="3801538"/>
            <a:ext cx="1284361" cy="392092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E2402213-2428-B188-25BE-9B4EF851F108}"/>
              </a:ext>
            </a:extLst>
          </p:cNvPr>
          <p:cNvSpPr txBox="1"/>
          <p:nvPr/>
        </p:nvSpPr>
        <p:spPr>
          <a:xfrm>
            <a:off x="3125728" y="3819674"/>
            <a:ext cx="1246235" cy="21120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900" b="1" dirty="0"/>
              <a:t>BU6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55453758-F36B-C302-54CC-EC3C201E5B63}"/>
              </a:ext>
            </a:extLst>
          </p:cNvPr>
          <p:cNvSpPr txBox="1"/>
          <p:nvPr/>
        </p:nvSpPr>
        <p:spPr>
          <a:xfrm>
            <a:off x="3130196" y="3962166"/>
            <a:ext cx="1288332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it-IT" sz="800" dirty="0"/>
              <a:t>lead: ICTU - NL</a:t>
            </a:r>
          </a:p>
        </p:txBody>
      </p:sp>
      <p:sp>
        <p:nvSpPr>
          <p:cNvPr id="61" name="Rettangolo con angoli arrotondati 60">
            <a:extLst>
              <a:ext uri="{FF2B5EF4-FFF2-40B4-BE49-F238E27FC236}">
                <a16:creationId xmlns:a16="http://schemas.microsoft.com/office/drawing/2014/main" id="{22E339BB-85CA-B602-AD6E-6F5389D5070F}"/>
              </a:ext>
            </a:extLst>
          </p:cNvPr>
          <p:cNvSpPr/>
          <p:nvPr/>
        </p:nvSpPr>
        <p:spPr>
          <a:xfrm>
            <a:off x="4664548" y="2910992"/>
            <a:ext cx="1284361" cy="392092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76D5FA9A-5E21-09EB-E1B2-9A5A30A45DFC}"/>
              </a:ext>
            </a:extLst>
          </p:cNvPr>
          <p:cNvSpPr txBox="1"/>
          <p:nvPr/>
        </p:nvSpPr>
        <p:spPr>
          <a:xfrm>
            <a:off x="4660329" y="2929128"/>
            <a:ext cx="1246235" cy="21120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900" b="1" dirty="0"/>
              <a:t>SC1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D95CF395-DE38-831B-BF5D-CEC07294476D}"/>
              </a:ext>
            </a:extLst>
          </p:cNvPr>
          <p:cNvSpPr txBox="1"/>
          <p:nvPr/>
        </p:nvSpPr>
        <p:spPr>
          <a:xfrm>
            <a:off x="4664797" y="3071620"/>
            <a:ext cx="1288332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it-IT" sz="800" dirty="0"/>
              <a:t>lead: IN GROUPE - FR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5D333703-C27B-333F-DF5C-DD1C4C349E61}"/>
              </a:ext>
            </a:extLst>
          </p:cNvPr>
          <p:cNvSpPr/>
          <p:nvPr/>
        </p:nvSpPr>
        <p:spPr>
          <a:xfrm>
            <a:off x="4664548" y="3356265"/>
            <a:ext cx="1284361" cy="392092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54BB6FC7-0749-6E46-E045-F3CB4DD98187}"/>
              </a:ext>
            </a:extLst>
          </p:cNvPr>
          <p:cNvSpPr txBox="1"/>
          <p:nvPr/>
        </p:nvSpPr>
        <p:spPr>
          <a:xfrm>
            <a:off x="4660329" y="3374401"/>
            <a:ext cx="1246235" cy="21120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900" b="1" dirty="0"/>
              <a:t>SC2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46512C0D-4A0F-7676-220E-095F160C3270}"/>
              </a:ext>
            </a:extLst>
          </p:cNvPr>
          <p:cNvSpPr txBox="1"/>
          <p:nvPr/>
        </p:nvSpPr>
        <p:spPr>
          <a:xfrm>
            <a:off x="4664797" y="3516893"/>
            <a:ext cx="1288332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it-IT" sz="800" dirty="0"/>
              <a:t>lead: ILVO - BE</a:t>
            </a:r>
          </a:p>
        </p:txBody>
      </p:sp>
      <p:sp>
        <p:nvSpPr>
          <p:cNvPr id="67" name="Rettangolo con angoli arrotondati 66">
            <a:extLst>
              <a:ext uri="{FF2B5EF4-FFF2-40B4-BE49-F238E27FC236}">
                <a16:creationId xmlns:a16="http://schemas.microsoft.com/office/drawing/2014/main" id="{0708F3F5-54D2-397E-B878-BB9D600A578E}"/>
              </a:ext>
            </a:extLst>
          </p:cNvPr>
          <p:cNvSpPr/>
          <p:nvPr/>
        </p:nvSpPr>
        <p:spPr>
          <a:xfrm>
            <a:off x="4664548" y="3801538"/>
            <a:ext cx="1284361" cy="392092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4EBED380-EED1-C205-386F-603241102DC5}"/>
              </a:ext>
            </a:extLst>
          </p:cNvPr>
          <p:cNvSpPr txBox="1"/>
          <p:nvPr/>
        </p:nvSpPr>
        <p:spPr>
          <a:xfrm>
            <a:off x="4660329" y="3819674"/>
            <a:ext cx="1246235" cy="21120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900" b="1" dirty="0"/>
              <a:t>SC5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8ACA7BFC-EA2A-BCCC-C536-84DE2F625369}"/>
              </a:ext>
            </a:extLst>
          </p:cNvPr>
          <p:cNvSpPr txBox="1"/>
          <p:nvPr/>
        </p:nvSpPr>
        <p:spPr>
          <a:xfrm>
            <a:off x="4664797" y="3962166"/>
            <a:ext cx="1288332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it-IT" sz="800" dirty="0"/>
              <a:t>lead: OPEN PEPPOL - BE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3671C8EC-11F1-64AB-A94D-0365D50AAED0}"/>
              </a:ext>
            </a:extLst>
          </p:cNvPr>
          <p:cNvSpPr txBox="1"/>
          <p:nvPr/>
        </p:nvSpPr>
        <p:spPr>
          <a:xfrm>
            <a:off x="4585177" y="2487772"/>
            <a:ext cx="1396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3399"/>
                </a:solidFill>
                <a:latin typeface="+mj-lt"/>
              </a:rPr>
              <a:t>Domain Supply chain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F0E4A1FB-672C-F8EB-4AAF-C364C0A59264}"/>
              </a:ext>
            </a:extLst>
          </p:cNvPr>
          <p:cNvSpPr txBox="1"/>
          <p:nvPr/>
        </p:nvSpPr>
        <p:spPr>
          <a:xfrm>
            <a:off x="4683888" y="2663737"/>
            <a:ext cx="12843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dirty="0">
                <a:solidFill>
                  <a:srgbClr val="003399"/>
                </a:solidFill>
              </a:rPr>
              <a:t>Domain lead: UPRC - GR</a:t>
            </a:r>
          </a:p>
        </p:txBody>
      </p:sp>
      <p:sp>
        <p:nvSpPr>
          <p:cNvPr id="72" name="Rettangolo con angoli arrotondati 71">
            <a:extLst>
              <a:ext uri="{FF2B5EF4-FFF2-40B4-BE49-F238E27FC236}">
                <a16:creationId xmlns:a16="http://schemas.microsoft.com/office/drawing/2014/main" id="{3A860D29-DB98-86F6-E45C-12FB9EFC3950}"/>
              </a:ext>
            </a:extLst>
          </p:cNvPr>
          <p:cNvSpPr/>
          <p:nvPr/>
        </p:nvSpPr>
        <p:spPr>
          <a:xfrm>
            <a:off x="6259992" y="2465132"/>
            <a:ext cx="1888392" cy="1784599"/>
          </a:xfrm>
          <a:prstGeom prst="roundRect">
            <a:avLst>
              <a:gd name="adj" fmla="val 920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ttangolo con angoli arrotondati 72">
            <a:extLst>
              <a:ext uri="{FF2B5EF4-FFF2-40B4-BE49-F238E27FC236}">
                <a16:creationId xmlns:a16="http://schemas.microsoft.com/office/drawing/2014/main" id="{87D330C9-2A34-4326-F229-63E8951C9809}"/>
              </a:ext>
            </a:extLst>
          </p:cNvPr>
          <p:cNvSpPr/>
          <p:nvPr/>
        </p:nvSpPr>
        <p:spPr>
          <a:xfrm>
            <a:off x="6326063" y="2910991"/>
            <a:ext cx="864000" cy="605901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43D89773-2901-E0E5-1A51-B8BC5B91259D}"/>
              </a:ext>
            </a:extLst>
          </p:cNvPr>
          <p:cNvSpPr txBox="1"/>
          <p:nvPr/>
        </p:nvSpPr>
        <p:spPr>
          <a:xfrm>
            <a:off x="6598296" y="2487772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3399"/>
                </a:solidFill>
                <a:latin typeface="+mj-lt"/>
              </a:rPr>
              <a:t>Domain Payments</a:t>
            </a: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23B4458F-C9E6-0AF0-905C-431F43543ED6}"/>
              </a:ext>
            </a:extLst>
          </p:cNvPr>
          <p:cNvSpPr txBox="1"/>
          <p:nvPr/>
        </p:nvSpPr>
        <p:spPr>
          <a:xfrm>
            <a:off x="6742692" y="2663737"/>
            <a:ext cx="10310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dirty="0">
                <a:solidFill>
                  <a:srgbClr val="003399"/>
                </a:solidFill>
              </a:rPr>
              <a:t>Domain lead: VISA</a:t>
            </a:r>
          </a:p>
        </p:txBody>
      </p:sp>
      <p:sp>
        <p:nvSpPr>
          <p:cNvPr id="84" name="Rettangolo con angoli arrotondati 83">
            <a:extLst>
              <a:ext uri="{FF2B5EF4-FFF2-40B4-BE49-F238E27FC236}">
                <a16:creationId xmlns:a16="http://schemas.microsoft.com/office/drawing/2014/main" id="{1B36A122-2EFA-E9A1-22A9-98B865160D79}"/>
              </a:ext>
            </a:extLst>
          </p:cNvPr>
          <p:cNvSpPr/>
          <p:nvPr/>
        </p:nvSpPr>
        <p:spPr>
          <a:xfrm>
            <a:off x="6326063" y="3555047"/>
            <a:ext cx="864000" cy="605901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ttangolo con angoli arrotondati 84">
            <a:extLst>
              <a:ext uri="{FF2B5EF4-FFF2-40B4-BE49-F238E27FC236}">
                <a16:creationId xmlns:a16="http://schemas.microsoft.com/office/drawing/2014/main" id="{F82B6053-16E6-CA84-0236-3BDDDE457AF9}"/>
              </a:ext>
            </a:extLst>
          </p:cNvPr>
          <p:cNvSpPr/>
          <p:nvPr/>
        </p:nvSpPr>
        <p:spPr>
          <a:xfrm>
            <a:off x="7216611" y="2910991"/>
            <a:ext cx="864000" cy="605901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ttangolo con angoli arrotondati 85">
            <a:extLst>
              <a:ext uri="{FF2B5EF4-FFF2-40B4-BE49-F238E27FC236}">
                <a16:creationId xmlns:a16="http://schemas.microsoft.com/office/drawing/2014/main" id="{D541C949-E8F5-14F9-B681-6772E78CD24F}"/>
              </a:ext>
            </a:extLst>
          </p:cNvPr>
          <p:cNvSpPr/>
          <p:nvPr/>
        </p:nvSpPr>
        <p:spPr>
          <a:xfrm>
            <a:off x="7216611" y="3555047"/>
            <a:ext cx="864000" cy="605901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86DBEFED-5E13-D5D2-D80A-3CB0408B2D90}"/>
              </a:ext>
            </a:extLst>
          </p:cNvPr>
          <p:cNvSpPr txBox="1"/>
          <p:nvPr/>
        </p:nvSpPr>
        <p:spPr>
          <a:xfrm>
            <a:off x="6410322" y="2929128"/>
            <a:ext cx="664740" cy="21120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900" b="1" dirty="0"/>
              <a:t>PA1</a:t>
            </a: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7EC3259A-7B2C-9F24-C02E-9E3CD4D10FA7}"/>
              </a:ext>
            </a:extLst>
          </p:cNvPr>
          <p:cNvSpPr txBox="1"/>
          <p:nvPr/>
        </p:nvSpPr>
        <p:spPr>
          <a:xfrm>
            <a:off x="6399095" y="3071620"/>
            <a:ext cx="687194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it-IT" sz="800" dirty="0"/>
              <a:t>lead: </a:t>
            </a:r>
            <a:br>
              <a:rPr lang="it-IT" sz="800" dirty="0"/>
            </a:br>
            <a:r>
              <a:rPr lang="it-IT" sz="800" dirty="0"/>
              <a:t>GSISDG </a:t>
            </a:r>
          </a:p>
          <a:p>
            <a:pPr algn="ctr"/>
            <a:r>
              <a:rPr lang="it-IT" sz="800" dirty="0"/>
              <a:t>GR</a:t>
            </a: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3BC9CD3A-C597-A47D-0C63-269CE7F3AC96}"/>
              </a:ext>
            </a:extLst>
          </p:cNvPr>
          <p:cNvSpPr txBox="1"/>
          <p:nvPr/>
        </p:nvSpPr>
        <p:spPr>
          <a:xfrm>
            <a:off x="7308819" y="2929128"/>
            <a:ext cx="664740" cy="21120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900" b="1" dirty="0"/>
              <a:t>PA2</a:t>
            </a: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BDFE8C76-86C7-372C-2F38-00DFD05402A7}"/>
              </a:ext>
            </a:extLst>
          </p:cNvPr>
          <p:cNvSpPr txBox="1"/>
          <p:nvPr/>
        </p:nvSpPr>
        <p:spPr>
          <a:xfrm>
            <a:off x="7221201" y="3071620"/>
            <a:ext cx="821731" cy="4154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it-IT" sz="700" dirty="0"/>
              <a:t>lead: Dutch Payment Association - NL</a:t>
            </a: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80B05DC8-D8D7-3208-F2E0-E8C1028ECAF8}"/>
              </a:ext>
            </a:extLst>
          </p:cNvPr>
          <p:cNvSpPr txBox="1"/>
          <p:nvPr/>
        </p:nvSpPr>
        <p:spPr>
          <a:xfrm>
            <a:off x="6410322" y="3557281"/>
            <a:ext cx="664740" cy="21120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900" b="1" dirty="0"/>
              <a:t>PA3</a:t>
            </a: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459E0AA8-97CA-7325-C5E4-AB6255054397}"/>
              </a:ext>
            </a:extLst>
          </p:cNvPr>
          <p:cNvSpPr txBox="1"/>
          <p:nvPr/>
        </p:nvSpPr>
        <p:spPr>
          <a:xfrm>
            <a:off x="6326063" y="3699773"/>
            <a:ext cx="863999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it-IT" sz="800" dirty="0"/>
              <a:t>lead:</a:t>
            </a:r>
          </a:p>
          <a:p>
            <a:pPr algn="ctr"/>
            <a:r>
              <a:rPr lang="it-IT" sz="800" dirty="0" err="1"/>
              <a:t>Bundesanzeiger</a:t>
            </a:r>
            <a:endParaRPr lang="it-IT" sz="800" dirty="0"/>
          </a:p>
          <a:p>
            <a:pPr algn="ctr"/>
            <a:r>
              <a:rPr lang="it-IT" sz="800" dirty="0"/>
              <a:t>DE</a:t>
            </a:r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54489357-EA59-D712-B349-9EE534DDF856}"/>
              </a:ext>
            </a:extLst>
          </p:cNvPr>
          <p:cNvSpPr txBox="1"/>
          <p:nvPr/>
        </p:nvSpPr>
        <p:spPr>
          <a:xfrm>
            <a:off x="7308819" y="3557281"/>
            <a:ext cx="664740" cy="21120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900" b="1" dirty="0"/>
              <a:t>PA4</a:t>
            </a: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F8EC3D7B-3F86-2ECB-5A09-F70AE52F874B}"/>
              </a:ext>
            </a:extLst>
          </p:cNvPr>
          <p:cNvSpPr txBox="1"/>
          <p:nvPr/>
        </p:nvSpPr>
        <p:spPr>
          <a:xfrm>
            <a:off x="7224560" y="3699773"/>
            <a:ext cx="863999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it-IT" sz="800" dirty="0"/>
              <a:t>lead: </a:t>
            </a:r>
          </a:p>
          <a:p>
            <a:pPr algn="ctr"/>
            <a:r>
              <a:rPr lang="it-IT" sz="800" dirty="0"/>
              <a:t>State Treasury</a:t>
            </a:r>
          </a:p>
          <a:p>
            <a:pPr algn="ctr"/>
            <a:r>
              <a:rPr lang="it-IT" sz="800" dirty="0"/>
              <a:t>FI</a:t>
            </a: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EDA92D73-B3A0-8E94-5E01-724FA6F0610F}"/>
              </a:ext>
            </a:extLst>
          </p:cNvPr>
          <p:cNvSpPr txBox="1"/>
          <p:nvPr/>
        </p:nvSpPr>
        <p:spPr>
          <a:xfrm>
            <a:off x="3930554" y="4430805"/>
            <a:ext cx="1952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latin typeface="+mj-lt"/>
              </a:rPr>
              <a:t>WP4: General capabilities</a:t>
            </a:r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B1FCFD65-BDC0-9BCC-781E-08A7AC5EA5F3}"/>
              </a:ext>
            </a:extLst>
          </p:cNvPr>
          <p:cNvSpPr txBox="1"/>
          <p:nvPr/>
        </p:nvSpPr>
        <p:spPr>
          <a:xfrm>
            <a:off x="4320083" y="4630623"/>
            <a:ext cx="12875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WP lead: DIGG -  SE</a:t>
            </a:r>
          </a:p>
        </p:txBody>
      </p:sp>
      <p:sp>
        <p:nvSpPr>
          <p:cNvPr id="97" name="Rettangolo con angoli arrotondati 96">
            <a:extLst>
              <a:ext uri="{FF2B5EF4-FFF2-40B4-BE49-F238E27FC236}">
                <a16:creationId xmlns:a16="http://schemas.microsoft.com/office/drawing/2014/main" id="{3D627EC7-3C2B-C9F2-E0EF-85A243B588F5}"/>
              </a:ext>
            </a:extLst>
          </p:cNvPr>
          <p:cNvSpPr/>
          <p:nvPr/>
        </p:nvSpPr>
        <p:spPr>
          <a:xfrm>
            <a:off x="1683036" y="4876844"/>
            <a:ext cx="900000" cy="911760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AC03A35C-6AA7-77E0-4980-A7451C7C2748}"/>
              </a:ext>
            </a:extLst>
          </p:cNvPr>
          <p:cNvSpPr txBox="1"/>
          <p:nvPr/>
        </p:nvSpPr>
        <p:spPr>
          <a:xfrm>
            <a:off x="1695792" y="4940806"/>
            <a:ext cx="88724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800" b="1" dirty="0"/>
              <a:t>Architecture group (</a:t>
            </a:r>
            <a:r>
              <a:rPr lang="it-IT" sz="800" b="1" dirty="0" err="1"/>
              <a:t>including</a:t>
            </a:r>
            <a:r>
              <a:rPr lang="it-IT" sz="800" b="1" dirty="0"/>
              <a:t> security)</a:t>
            </a: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CDC5D2B1-BFE3-B19A-D231-99949BE3DC76}"/>
              </a:ext>
            </a:extLst>
          </p:cNvPr>
          <p:cNvSpPr txBox="1"/>
          <p:nvPr/>
        </p:nvSpPr>
        <p:spPr>
          <a:xfrm>
            <a:off x="1695792" y="5378491"/>
            <a:ext cx="863999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it-IT" sz="800" dirty="0"/>
              <a:t>Group lead: </a:t>
            </a:r>
            <a:br>
              <a:rPr lang="it-IT" sz="800" dirty="0"/>
            </a:br>
            <a:r>
              <a:rPr lang="it-IT" sz="800" dirty="0"/>
              <a:t>DIGG - SE</a:t>
            </a:r>
          </a:p>
        </p:txBody>
      </p:sp>
      <p:sp>
        <p:nvSpPr>
          <p:cNvPr id="111" name="Rettangolo con angoli arrotondati 110">
            <a:extLst>
              <a:ext uri="{FF2B5EF4-FFF2-40B4-BE49-F238E27FC236}">
                <a16:creationId xmlns:a16="http://schemas.microsoft.com/office/drawing/2014/main" id="{954AECBC-48AE-B689-153A-08C290BA8846}"/>
              </a:ext>
            </a:extLst>
          </p:cNvPr>
          <p:cNvSpPr/>
          <p:nvPr/>
        </p:nvSpPr>
        <p:spPr>
          <a:xfrm>
            <a:off x="2605386" y="4876844"/>
            <a:ext cx="900000" cy="911760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ttangolo con angoli arrotondati 111">
            <a:extLst>
              <a:ext uri="{FF2B5EF4-FFF2-40B4-BE49-F238E27FC236}">
                <a16:creationId xmlns:a16="http://schemas.microsoft.com/office/drawing/2014/main" id="{526BDE1B-3B3C-389D-40F4-915025E000CD}"/>
              </a:ext>
            </a:extLst>
          </p:cNvPr>
          <p:cNvSpPr/>
          <p:nvPr/>
        </p:nvSpPr>
        <p:spPr>
          <a:xfrm>
            <a:off x="3527738" y="4876844"/>
            <a:ext cx="900000" cy="911760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ttangolo con angoli arrotondati 112">
            <a:extLst>
              <a:ext uri="{FF2B5EF4-FFF2-40B4-BE49-F238E27FC236}">
                <a16:creationId xmlns:a16="http://schemas.microsoft.com/office/drawing/2014/main" id="{C1D857AC-8AF9-81FA-DD85-4F5FD2A415B0}"/>
              </a:ext>
            </a:extLst>
          </p:cNvPr>
          <p:cNvSpPr/>
          <p:nvPr/>
        </p:nvSpPr>
        <p:spPr>
          <a:xfrm>
            <a:off x="4450088" y="4876844"/>
            <a:ext cx="900000" cy="911760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ttangolo con angoli arrotondati 113">
            <a:extLst>
              <a:ext uri="{FF2B5EF4-FFF2-40B4-BE49-F238E27FC236}">
                <a16:creationId xmlns:a16="http://schemas.microsoft.com/office/drawing/2014/main" id="{D5F9480C-A772-7EA9-9C00-4F780388A6DA}"/>
              </a:ext>
            </a:extLst>
          </p:cNvPr>
          <p:cNvSpPr/>
          <p:nvPr/>
        </p:nvSpPr>
        <p:spPr>
          <a:xfrm>
            <a:off x="5372438" y="4876844"/>
            <a:ext cx="900000" cy="911760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ttangolo con angoli arrotondati 114">
            <a:extLst>
              <a:ext uri="{FF2B5EF4-FFF2-40B4-BE49-F238E27FC236}">
                <a16:creationId xmlns:a16="http://schemas.microsoft.com/office/drawing/2014/main" id="{20F98351-4854-A51B-E2D1-950321BAC130}"/>
              </a:ext>
            </a:extLst>
          </p:cNvPr>
          <p:cNvSpPr/>
          <p:nvPr/>
        </p:nvSpPr>
        <p:spPr>
          <a:xfrm>
            <a:off x="6294790" y="4876844"/>
            <a:ext cx="900000" cy="911760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ttangolo con angoli arrotondati 115">
            <a:extLst>
              <a:ext uri="{FF2B5EF4-FFF2-40B4-BE49-F238E27FC236}">
                <a16:creationId xmlns:a16="http://schemas.microsoft.com/office/drawing/2014/main" id="{F7AB2CDD-DC22-17D0-199E-CE985D1E43E8}"/>
              </a:ext>
            </a:extLst>
          </p:cNvPr>
          <p:cNvSpPr/>
          <p:nvPr/>
        </p:nvSpPr>
        <p:spPr>
          <a:xfrm>
            <a:off x="7217140" y="4876844"/>
            <a:ext cx="900000" cy="911760"/>
          </a:xfrm>
          <a:prstGeom prst="round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77CF46E5-58C7-22B5-2245-4A90948CCE29}"/>
              </a:ext>
            </a:extLst>
          </p:cNvPr>
          <p:cNvSpPr txBox="1"/>
          <p:nvPr/>
        </p:nvSpPr>
        <p:spPr>
          <a:xfrm>
            <a:off x="2610192" y="4932855"/>
            <a:ext cx="887243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900" b="1" dirty="0" err="1"/>
              <a:t>Semantics</a:t>
            </a:r>
            <a:r>
              <a:rPr lang="it-IT" sz="900" b="1" dirty="0"/>
              <a:t> Group</a:t>
            </a:r>
          </a:p>
        </p:txBody>
      </p:sp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BED13968-3955-724D-AE6D-A48B34A663AD}"/>
              </a:ext>
            </a:extLst>
          </p:cNvPr>
          <p:cNvSpPr txBox="1"/>
          <p:nvPr/>
        </p:nvSpPr>
        <p:spPr>
          <a:xfrm>
            <a:off x="2610192" y="5261885"/>
            <a:ext cx="863999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it-IT" sz="800" dirty="0"/>
              <a:t>Group lead:</a:t>
            </a:r>
          </a:p>
          <a:p>
            <a:pPr algn="ctr"/>
            <a:r>
              <a:rPr lang="it-IT" sz="800" dirty="0" err="1"/>
              <a:t>Finnish</a:t>
            </a:r>
            <a:r>
              <a:rPr lang="it-IT" sz="800" dirty="0"/>
              <a:t> Tax</a:t>
            </a:r>
          </a:p>
          <a:p>
            <a:pPr algn="ctr"/>
            <a:r>
              <a:rPr lang="it-IT" sz="800" dirty="0"/>
              <a:t>Agency - FI</a:t>
            </a:r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D088C3C1-814D-198B-319E-0A5A8E6E057B}"/>
              </a:ext>
            </a:extLst>
          </p:cNvPr>
          <p:cNvSpPr txBox="1"/>
          <p:nvPr/>
        </p:nvSpPr>
        <p:spPr>
          <a:xfrm>
            <a:off x="3527065" y="4932855"/>
            <a:ext cx="887243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900" b="1" dirty="0"/>
              <a:t>Trust </a:t>
            </a:r>
            <a:r>
              <a:rPr lang="it-IT" sz="900" b="1" dirty="0" err="1"/>
              <a:t>registry</a:t>
            </a:r>
            <a:r>
              <a:rPr lang="it-IT" sz="900" b="1" dirty="0"/>
              <a:t> </a:t>
            </a:r>
            <a:r>
              <a:rPr lang="it-IT" sz="900" b="1" dirty="0" err="1"/>
              <a:t>infrastructure</a:t>
            </a:r>
            <a:endParaRPr lang="it-IT" sz="900" b="1" dirty="0"/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E337D532-E7F0-B4AA-43AC-5D042D102AB6}"/>
              </a:ext>
            </a:extLst>
          </p:cNvPr>
          <p:cNvSpPr txBox="1"/>
          <p:nvPr/>
        </p:nvSpPr>
        <p:spPr>
          <a:xfrm>
            <a:off x="3550309" y="5285738"/>
            <a:ext cx="863999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it-IT" sz="800" dirty="0"/>
              <a:t>Group lead:</a:t>
            </a:r>
          </a:p>
          <a:p>
            <a:pPr algn="ctr"/>
            <a:r>
              <a:rPr lang="it-IT" sz="800" dirty="0"/>
              <a:t>PDCM - IT</a:t>
            </a:r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F3B9F232-B591-F86C-8A01-162A0FF943A8}"/>
              </a:ext>
            </a:extLst>
          </p:cNvPr>
          <p:cNvSpPr txBox="1"/>
          <p:nvPr/>
        </p:nvSpPr>
        <p:spPr>
          <a:xfrm>
            <a:off x="4457368" y="4932855"/>
            <a:ext cx="887243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900" b="1" dirty="0"/>
              <a:t>QTSP (</a:t>
            </a:r>
            <a:r>
              <a:rPr lang="it-IT" sz="900" b="1" dirty="0" err="1"/>
              <a:t>incl</a:t>
            </a:r>
            <a:r>
              <a:rPr lang="it-IT" sz="900" b="1" dirty="0"/>
              <a:t>.</a:t>
            </a:r>
          </a:p>
          <a:p>
            <a:pPr algn="ctr"/>
            <a:r>
              <a:rPr lang="it-IT" sz="900" b="1" dirty="0"/>
              <a:t>signatures)</a:t>
            </a:r>
          </a:p>
        </p:txBody>
      </p:sp>
      <p:sp>
        <p:nvSpPr>
          <p:cNvPr id="122" name="CasellaDiTesto 121">
            <a:extLst>
              <a:ext uri="{FF2B5EF4-FFF2-40B4-BE49-F238E27FC236}">
                <a16:creationId xmlns:a16="http://schemas.microsoft.com/office/drawing/2014/main" id="{7C991997-1B7C-B347-4645-0C184D5CF596}"/>
              </a:ext>
            </a:extLst>
          </p:cNvPr>
          <p:cNvSpPr txBox="1"/>
          <p:nvPr/>
        </p:nvSpPr>
        <p:spPr>
          <a:xfrm>
            <a:off x="4480612" y="5285738"/>
            <a:ext cx="863999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it-IT" sz="800" dirty="0"/>
              <a:t>Group lead:</a:t>
            </a:r>
          </a:p>
          <a:p>
            <a:pPr algn="ctr"/>
            <a:r>
              <a:rPr lang="it-IT" sz="800" dirty="0" err="1"/>
              <a:t>Cleverbase</a:t>
            </a:r>
            <a:r>
              <a:rPr lang="it-IT" sz="800" dirty="0"/>
              <a:t> - NL</a:t>
            </a:r>
          </a:p>
        </p:txBody>
      </p:sp>
      <p:sp>
        <p:nvSpPr>
          <p:cNvPr id="123" name="CasellaDiTesto 122">
            <a:extLst>
              <a:ext uri="{FF2B5EF4-FFF2-40B4-BE49-F238E27FC236}">
                <a16:creationId xmlns:a16="http://schemas.microsoft.com/office/drawing/2014/main" id="{802F70D7-7261-957A-9012-116FE84CB837}"/>
              </a:ext>
            </a:extLst>
          </p:cNvPr>
          <p:cNvSpPr txBox="1"/>
          <p:nvPr/>
        </p:nvSpPr>
        <p:spPr>
          <a:xfrm>
            <a:off x="6294120" y="4932855"/>
            <a:ext cx="887243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900" b="1" dirty="0" err="1"/>
              <a:t>Wallet</a:t>
            </a:r>
            <a:r>
              <a:rPr lang="it-IT" sz="900" b="1" dirty="0"/>
              <a:t> providers</a:t>
            </a:r>
          </a:p>
        </p:txBody>
      </p:sp>
      <p:sp>
        <p:nvSpPr>
          <p:cNvPr id="124" name="CasellaDiTesto 123">
            <a:extLst>
              <a:ext uri="{FF2B5EF4-FFF2-40B4-BE49-F238E27FC236}">
                <a16:creationId xmlns:a16="http://schemas.microsoft.com/office/drawing/2014/main" id="{823E0027-0D15-FC5C-AA4A-425925427D52}"/>
              </a:ext>
            </a:extLst>
          </p:cNvPr>
          <p:cNvSpPr txBox="1"/>
          <p:nvPr/>
        </p:nvSpPr>
        <p:spPr>
          <a:xfrm>
            <a:off x="6317364" y="5285738"/>
            <a:ext cx="863999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it-IT" sz="800" dirty="0"/>
              <a:t>Group lead:</a:t>
            </a:r>
          </a:p>
          <a:p>
            <a:pPr algn="ctr"/>
            <a:r>
              <a:rPr lang="it-IT" sz="800" dirty="0"/>
              <a:t>GRNET - GR</a:t>
            </a:r>
          </a:p>
        </p:txBody>
      </p:sp>
      <p:sp>
        <p:nvSpPr>
          <p:cNvPr id="125" name="CasellaDiTesto 124">
            <a:extLst>
              <a:ext uri="{FF2B5EF4-FFF2-40B4-BE49-F238E27FC236}">
                <a16:creationId xmlns:a16="http://schemas.microsoft.com/office/drawing/2014/main" id="{E6511A30-9F50-9E96-FC0D-D405FC6AC81E}"/>
              </a:ext>
            </a:extLst>
          </p:cNvPr>
          <p:cNvSpPr txBox="1"/>
          <p:nvPr/>
        </p:nvSpPr>
        <p:spPr>
          <a:xfrm>
            <a:off x="5379720" y="4932855"/>
            <a:ext cx="887243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900" b="1" dirty="0"/>
              <a:t>PID + LPID providers</a:t>
            </a:r>
          </a:p>
        </p:txBody>
      </p:sp>
      <p:sp>
        <p:nvSpPr>
          <p:cNvPr id="126" name="CasellaDiTesto 125">
            <a:extLst>
              <a:ext uri="{FF2B5EF4-FFF2-40B4-BE49-F238E27FC236}">
                <a16:creationId xmlns:a16="http://schemas.microsoft.com/office/drawing/2014/main" id="{2E96FE6A-4203-B3BD-1D23-4C729488692C}"/>
              </a:ext>
            </a:extLst>
          </p:cNvPr>
          <p:cNvSpPr txBox="1"/>
          <p:nvPr/>
        </p:nvSpPr>
        <p:spPr>
          <a:xfrm>
            <a:off x="5402964" y="5285738"/>
            <a:ext cx="863999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it-IT" sz="800" dirty="0"/>
              <a:t>Group lead:</a:t>
            </a:r>
          </a:p>
          <a:p>
            <a:pPr algn="ctr"/>
            <a:r>
              <a:rPr lang="it-IT" sz="800" dirty="0"/>
              <a:t>INFOGREFFE - FR</a:t>
            </a:r>
          </a:p>
        </p:txBody>
      </p:sp>
      <p:sp>
        <p:nvSpPr>
          <p:cNvPr id="127" name="CasellaDiTesto 126">
            <a:extLst>
              <a:ext uri="{FF2B5EF4-FFF2-40B4-BE49-F238E27FC236}">
                <a16:creationId xmlns:a16="http://schemas.microsoft.com/office/drawing/2014/main" id="{8B685457-1142-011D-F249-8C1B7F95B683}"/>
              </a:ext>
            </a:extLst>
          </p:cNvPr>
          <p:cNvSpPr txBox="1"/>
          <p:nvPr/>
        </p:nvSpPr>
        <p:spPr>
          <a:xfrm>
            <a:off x="7224423" y="4932855"/>
            <a:ext cx="887243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900" b="1" dirty="0"/>
              <a:t>Testing </a:t>
            </a:r>
            <a:br>
              <a:rPr lang="it-IT" sz="900" b="1" dirty="0"/>
            </a:br>
            <a:r>
              <a:rPr lang="it-IT" sz="900" b="1" dirty="0"/>
              <a:t>group</a:t>
            </a:r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8B6208AA-8601-C43B-97F5-7384D8B090CD}"/>
              </a:ext>
            </a:extLst>
          </p:cNvPr>
          <p:cNvSpPr txBox="1"/>
          <p:nvPr/>
        </p:nvSpPr>
        <p:spPr>
          <a:xfrm>
            <a:off x="7247667" y="5285738"/>
            <a:ext cx="863999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it-IT" sz="800" dirty="0"/>
              <a:t>Group lead:</a:t>
            </a:r>
          </a:p>
          <a:p>
            <a:pPr algn="ctr"/>
            <a:r>
              <a:rPr lang="it-IT" sz="800" dirty="0"/>
              <a:t>SIGNICAT - NO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18009A-7A7A-0576-1262-E54DA9DB42A4}"/>
              </a:ext>
            </a:extLst>
          </p:cNvPr>
          <p:cNvGrpSpPr/>
          <p:nvPr/>
        </p:nvGrpSpPr>
        <p:grpSpPr>
          <a:xfrm>
            <a:off x="119336" y="2493248"/>
            <a:ext cx="1408328" cy="2408859"/>
            <a:chOff x="169780" y="3056712"/>
            <a:chExt cx="1408328" cy="2408859"/>
          </a:xfrm>
        </p:grpSpPr>
        <p:sp>
          <p:nvSpPr>
            <p:cNvPr id="129" name="Rettangolo con angoli arrotondati 128">
              <a:extLst>
                <a:ext uri="{FF2B5EF4-FFF2-40B4-BE49-F238E27FC236}">
                  <a16:creationId xmlns:a16="http://schemas.microsoft.com/office/drawing/2014/main" id="{F019DCB5-2349-0194-3B3F-F268ADEE48E4}"/>
                </a:ext>
              </a:extLst>
            </p:cNvPr>
            <p:cNvSpPr/>
            <p:nvPr/>
          </p:nvSpPr>
          <p:spPr>
            <a:xfrm>
              <a:off x="178672" y="3056712"/>
              <a:ext cx="1399436" cy="2408859"/>
            </a:xfrm>
            <a:prstGeom prst="roundRect">
              <a:avLst>
                <a:gd name="adj" fmla="val 9552"/>
              </a:avLst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CasellaDiTesto 129">
              <a:extLst>
                <a:ext uri="{FF2B5EF4-FFF2-40B4-BE49-F238E27FC236}">
                  <a16:creationId xmlns:a16="http://schemas.microsoft.com/office/drawing/2014/main" id="{2650F377-20C8-498F-209F-EE3604095131}"/>
                </a:ext>
              </a:extLst>
            </p:cNvPr>
            <p:cNvSpPr txBox="1"/>
            <p:nvPr/>
          </p:nvSpPr>
          <p:spPr>
            <a:xfrm>
              <a:off x="307858" y="3136708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F5F5F5"/>
                  </a:solidFill>
                  <a:latin typeface="+mj-lt"/>
                </a:rPr>
                <a:t>WP5: Forums</a:t>
              </a:r>
            </a:p>
          </p:txBody>
        </p:sp>
        <p:sp>
          <p:nvSpPr>
            <p:cNvPr id="131" name="CasellaDiTesto 130">
              <a:extLst>
                <a:ext uri="{FF2B5EF4-FFF2-40B4-BE49-F238E27FC236}">
                  <a16:creationId xmlns:a16="http://schemas.microsoft.com/office/drawing/2014/main" id="{E78D76C7-7A03-5B16-79CF-31EC9A23295F}"/>
                </a:ext>
              </a:extLst>
            </p:cNvPr>
            <p:cNvSpPr txBox="1"/>
            <p:nvPr/>
          </p:nvSpPr>
          <p:spPr>
            <a:xfrm>
              <a:off x="169780" y="3336526"/>
              <a:ext cx="137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00" dirty="0">
                  <a:solidFill>
                    <a:srgbClr val="F5F5F5"/>
                  </a:solidFill>
                </a:rPr>
                <a:t>WP lead:</a:t>
              </a:r>
            </a:p>
            <a:p>
              <a:pPr algn="ctr"/>
              <a:r>
                <a:rPr lang="it-IT" sz="1000" dirty="0">
                  <a:solidFill>
                    <a:srgbClr val="F5F5F5"/>
                  </a:solidFill>
                </a:rPr>
                <a:t>BOLAGSVERKET - SE</a:t>
              </a:r>
            </a:p>
          </p:txBody>
        </p:sp>
        <p:sp>
          <p:nvSpPr>
            <p:cNvPr id="132" name="Rettangolo con angoli arrotondati 131">
              <a:extLst>
                <a:ext uri="{FF2B5EF4-FFF2-40B4-BE49-F238E27FC236}">
                  <a16:creationId xmlns:a16="http://schemas.microsoft.com/office/drawing/2014/main" id="{04E32638-0329-BB97-AF81-6E10A227A60C}"/>
                </a:ext>
              </a:extLst>
            </p:cNvPr>
            <p:cNvSpPr/>
            <p:nvPr/>
          </p:nvSpPr>
          <p:spPr>
            <a:xfrm>
              <a:off x="239824" y="3753301"/>
              <a:ext cx="1284361" cy="823381"/>
            </a:xfrm>
            <a:prstGeom prst="round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ttangolo con angoli arrotondati 134">
              <a:extLst>
                <a:ext uri="{FF2B5EF4-FFF2-40B4-BE49-F238E27FC236}">
                  <a16:creationId xmlns:a16="http://schemas.microsoft.com/office/drawing/2014/main" id="{B52462CA-CB8F-2F6F-DC9A-947218F7CB71}"/>
                </a:ext>
              </a:extLst>
            </p:cNvPr>
            <p:cNvSpPr/>
            <p:nvPr/>
          </p:nvSpPr>
          <p:spPr>
            <a:xfrm>
              <a:off x="239824" y="4622692"/>
              <a:ext cx="1284361" cy="764146"/>
            </a:xfrm>
            <a:prstGeom prst="round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CasellaDiTesto 135">
              <a:extLst>
                <a:ext uri="{FF2B5EF4-FFF2-40B4-BE49-F238E27FC236}">
                  <a16:creationId xmlns:a16="http://schemas.microsoft.com/office/drawing/2014/main" id="{138C8EF4-8EFA-DABA-4D1F-C254A32C8D49}"/>
                </a:ext>
              </a:extLst>
            </p:cNvPr>
            <p:cNvSpPr txBox="1"/>
            <p:nvPr/>
          </p:nvSpPr>
          <p:spPr>
            <a:xfrm>
              <a:off x="247246" y="4643005"/>
              <a:ext cx="1246235" cy="349702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it-IT" sz="900" b="1" dirty="0" err="1"/>
                <a:t>Member</a:t>
              </a:r>
              <a:r>
                <a:rPr lang="it-IT" sz="900" b="1" dirty="0"/>
                <a:t> States</a:t>
              </a:r>
            </a:p>
            <a:p>
              <a:pPr algn="ctr"/>
              <a:r>
                <a:rPr lang="it-IT" sz="900" b="1" dirty="0" err="1"/>
                <a:t>Advisory</a:t>
              </a:r>
              <a:r>
                <a:rPr lang="it-IT" sz="900" b="1" dirty="0"/>
                <a:t> Forum</a:t>
              </a:r>
            </a:p>
          </p:txBody>
        </p:sp>
        <p:sp>
          <p:nvSpPr>
            <p:cNvPr id="137" name="CasellaDiTesto 136">
              <a:extLst>
                <a:ext uri="{FF2B5EF4-FFF2-40B4-BE49-F238E27FC236}">
                  <a16:creationId xmlns:a16="http://schemas.microsoft.com/office/drawing/2014/main" id="{7D8D8C2F-41E4-FEAC-B97F-71AC6E99FE69}"/>
                </a:ext>
              </a:extLst>
            </p:cNvPr>
            <p:cNvSpPr txBox="1"/>
            <p:nvPr/>
          </p:nvSpPr>
          <p:spPr>
            <a:xfrm>
              <a:off x="240073" y="4988582"/>
              <a:ext cx="1288332" cy="338554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it-IT" sz="800" dirty="0"/>
                <a:t>Forum lead:</a:t>
              </a:r>
            </a:p>
            <a:p>
              <a:pPr algn="ctr"/>
              <a:r>
                <a:rPr lang="it-IT" sz="800" dirty="0"/>
                <a:t>BMDS - DE</a:t>
              </a:r>
            </a:p>
          </p:txBody>
        </p:sp>
        <p:sp>
          <p:nvSpPr>
            <p:cNvPr id="138" name="CasellaDiTesto 137">
              <a:extLst>
                <a:ext uri="{FF2B5EF4-FFF2-40B4-BE49-F238E27FC236}">
                  <a16:creationId xmlns:a16="http://schemas.microsoft.com/office/drawing/2014/main" id="{D3752C2C-510E-8779-1F62-A24C8A17DF1C}"/>
                </a:ext>
              </a:extLst>
            </p:cNvPr>
            <p:cNvSpPr txBox="1"/>
            <p:nvPr/>
          </p:nvSpPr>
          <p:spPr>
            <a:xfrm>
              <a:off x="244072" y="3777225"/>
              <a:ext cx="1246235" cy="48820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it-IT" sz="900" b="1" dirty="0" err="1"/>
                <a:t>Ecosystems</a:t>
              </a:r>
              <a:r>
                <a:rPr lang="it-IT" sz="900" b="1" dirty="0"/>
                <a:t> Forum (</a:t>
              </a:r>
              <a:r>
                <a:rPr lang="it-IT" sz="900" b="1" dirty="0" err="1"/>
                <a:t>including</a:t>
              </a:r>
              <a:r>
                <a:rPr lang="it-IT" sz="900" b="1" dirty="0"/>
                <a:t> domain </a:t>
              </a:r>
              <a:r>
                <a:rPr lang="it-IT" sz="900" b="1" dirty="0" err="1"/>
                <a:t>specific</a:t>
              </a:r>
              <a:r>
                <a:rPr lang="it-IT" sz="900" b="1" dirty="0"/>
                <a:t>)</a:t>
              </a:r>
            </a:p>
          </p:txBody>
        </p:sp>
        <p:sp>
          <p:nvSpPr>
            <p:cNvPr id="139" name="CasellaDiTesto 138">
              <a:extLst>
                <a:ext uri="{FF2B5EF4-FFF2-40B4-BE49-F238E27FC236}">
                  <a16:creationId xmlns:a16="http://schemas.microsoft.com/office/drawing/2014/main" id="{89C3CADB-56C3-7BD4-7E06-870E2307747B}"/>
                </a:ext>
              </a:extLst>
            </p:cNvPr>
            <p:cNvSpPr txBox="1"/>
            <p:nvPr/>
          </p:nvSpPr>
          <p:spPr>
            <a:xfrm>
              <a:off x="231606" y="4226581"/>
              <a:ext cx="1288332" cy="338554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it-IT" sz="800" dirty="0"/>
                <a:t>Forum lead: </a:t>
              </a:r>
            </a:p>
            <a:p>
              <a:pPr algn="ctr"/>
              <a:r>
                <a:rPr lang="it-IT" sz="800" dirty="0"/>
                <a:t>IZERTIS - 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6FD12B-C787-C174-985D-51EAB11D53CD}"/>
              </a:ext>
            </a:extLst>
          </p:cNvPr>
          <p:cNvGrpSpPr/>
          <p:nvPr/>
        </p:nvGrpSpPr>
        <p:grpSpPr>
          <a:xfrm>
            <a:off x="8327836" y="2482615"/>
            <a:ext cx="1399436" cy="2408859"/>
            <a:chOff x="8369361" y="3056712"/>
            <a:chExt cx="1399436" cy="2408859"/>
          </a:xfrm>
        </p:grpSpPr>
        <p:sp>
          <p:nvSpPr>
            <p:cNvPr id="3" name="Rettangolo con angoli arrotondati 2">
              <a:extLst>
                <a:ext uri="{FF2B5EF4-FFF2-40B4-BE49-F238E27FC236}">
                  <a16:creationId xmlns:a16="http://schemas.microsoft.com/office/drawing/2014/main" id="{F197EAA8-D6F9-36C0-1A3B-2CC4CBDFA71C}"/>
                </a:ext>
              </a:extLst>
            </p:cNvPr>
            <p:cNvSpPr/>
            <p:nvPr/>
          </p:nvSpPr>
          <p:spPr>
            <a:xfrm>
              <a:off x="8369361" y="3056712"/>
              <a:ext cx="1399436" cy="2408859"/>
            </a:xfrm>
            <a:prstGeom prst="roundRect">
              <a:avLst>
                <a:gd name="adj" fmla="val 9552"/>
              </a:avLst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CasellaDiTesto 141">
              <a:extLst>
                <a:ext uri="{FF2B5EF4-FFF2-40B4-BE49-F238E27FC236}">
                  <a16:creationId xmlns:a16="http://schemas.microsoft.com/office/drawing/2014/main" id="{83AC2575-D11B-9299-AE68-A90A9CA1F9CF}"/>
                </a:ext>
              </a:extLst>
            </p:cNvPr>
            <p:cNvSpPr txBox="1"/>
            <p:nvPr/>
          </p:nvSpPr>
          <p:spPr>
            <a:xfrm>
              <a:off x="8414922" y="3128619"/>
              <a:ext cx="13099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  <a:latin typeface="+mj-lt"/>
                </a:rPr>
                <a:t>WP6: </a:t>
              </a:r>
            </a:p>
            <a:p>
              <a:pPr algn="ctr"/>
              <a:r>
                <a:rPr lang="it-IT" sz="1200" b="1" dirty="0" err="1">
                  <a:solidFill>
                    <a:schemeClr val="bg1"/>
                  </a:solidFill>
                  <a:latin typeface="+mj-lt"/>
                </a:rPr>
                <a:t>Communication</a:t>
              </a:r>
              <a:endParaRPr lang="it-IT" sz="1200" b="1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  <a:latin typeface="+mj-lt"/>
                </a:rPr>
                <a:t>&amp; </a:t>
              </a:r>
              <a:r>
                <a:rPr lang="it-IT" sz="1200" b="1" dirty="0" err="1">
                  <a:solidFill>
                    <a:schemeClr val="bg1"/>
                  </a:solidFill>
                  <a:latin typeface="+mj-lt"/>
                </a:rPr>
                <a:t>Dissemination</a:t>
              </a:r>
              <a:endParaRPr lang="it-IT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4" name="Rettangolo con angoli arrotondati 143">
              <a:extLst>
                <a:ext uri="{FF2B5EF4-FFF2-40B4-BE49-F238E27FC236}">
                  <a16:creationId xmlns:a16="http://schemas.microsoft.com/office/drawing/2014/main" id="{C046E465-52CC-7E15-CA8C-A533472DC46C}"/>
                </a:ext>
              </a:extLst>
            </p:cNvPr>
            <p:cNvSpPr/>
            <p:nvPr/>
          </p:nvSpPr>
          <p:spPr>
            <a:xfrm>
              <a:off x="8436204" y="3855531"/>
              <a:ext cx="1284361" cy="1533593"/>
            </a:xfrm>
            <a:prstGeom prst="roundRect">
              <a:avLst>
                <a:gd name="adj" fmla="val 1212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CasellaDiTesto 144">
              <a:extLst>
                <a:ext uri="{FF2B5EF4-FFF2-40B4-BE49-F238E27FC236}">
                  <a16:creationId xmlns:a16="http://schemas.microsoft.com/office/drawing/2014/main" id="{9B7F4C1C-1B0C-2B14-9609-EDABE4A5FAE0}"/>
                </a:ext>
              </a:extLst>
            </p:cNvPr>
            <p:cNvSpPr txBox="1"/>
            <p:nvPr/>
          </p:nvSpPr>
          <p:spPr>
            <a:xfrm>
              <a:off x="8436453" y="4473429"/>
              <a:ext cx="1288332" cy="338554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it-IT" sz="800" dirty="0"/>
                <a:t>WP lead: </a:t>
              </a:r>
            </a:p>
            <a:p>
              <a:pPr algn="ctr"/>
              <a:r>
                <a:rPr lang="it-IT" sz="800" dirty="0"/>
                <a:t>INTESI GROUP - IT</a:t>
              </a:r>
            </a:p>
          </p:txBody>
        </p:sp>
      </p:grpSp>
      <p:graphicFrame>
        <p:nvGraphicFramePr>
          <p:cNvPr id="148" name="Tabella 147">
            <a:extLst>
              <a:ext uri="{FF2B5EF4-FFF2-40B4-BE49-F238E27FC236}">
                <a16:creationId xmlns:a16="http://schemas.microsoft.com/office/drawing/2014/main" id="{38A931AB-29CD-13D3-E40D-3D3F0C962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40182"/>
              </p:ext>
            </p:extLst>
          </p:nvPr>
        </p:nvGraphicFramePr>
        <p:xfrm>
          <a:off x="9789850" y="1739793"/>
          <a:ext cx="2105103" cy="4565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06">
                  <a:extLst>
                    <a:ext uri="{9D8B030D-6E8A-4147-A177-3AD203B41FA5}">
                      <a16:colId xmlns:a16="http://schemas.microsoft.com/office/drawing/2014/main" val="1967188762"/>
                    </a:ext>
                  </a:extLst>
                </a:gridCol>
                <a:gridCol w="1694497">
                  <a:extLst>
                    <a:ext uri="{9D8B030D-6E8A-4147-A177-3AD203B41FA5}">
                      <a16:colId xmlns:a16="http://schemas.microsoft.com/office/drawing/2014/main" val="2344346543"/>
                    </a:ext>
                  </a:extLst>
                </a:gridCol>
              </a:tblGrid>
              <a:tr h="283633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Code</a:t>
                      </a:r>
                    </a:p>
                  </a:txBody>
                  <a:tcPr marL="14374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Name</a:t>
                      </a:r>
                    </a:p>
                  </a:txBody>
                  <a:tcPr marL="14374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633783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rgbClr val="003399"/>
                          </a:solidFill>
                        </a:rPr>
                        <a:t>BU1</a:t>
                      </a:r>
                    </a:p>
                  </a:txBody>
                  <a:tcPr marL="14374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3399"/>
                          </a:solidFill>
                        </a:rPr>
                        <a:t>KYS/KYC/KYB/DD</a:t>
                      </a:r>
                    </a:p>
                  </a:txBody>
                  <a:tcPr marL="143748" marR="47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078460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3399"/>
                          </a:solidFill>
                        </a:rPr>
                        <a:t>BU2</a:t>
                      </a:r>
                    </a:p>
                  </a:txBody>
                  <a:tcPr marL="14374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3399"/>
                          </a:solidFill>
                        </a:rPr>
                        <a:t>Create Company Branch</a:t>
                      </a:r>
                    </a:p>
                  </a:txBody>
                  <a:tcPr marL="143748" marR="47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907209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3399"/>
                          </a:solidFill>
                        </a:rPr>
                        <a:t>BU3</a:t>
                      </a:r>
                    </a:p>
                  </a:txBody>
                  <a:tcPr marL="14374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3399"/>
                          </a:solidFill>
                        </a:rPr>
                        <a:t>Foreign Tax Declaration </a:t>
                      </a:r>
                    </a:p>
                  </a:txBody>
                  <a:tcPr marL="143748" marR="47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540645"/>
                  </a:ext>
                </a:extLst>
              </a:tr>
              <a:tr h="4106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3399"/>
                          </a:solidFill>
                        </a:rPr>
                        <a:t>BU4</a:t>
                      </a:r>
                    </a:p>
                  </a:txBody>
                  <a:tcPr marL="14374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3399"/>
                          </a:solidFill>
                        </a:rPr>
                        <a:t>Company representative acting on behalf of company</a:t>
                      </a:r>
                    </a:p>
                  </a:txBody>
                  <a:tcPr marL="143748" marR="47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540763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3399"/>
                          </a:solidFill>
                        </a:rPr>
                        <a:t>BU5</a:t>
                      </a:r>
                    </a:p>
                  </a:txBody>
                  <a:tcPr marL="14374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3399"/>
                          </a:solidFill>
                        </a:rPr>
                        <a:t>Issue Micro credentials</a:t>
                      </a:r>
                    </a:p>
                  </a:txBody>
                  <a:tcPr marL="143748" marR="47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579671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3399"/>
                          </a:solidFill>
                        </a:rPr>
                        <a:t>BU6</a:t>
                      </a:r>
                    </a:p>
                  </a:txBody>
                  <a:tcPr marL="14374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3399"/>
                          </a:solidFill>
                        </a:rPr>
                        <a:t>Business Access to One Only Technical System</a:t>
                      </a:r>
                    </a:p>
                  </a:txBody>
                  <a:tcPr marL="143748" marR="47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78903"/>
                  </a:ext>
                </a:extLst>
              </a:tr>
              <a:tr h="412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3399"/>
                          </a:solidFill>
                        </a:rPr>
                        <a:t>SC1</a:t>
                      </a:r>
                    </a:p>
                  </a:txBody>
                  <a:tcPr marL="14374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solidFill>
                            <a:srgbClr val="003399"/>
                          </a:solidFill>
                        </a:rPr>
                        <a:t>Authentification</a:t>
                      </a:r>
                      <a:r>
                        <a:rPr lang="en-US" sz="1200" dirty="0">
                          <a:solidFill>
                            <a:srgbClr val="003399"/>
                          </a:solidFill>
                        </a:rPr>
                        <a:t> &amp; access for transport</a:t>
                      </a:r>
                    </a:p>
                  </a:txBody>
                  <a:tcPr marL="143748" marR="47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464452"/>
                  </a:ext>
                </a:extLst>
              </a:tr>
              <a:tr h="412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3399"/>
                          </a:solidFill>
                        </a:rPr>
                        <a:t>SC2</a:t>
                      </a:r>
                    </a:p>
                  </a:txBody>
                  <a:tcPr marL="14374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3399"/>
                          </a:solidFill>
                        </a:rPr>
                        <a:t>Trusted Data Sharing for Data Spaces</a:t>
                      </a:r>
                    </a:p>
                  </a:txBody>
                  <a:tcPr marL="143748" marR="47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998908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3399"/>
                          </a:solidFill>
                        </a:rPr>
                        <a:t>SC5</a:t>
                      </a:r>
                    </a:p>
                  </a:txBody>
                  <a:tcPr marL="14374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solidFill>
                            <a:srgbClr val="003399"/>
                          </a:solidFill>
                        </a:rPr>
                        <a:t>eInvoicing</a:t>
                      </a:r>
                      <a:endParaRPr lang="en-US" sz="1200" dirty="0">
                        <a:solidFill>
                          <a:srgbClr val="003399"/>
                        </a:solidFill>
                      </a:endParaRPr>
                    </a:p>
                  </a:txBody>
                  <a:tcPr marL="143748" marR="47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777182"/>
                  </a:ext>
                </a:extLst>
              </a:tr>
              <a:tr h="2732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3399"/>
                          </a:solidFill>
                        </a:rPr>
                        <a:t>PA1</a:t>
                      </a:r>
                    </a:p>
                  </a:txBody>
                  <a:tcPr marL="14374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3399"/>
                          </a:solidFill>
                        </a:rPr>
                        <a:t>Consumer Banking </a:t>
                      </a:r>
                    </a:p>
                  </a:txBody>
                  <a:tcPr marL="143748" marR="47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780078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3399"/>
                          </a:solidFill>
                        </a:rPr>
                        <a:t>PA2</a:t>
                      </a:r>
                    </a:p>
                  </a:txBody>
                  <a:tcPr marL="14374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3399"/>
                          </a:solidFill>
                        </a:rPr>
                        <a:t>Consumer Payments</a:t>
                      </a:r>
                    </a:p>
                  </a:txBody>
                  <a:tcPr marL="143748" marR="47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614674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3399"/>
                          </a:solidFill>
                        </a:rPr>
                        <a:t>PA3</a:t>
                      </a:r>
                    </a:p>
                  </a:txBody>
                  <a:tcPr marL="14374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3399"/>
                          </a:solidFill>
                        </a:rPr>
                        <a:t>Corporate Banking</a:t>
                      </a:r>
                    </a:p>
                  </a:txBody>
                  <a:tcPr marL="143748" marR="47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026456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3399"/>
                          </a:solidFill>
                        </a:rPr>
                        <a:t>PA4</a:t>
                      </a:r>
                    </a:p>
                  </a:txBody>
                  <a:tcPr marL="14374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3399"/>
                          </a:solidFill>
                        </a:rPr>
                        <a:t>Corporate Payments</a:t>
                      </a:r>
                    </a:p>
                  </a:txBody>
                  <a:tcPr marL="143748" marR="479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577085"/>
                  </a:ext>
                </a:extLst>
              </a:tr>
            </a:tbl>
          </a:graphicData>
        </a:graphic>
      </p:graphicFrame>
      <p:grpSp>
        <p:nvGrpSpPr>
          <p:cNvPr id="13" name="Groupe 19">
            <a:extLst>
              <a:ext uri="{FF2B5EF4-FFF2-40B4-BE49-F238E27FC236}">
                <a16:creationId xmlns:a16="http://schemas.microsoft.com/office/drawing/2014/main" id="{EB768BE1-B8A5-2F6D-6DD8-41C47BD102C4}"/>
              </a:ext>
            </a:extLst>
          </p:cNvPr>
          <p:cNvGrpSpPr/>
          <p:nvPr/>
        </p:nvGrpSpPr>
        <p:grpSpPr bwMode="auto">
          <a:xfrm>
            <a:off x="10256106" y="832628"/>
            <a:ext cx="1505925" cy="642807"/>
            <a:chOff x="5347749" y="5447399"/>
            <a:chExt cx="1422399" cy="356939"/>
          </a:xfrm>
        </p:grpSpPr>
        <p:pic>
          <p:nvPicPr>
            <p:cNvPr id="17" name="Picture 61">
              <a:extLst>
                <a:ext uri="{FF2B5EF4-FFF2-40B4-BE49-F238E27FC236}">
                  <a16:creationId xmlns:a16="http://schemas.microsoft.com/office/drawing/2014/main" id="{9C64D48D-9121-F791-9D02-6EAE21D1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5347749" y="5447400"/>
              <a:ext cx="383719" cy="356938"/>
            </a:xfrm>
            <a:prstGeom prst="rect">
              <a:avLst/>
            </a:prstGeom>
          </p:spPr>
        </p:pic>
        <p:pic>
          <p:nvPicPr>
            <p:cNvPr id="18" name="Picture 62">
              <a:extLst>
                <a:ext uri="{FF2B5EF4-FFF2-40B4-BE49-F238E27FC236}">
                  <a16:creationId xmlns:a16="http://schemas.microsoft.com/office/drawing/2014/main" id="{CE1A51EC-6061-DD5B-2547-214A42FF6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5731468" y="5447399"/>
              <a:ext cx="1038680" cy="356938"/>
            </a:xfrm>
            <a:prstGeom prst="rect">
              <a:avLst/>
            </a:prstGeom>
          </p:spPr>
        </p:pic>
      </p:grp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319771-AE20-0486-EDBC-5570C73BFE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4DA72-6BA8-46A9-B1AA-98BA380D27C8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E496F9B-487E-8CFC-6770-3F36F3025610}"/>
              </a:ext>
            </a:extLst>
          </p:cNvPr>
          <p:cNvSpPr txBox="1"/>
          <p:nvPr/>
        </p:nvSpPr>
        <p:spPr>
          <a:xfrm>
            <a:off x="1739949" y="5897964"/>
            <a:ext cx="7872875" cy="92333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/>
            </a:lvl1pPr>
          </a:lstStyle>
          <a:p>
            <a:r>
              <a:rPr lang="en-US" dirty="0"/>
              <a:t>WE BUILD Consortium: 30 countries represented, over 180 organizations involved, including 13 National Business Registers, Tax Authorities, Financial Institutions, Wallet Providers, ICT Companies &amp; SMEs and Academic &amp; Research Institutions.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841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512064" y="121920"/>
            <a:ext cx="95097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2933" dirty="0"/>
          </a:p>
        </p:txBody>
      </p:sp>
      <p:sp>
        <p:nvSpPr>
          <p:cNvPr id="5" name="Shape 3"/>
          <p:cNvSpPr/>
          <p:nvPr/>
        </p:nvSpPr>
        <p:spPr>
          <a:xfrm>
            <a:off x="10119360" y="268224"/>
            <a:ext cx="1828800" cy="463296"/>
          </a:xfrm>
          <a:prstGeom prst="rect">
            <a:avLst/>
          </a:prstGeom>
          <a:solidFill>
            <a:srgbClr val="3A86FF"/>
          </a:solidFill>
          <a:ln w="12700">
            <a:solidFill>
              <a:srgbClr val="3A86FF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sp>
        <p:nvSpPr>
          <p:cNvPr id="6" name="Text 4"/>
          <p:cNvSpPr/>
          <p:nvPr/>
        </p:nvSpPr>
        <p:spPr>
          <a:xfrm>
            <a:off x="10119360" y="268224"/>
            <a:ext cx="182880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Marzo 2026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512064" y="6461760"/>
            <a:ext cx="1121664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67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Fonte: riunione inaugurale FS Group WE BUILD, 13 marzo 2026</a:t>
            </a:r>
            <a:endParaRPr lang="en-US" sz="1067" dirty="0"/>
          </a:p>
        </p:txBody>
      </p:sp>
      <p:sp>
        <p:nvSpPr>
          <p:cNvPr id="8" name="Shape 6"/>
          <p:cNvSpPr/>
          <p:nvPr/>
        </p:nvSpPr>
        <p:spPr>
          <a:xfrm>
            <a:off x="426720" y="908720"/>
            <a:ext cx="3596640" cy="1926336"/>
          </a:xfrm>
          <a:prstGeom prst="rect">
            <a:avLst/>
          </a:prstGeom>
          <a:solidFill>
            <a:srgbClr val="FFFFFF"/>
          </a:solidFill>
          <a:ln w="6350">
            <a:solidFill>
              <a:srgbClr val="E5E7EB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it-IT" sz="2400"/>
          </a:p>
        </p:txBody>
      </p:sp>
      <p:sp>
        <p:nvSpPr>
          <p:cNvPr id="9" name="Shape 7"/>
          <p:cNvSpPr/>
          <p:nvPr/>
        </p:nvSpPr>
        <p:spPr>
          <a:xfrm>
            <a:off x="426720" y="908720"/>
            <a:ext cx="85344" cy="1926336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sp>
        <p:nvSpPr>
          <p:cNvPr id="10" name="Shape 8"/>
          <p:cNvSpPr/>
          <p:nvPr/>
        </p:nvSpPr>
        <p:spPr>
          <a:xfrm>
            <a:off x="597408" y="1115984"/>
            <a:ext cx="463296" cy="463296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6" y="1164752"/>
            <a:ext cx="365760" cy="36576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158240" y="1079408"/>
            <a:ext cx="274320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Integrazione Wallet</a:t>
            </a:r>
            <a:endParaRPr lang="en-US" sz="1467" dirty="0"/>
          </a:p>
        </p:txBody>
      </p:sp>
      <p:sp>
        <p:nvSpPr>
          <p:cNvPr id="13" name="Text 10"/>
          <p:cNvSpPr/>
          <p:nvPr/>
        </p:nvSpPr>
        <p:spPr>
          <a:xfrm>
            <a:off x="597408" y="1640240"/>
            <a:ext cx="3328416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67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Coordinamento tra EUDI Wallet personale ed EU Business Wallet (EBW): </a:t>
            </a:r>
            <a:r>
              <a:rPr lang="en-US" sz="1467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architetture distinte, ancora in evoluzione. </a:t>
            </a:r>
            <a:endParaRPr lang="en-US" sz="1467" b="1" dirty="0"/>
          </a:p>
        </p:txBody>
      </p:sp>
      <p:sp>
        <p:nvSpPr>
          <p:cNvPr id="14" name="Shape 11"/>
          <p:cNvSpPr/>
          <p:nvPr/>
        </p:nvSpPr>
        <p:spPr>
          <a:xfrm>
            <a:off x="4194048" y="908720"/>
            <a:ext cx="3596640" cy="1926336"/>
          </a:xfrm>
          <a:prstGeom prst="rect">
            <a:avLst/>
          </a:prstGeom>
          <a:solidFill>
            <a:srgbClr val="FFFFFF"/>
          </a:solidFill>
          <a:ln w="6350">
            <a:solidFill>
              <a:srgbClr val="E5E7EB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it-IT" sz="2400"/>
          </a:p>
        </p:txBody>
      </p:sp>
      <p:sp>
        <p:nvSpPr>
          <p:cNvPr id="15" name="Shape 12"/>
          <p:cNvSpPr/>
          <p:nvPr/>
        </p:nvSpPr>
        <p:spPr>
          <a:xfrm>
            <a:off x="4194048" y="908720"/>
            <a:ext cx="85344" cy="1926336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sp>
        <p:nvSpPr>
          <p:cNvPr id="16" name="Shape 13"/>
          <p:cNvSpPr/>
          <p:nvPr/>
        </p:nvSpPr>
        <p:spPr>
          <a:xfrm>
            <a:off x="4364736" y="1115984"/>
            <a:ext cx="463296" cy="463296"/>
          </a:xfrm>
          <a:prstGeom prst="ellipse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504" y="1164752"/>
            <a:ext cx="365760" cy="365760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4925568" y="1079408"/>
            <a:ext cx="274320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 e PSD2/PSR</a:t>
            </a:r>
            <a:endParaRPr lang="en-US" sz="1467" dirty="0"/>
          </a:p>
        </p:txBody>
      </p:sp>
      <p:sp>
        <p:nvSpPr>
          <p:cNvPr id="19" name="Text 15"/>
          <p:cNvSpPr/>
          <p:nvPr/>
        </p:nvSpPr>
        <p:spPr>
          <a:xfrm>
            <a:off x="4364736" y="1640240"/>
            <a:ext cx="3328416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67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banche chiedono chiarezza su SCA via wallet. DG CONNECT : SUA = SCA. </a:t>
            </a:r>
            <a:r>
              <a:rPr lang="en-US" sz="1467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Rimane gap di allineamento EBA su responsabilità e delegazione.</a:t>
            </a:r>
            <a:endParaRPr lang="en-US" sz="1467" b="1" dirty="0"/>
          </a:p>
        </p:txBody>
      </p:sp>
      <p:sp>
        <p:nvSpPr>
          <p:cNvPr id="20" name="Shape 16"/>
          <p:cNvSpPr/>
          <p:nvPr/>
        </p:nvSpPr>
        <p:spPr>
          <a:xfrm>
            <a:off x="7961376" y="908720"/>
            <a:ext cx="3596640" cy="1926336"/>
          </a:xfrm>
          <a:prstGeom prst="rect">
            <a:avLst/>
          </a:prstGeom>
          <a:solidFill>
            <a:srgbClr val="FFFFFF"/>
          </a:solidFill>
          <a:ln w="6350">
            <a:solidFill>
              <a:srgbClr val="E5E7EB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it-IT" sz="2400"/>
          </a:p>
        </p:txBody>
      </p:sp>
      <p:sp>
        <p:nvSpPr>
          <p:cNvPr id="21" name="Shape 17"/>
          <p:cNvSpPr/>
          <p:nvPr/>
        </p:nvSpPr>
        <p:spPr>
          <a:xfrm>
            <a:off x="7961376" y="908720"/>
            <a:ext cx="85344" cy="1926336"/>
          </a:xfrm>
          <a:prstGeom prst="rect">
            <a:avLst/>
          </a:prstGeom>
          <a:solidFill>
            <a:srgbClr val="3A86FF"/>
          </a:solidFill>
          <a:ln w="12700">
            <a:solidFill>
              <a:srgbClr val="3A86FF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sp>
        <p:nvSpPr>
          <p:cNvPr id="22" name="Shape 18"/>
          <p:cNvSpPr/>
          <p:nvPr/>
        </p:nvSpPr>
        <p:spPr>
          <a:xfrm>
            <a:off x="8132064" y="1115984"/>
            <a:ext cx="463296" cy="463296"/>
          </a:xfrm>
          <a:prstGeom prst="ellipse">
            <a:avLst/>
          </a:prstGeom>
          <a:solidFill>
            <a:srgbClr val="3A86FF"/>
          </a:solidFill>
          <a:ln w="12700">
            <a:solidFill>
              <a:srgbClr val="3A86FF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0832" y="1164752"/>
            <a:ext cx="365760" cy="365760"/>
          </a:xfrm>
          <a:prstGeom prst="rect">
            <a:avLst/>
          </a:prstGeom>
        </p:spPr>
      </p:pic>
      <p:sp>
        <p:nvSpPr>
          <p:cNvPr id="24" name="Text 19"/>
          <p:cNvSpPr/>
          <p:nvPr/>
        </p:nvSpPr>
        <p:spPr>
          <a:xfrm>
            <a:off x="8692896" y="1079408"/>
            <a:ext cx="274320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Attestazioni KYC/KYB</a:t>
            </a:r>
            <a:endParaRPr lang="en-US" sz="1467" dirty="0"/>
          </a:p>
        </p:txBody>
      </p:sp>
      <p:sp>
        <p:nvSpPr>
          <p:cNvPr id="25" name="Text 20"/>
          <p:cNvSpPr/>
          <p:nvPr/>
        </p:nvSpPr>
        <p:spPr>
          <a:xfrm>
            <a:off x="8132064" y="1640240"/>
            <a:ext cx="3328416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67" u="sng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Consumer</a:t>
            </a:r>
            <a:r>
              <a:rPr lang="en-US" sz="1467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PID, Tax ID, indirizzo per onboarding persone </a:t>
            </a:r>
            <a:r>
              <a:rPr lang="en-US" sz="1467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fisiche</a:t>
            </a:r>
            <a:r>
              <a:rPr lang="en-US" sz="1467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</a:p>
          <a:p>
            <a:r>
              <a:rPr lang="en-US" sz="1467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67" u="sng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Business</a:t>
            </a:r>
            <a:r>
              <a:rPr lang="en-US" sz="1467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CompanyInfo, UBO list, EU Power of Attorney, LPID. Banche chiamate a validare i set.</a:t>
            </a:r>
            <a:endParaRPr lang="en-US" sz="1467" dirty="0"/>
          </a:p>
        </p:txBody>
      </p:sp>
      <p:sp>
        <p:nvSpPr>
          <p:cNvPr id="26" name="Shape 21"/>
          <p:cNvSpPr/>
          <p:nvPr/>
        </p:nvSpPr>
        <p:spPr>
          <a:xfrm>
            <a:off x="426720" y="3143916"/>
            <a:ext cx="3596640" cy="1926336"/>
          </a:xfrm>
          <a:prstGeom prst="rect">
            <a:avLst/>
          </a:prstGeom>
          <a:solidFill>
            <a:srgbClr val="FFFFFF"/>
          </a:solidFill>
          <a:ln w="6350">
            <a:solidFill>
              <a:srgbClr val="E5E7EB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it-IT" sz="2400"/>
          </a:p>
        </p:txBody>
      </p:sp>
      <p:sp>
        <p:nvSpPr>
          <p:cNvPr id="27" name="Shape 22"/>
          <p:cNvSpPr/>
          <p:nvPr/>
        </p:nvSpPr>
        <p:spPr>
          <a:xfrm>
            <a:off x="426720" y="3143916"/>
            <a:ext cx="85344" cy="1926336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sp>
        <p:nvSpPr>
          <p:cNvPr id="28" name="Shape 23"/>
          <p:cNvSpPr/>
          <p:nvPr/>
        </p:nvSpPr>
        <p:spPr>
          <a:xfrm>
            <a:off x="597408" y="3351180"/>
            <a:ext cx="463296" cy="463296"/>
          </a:xfrm>
          <a:prstGeom prst="ellipse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pic>
        <p:nvPicPr>
          <p:cNvPr id="2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76" y="3399948"/>
            <a:ext cx="365760" cy="365760"/>
          </a:xfrm>
          <a:prstGeom prst="rect">
            <a:avLst/>
          </a:prstGeom>
        </p:spPr>
      </p:pic>
      <p:sp>
        <p:nvSpPr>
          <p:cNvPr id="30" name="Text 24"/>
          <p:cNvSpPr/>
          <p:nvPr/>
        </p:nvSpPr>
        <p:spPr>
          <a:xfrm>
            <a:off x="1158240" y="3314604"/>
            <a:ext cx="274320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QTSP e Root of Trust</a:t>
            </a:r>
            <a:endParaRPr lang="en-US" sz="1467" dirty="0"/>
          </a:p>
        </p:txBody>
      </p:sp>
      <p:sp>
        <p:nvSpPr>
          <p:cNvPr id="31" name="Text 25"/>
          <p:cNvSpPr/>
          <p:nvPr/>
        </p:nvSpPr>
        <p:spPr>
          <a:xfrm>
            <a:off x="597408" y="3875436"/>
            <a:ext cx="3328416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67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Dibattito aperto: QEAA da QTSP privato equivale a PID da Stato membro? Banche: no, la Trusted List non livella la natura della </a:t>
            </a:r>
            <a:r>
              <a:rPr lang="en-US" sz="1467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fonte</a:t>
            </a:r>
            <a:r>
              <a:rPr lang="en-US" sz="1467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r>
              <a:rPr lang="en-US" sz="1467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Manca Liability Framework.</a:t>
            </a:r>
            <a:endParaRPr lang="en-US" sz="1467" b="1" dirty="0"/>
          </a:p>
        </p:txBody>
      </p:sp>
      <p:sp>
        <p:nvSpPr>
          <p:cNvPr id="32" name="Shape 26"/>
          <p:cNvSpPr/>
          <p:nvPr/>
        </p:nvSpPr>
        <p:spPr>
          <a:xfrm>
            <a:off x="4194048" y="3143916"/>
            <a:ext cx="3596640" cy="1926336"/>
          </a:xfrm>
          <a:prstGeom prst="rect">
            <a:avLst/>
          </a:prstGeom>
          <a:solidFill>
            <a:srgbClr val="FFFFFF"/>
          </a:solidFill>
          <a:ln w="6350">
            <a:solidFill>
              <a:srgbClr val="E5E7EB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it-IT" sz="2400"/>
          </a:p>
        </p:txBody>
      </p:sp>
      <p:sp>
        <p:nvSpPr>
          <p:cNvPr id="33" name="Shape 27"/>
          <p:cNvSpPr/>
          <p:nvPr/>
        </p:nvSpPr>
        <p:spPr>
          <a:xfrm>
            <a:off x="4194048" y="3143916"/>
            <a:ext cx="85344" cy="1926336"/>
          </a:xfrm>
          <a:prstGeom prst="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sp>
        <p:nvSpPr>
          <p:cNvPr id="34" name="Shape 28"/>
          <p:cNvSpPr/>
          <p:nvPr/>
        </p:nvSpPr>
        <p:spPr>
          <a:xfrm>
            <a:off x="4364736" y="3351180"/>
            <a:ext cx="463296" cy="463296"/>
          </a:xfrm>
          <a:prstGeom prst="ellipse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pic>
        <p:nvPicPr>
          <p:cNvPr id="3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3504" y="3399948"/>
            <a:ext cx="365760" cy="365760"/>
          </a:xfrm>
          <a:prstGeom prst="rect">
            <a:avLst/>
          </a:prstGeom>
        </p:spPr>
      </p:pic>
      <p:sp>
        <p:nvSpPr>
          <p:cNvPr id="36" name="Text 29"/>
          <p:cNvSpPr/>
          <p:nvPr/>
        </p:nvSpPr>
        <p:spPr>
          <a:xfrm>
            <a:off x="4925568" y="3314604"/>
            <a:ext cx="274320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IBAN come attestazione</a:t>
            </a:r>
            <a:endParaRPr lang="en-US" sz="1467" dirty="0"/>
          </a:p>
        </p:txBody>
      </p:sp>
      <p:sp>
        <p:nvSpPr>
          <p:cNvPr id="37" name="Text 30"/>
          <p:cNvSpPr/>
          <p:nvPr/>
        </p:nvSpPr>
        <p:spPr>
          <a:xfrm>
            <a:off x="4364736" y="3875436"/>
            <a:ext cx="3328416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67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Solo la banca che gestisce il conto è authentic source dell'IBAN. La banca non è solo relying party: è issuer. </a:t>
            </a:r>
            <a:r>
              <a:rPr lang="en-US" sz="1467" b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Analisi</a:t>
            </a:r>
            <a:r>
              <a:rPr lang="en-US" sz="1467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 </a:t>
            </a:r>
            <a:r>
              <a:rPr lang="en-US" sz="1467" b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corso</a:t>
            </a:r>
            <a:r>
              <a:rPr lang="en-US" sz="1467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67" b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sul</a:t>
            </a:r>
            <a:r>
              <a:rPr lang="en-US" sz="1467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lifecycle e la </a:t>
            </a:r>
            <a:r>
              <a:rPr lang="en-US" sz="1467" b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revoca</a:t>
            </a:r>
            <a:r>
              <a:rPr lang="en-US" sz="1467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467" b="1" dirty="0"/>
          </a:p>
        </p:txBody>
      </p:sp>
      <p:sp>
        <p:nvSpPr>
          <p:cNvPr id="38" name="Shape 31"/>
          <p:cNvSpPr/>
          <p:nvPr/>
        </p:nvSpPr>
        <p:spPr>
          <a:xfrm>
            <a:off x="7961376" y="3143916"/>
            <a:ext cx="3596640" cy="1926336"/>
          </a:xfrm>
          <a:prstGeom prst="rect">
            <a:avLst/>
          </a:prstGeom>
          <a:solidFill>
            <a:srgbClr val="FFFFFF"/>
          </a:solidFill>
          <a:ln w="6350">
            <a:solidFill>
              <a:srgbClr val="E5E7EB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it-IT" sz="2400"/>
          </a:p>
        </p:txBody>
      </p:sp>
      <p:sp>
        <p:nvSpPr>
          <p:cNvPr id="39" name="Shape 32"/>
          <p:cNvSpPr/>
          <p:nvPr/>
        </p:nvSpPr>
        <p:spPr>
          <a:xfrm>
            <a:off x="7961376" y="3143916"/>
            <a:ext cx="85344" cy="1926336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sp>
        <p:nvSpPr>
          <p:cNvPr id="40" name="Shape 33"/>
          <p:cNvSpPr/>
          <p:nvPr/>
        </p:nvSpPr>
        <p:spPr>
          <a:xfrm>
            <a:off x="8132064" y="3351180"/>
            <a:ext cx="463296" cy="463296"/>
          </a:xfrm>
          <a:prstGeom prst="ellipse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pic>
        <p:nvPicPr>
          <p:cNvPr id="4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0832" y="3399948"/>
            <a:ext cx="365760" cy="365760"/>
          </a:xfrm>
          <a:prstGeom prst="rect">
            <a:avLst/>
          </a:prstGeom>
        </p:spPr>
      </p:pic>
      <p:sp>
        <p:nvSpPr>
          <p:cNvPr id="42" name="Text 34"/>
          <p:cNvSpPr/>
          <p:nvPr/>
        </p:nvSpPr>
        <p:spPr>
          <a:xfrm>
            <a:off x="8692896" y="3314604"/>
            <a:ext cx="274320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Frode e AMLR</a:t>
            </a:r>
            <a:endParaRPr lang="en-US" sz="1467" dirty="0"/>
          </a:p>
        </p:txBody>
      </p:sp>
      <p:sp>
        <p:nvSpPr>
          <p:cNvPr id="43" name="Text 35"/>
          <p:cNvSpPr/>
          <p:nvPr/>
        </p:nvSpPr>
        <p:spPr>
          <a:xfrm>
            <a:off x="8132064" y="3875436"/>
            <a:ext cx="3328416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67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Nuovi RTS AMLA </a:t>
            </a:r>
            <a:r>
              <a:rPr lang="en-US" sz="1467" b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richiedono</a:t>
            </a:r>
            <a:r>
              <a:rPr lang="en-US" sz="1467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analisi</a:t>
            </a:r>
            <a:r>
              <a:rPr lang="en-US" sz="1467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Consultazione pubblica aperta fino all'8 maggio. WeBuild valuta una risposta coordinata.</a:t>
            </a:r>
            <a:endParaRPr lang="en-US" sz="1467" dirty="0"/>
          </a:p>
        </p:txBody>
      </p:sp>
      <p:sp>
        <p:nvSpPr>
          <p:cNvPr id="44" name="Titolo 43">
            <a:extLst>
              <a:ext uri="{FF2B5EF4-FFF2-40B4-BE49-F238E27FC236}">
                <a16:creationId xmlns:a16="http://schemas.microsoft.com/office/drawing/2014/main" id="{22B7EA60-E294-8E88-4639-C148E7CE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18" y="496890"/>
            <a:ext cx="10515600" cy="671195"/>
          </a:xfrm>
        </p:spPr>
        <p:txBody>
          <a:bodyPr>
            <a:normAutofit fontScale="90000"/>
          </a:bodyPr>
          <a:lstStyle/>
          <a:p>
            <a:r>
              <a:rPr lang="en-US" sz="3100" kern="0" dirty="0">
                <a:solidFill>
                  <a:srgbClr val="002D6C"/>
                </a:solidFill>
                <a:latin typeface="Roboto Lt" pitchFamily="2" charset="0"/>
              </a:rPr>
              <a:t>WE BUILD Financial Services Group — Temi </a:t>
            </a:r>
            <a:r>
              <a:rPr lang="en-US" sz="3100" kern="0" dirty="0" err="1">
                <a:solidFill>
                  <a:srgbClr val="002D6C"/>
                </a:solidFill>
                <a:latin typeface="Roboto Lt" pitchFamily="2" charset="0"/>
              </a:rPr>
              <a:t>chiave</a:t>
            </a:r>
            <a:br>
              <a:rPr lang="en-US" dirty="0"/>
            </a:b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FA0920-4F45-6124-7024-24C505BCD94C}"/>
              </a:ext>
            </a:extLst>
          </p:cNvPr>
          <p:cNvSpPr txBox="1"/>
          <p:nvPr/>
        </p:nvSpPr>
        <p:spPr>
          <a:xfrm>
            <a:off x="664881" y="5217760"/>
            <a:ext cx="3832171" cy="1061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050" b="1" u="sng" dirty="0" err="1"/>
              <a:t>Acronimi</a:t>
            </a:r>
            <a:r>
              <a:rPr lang="en-US" sz="1050" b="1" dirty="0"/>
              <a:t>:</a:t>
            </a:r>
          </a:p>
          <a:p>
            <a:r>
              <a:rPr lang="en-US" sz="1050" b="1" dirty="0"/>
              <a:t>QEAA</a:t>
            </a:r>
            <a:r>
              <a:rPr lang="en-US" sz="1050" dirty="0"/>
              <a:t> - Qualified Electronic Attestation of Attributes</a:t>
            </a:r>
          </a:p>
          <a:p>
            <a:r>
              <a:rPr lang="en-US" sz="1050" b="1" dirty="0"/>
              <a:t>QTSP</a:t>
            </a:r>
            <a:r>
              <a:rPr lang="en-US" sz="1050" dirty="0"/>
              <a:t> - Qualified Trust Service Provider</a:t>
            </a:r>
            <a:endParaRPr lang="en-US" sz="1050" b="1" dirty="0"/>
          </a:p>
          <a:p>
            <a:r>
              <a:rPr lang="it-IT" sz="1050" b="1" dirty="0"/>
              <a:t>LPID</a:t>
            </a:r>
            <a:r>
              <a:rPr lang="it-IT" sz="1050" dirty="0"/>
              <a:t> - Legal </a:t>
            </a:r>
            <a:r>
              <a:rPr lang="it-IT" sz="1050" dirty="0" err="1"/>
              <a:t>Person</a:t>
            </a:r>
            <a:r>
              <a:rPr lang="it-IT" sz="1050" dirty="0"/>
              <a:t> </a:t>
            </a:r>
            <a:r>
              <a:rPr lang="it-IT" sz="1050" dirty="0" err="1"/>
              <a:t>Identification</a:t>
            </a:r>
            <a:r>
              <a:rPr lang="it-IT" sz="1050" dirty="0"/>
              <a:t> Data</a:t>
            </a:r>
          </a:p>
          <a:p>
            <a:r>
              <a:rPr lang="it-IT" sz="1050" b="1" dirty="0"/>
              <a:t>PID</a:t>
            </a:r>
            <a:r>
              <a:rPr lang="it-IT" sz="1050" dirty="0"/>
              <a:t>   - </a:t>
            </a:r>
            <a:r>
              <a:rPr lang="it-IT" sz="1050" dirty="0" err="1"/>
              <a:t>Person</a:t>
            </a:r>
            <a:r>
              <a:rPr lang="it-IT" sz="1050" dirty="0"/>
              <a:t> </a:t>
            </a:r>
            <a:r>
              <a:rPr lang="it-IT" sz="1050" dirty="0" err="1"/>
              <a:t>Identification</a:t>
            </a:r>
            <a:r>
              <a:rPr lang="it-IT" sz="1050" dirty="0"/>
              <a:t> Data</a:t>
            </a:r>
            <a:endParaRPr lang="it-IT" sz="1050" b="1" dirty="0"/>
          </a:p>
          <a:p>
            <a:r>
              <a:rPr lang="it-IT" sz="1050" b="1" dirty="0"/>
              <a:t>UBO</a:t>
            </a:r>
            <a:r>
              <a:rPr lang="it-IT" sz="1050" dirty="0"/>
              <a:t> - Ultimate </a:t>
            </a:r>
            <a:r>
              <a:rPr lang="it-IT" sz="1050" dirty="0" err="1"/>
              <a:t>Beneficial</a:t>
            </a:r>
            <a:r>
              <a:rPr lang="it-IT" sz="1050" dirty="0"/>
              <a:t> </a:t>
            </a:r>
            <a:r>
              <a:rPr lang="it-IT" sz="1050" dirty="0" err="1"/>
              <a:t>Owner</a:t>
            </a:r>
            <a:endParaRPr lang="it-IT" sz="1050" dirty="0"/>
          </a:p>
        </p:txBody>
      </p:sp>
      <p:sp>
        <p:nvSpPr>
          <p:cNvPr id="45" name="Segnaposto numero diapositiva 44">
            <a:extLst>
              <a:ext uri="{FF2B5EF4-FFF2-40B4-BE49-F238E27FC236}">
                <a16:creationId xmlns:a16="http://schemas.microsoft.com/office/drawing/2014/main" id="{438F55CA-FAB2-6088-4AE7-555EC338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0D2-A0FD-456C-8AD0-8DE1866B5FF0}" type="slidenum">
              <a:rPr lang="it-IT" smtClean="0"/>
              <a:t>5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3"/>
          <p:cNvSpPr/>
          <p:nvPr/>
        </p:nvSpPr>
        <p:spPr>
          <a:xfrm>
            <a:off x="426720" y="3789040"/>
            <a:ext cx="5608320" cy="1682496"/>
          </a:xfrm>
          <a:prstGeom prst="rect">
            <a:avLst/>
          </a:prstGeom>
          <a:solidFill>
            <a:srgbClr val="FFFFFF"/>
          </a:solidFill>
          <a:ln w="6350">
            <a:solidFill>
              <a:srgbClr val="E5E7EB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it-IT" sz="2400"/>
          </a:p>
        </p:txBody>
      </p:sp>
      <p:sp>
        <p:nvSpPr>
          <p:cNvPr id="4" name="Text 2"/>
          <p:cNvSpPr/>
          <p:nvPr/>
        </p:nvSpPr>
        <p:spPr>
          <a:xfrm>
            <a:off x="512064" y="121920"/>
            <a:ext cx="10119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Architettura delle </a:t>
            </a:r>
            <a:r>
              <a:rPr lang="en-US" sz="28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attestazioni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10119360" y="268224"/>
            <a:ext cx="1828800" cy="463296"/>
          </a:xfrm>
          <a:prstGeom prst="rect">
            <a:avLst/>
          </a:prstGeom>
          <a:solidFill>
            <a:srgbClr val="3A86FF"/>
          </a:solidFill>
          <a:ln w="12700">
            <a:solidFill>
              <a:srgbClr val="3A86FF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sp>
        <p:nvSpPr>
          <p:cNvPr id="6" name="Text 4"/>
          <p:cNvSpPr/>
          <p:nvPr/>
        </p:nvSpPr>
        <p:spPr>
          <a:xfrm>
            <a:off x="10119360" y="268224"/>
            <a:ext cx="182880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BUILD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426720" y="1438656"/>
            <a:ext cx="5608320" cy="390144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sp>
        <p:nvSpPr>
          <p:cNvPr id="8" name="Text 6"/>
          <p:cNvSpPr/>
          <p:nvPr/>
        </p:nvSpPr>
        <p:spPr>
          <a:xfrm>
            <a:off x="426720" y="1438656"/>
            <a:ext cx="5608320" cy="390144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r>
              <a:rPr lang="en-US" sz="13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AMLR Art. 22 — Tensione regolamentare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26720" y="1901952"/>
            <a:ext cx="5608320" cy="1682496"/>
          </a:xfrm>
          <a:prstGeom prst="rect">
            <a:avLst/>
          </a:prstGeom>
          <a:solidFill>
            <a:srgbClr val="FFFFFF"/>
          </a:solidFill>
          <a:ln w="6350">
            <a:solidFill>
              <a:srgbClr val="E5E7EB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it-IT" sz="2400"/>
          </a:p>
        </p:txBody>
      </p:sp>
      <p:sp>
        <p:nvSpPr>
          <p:cNvPr id="10" name="Shape 8"/>
          <p:cNvSpPr/>
          <p:nvPr/>
        </p:nvSpPr>
        <p:spPr>
          <a:xfrm>
            <a:off x="426720" y="1901952"/>
            <a:ext cx="85344" cy="1682496"/>
          </a:xfrm>
          <a:prstGeom prst="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sp>
        <p:nvSpPr>
          <p:cNvPr id="11" name="Text 9"/>
          <p:cNvSpPr/>
          <p:nvPr/>
        </p:nvSpPr>
        <p:spPr>
          <a:xfrm>
            <a:off x="597408" y="2023872"/>
            <a:ext cx="536448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b="1" dirty="0">
                <a:solidFill>
                  <a:srgbClr val="16A3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Standard primario ✓</a:t>
            </a:r>
            <a:endParaRPr lang="en-US" sz="1333" dirty="0"/>
          </a:p>
        </p:txBody>
      </p:sp>
      <p:sp>
        <p:nvSpPr>
          <p:cNvPr id="12" name="Text 10"/>
          <p:cNvSpPr/>
          <p:nvPr/>
        </p:nvSpPr>
        <p:spPr>
          <a:xfrm>
            <a:off x="597408" y="2414016"/>
            <a:ext cx="5340096" cy="10485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Verifica basata su documenti o dati provenienti da fonti affidabili e indipendenti — in primis registri governativi o fonti pubbliche autoritative. Il PID emesso dallo Stato membro soddisfa questo standard direttamente.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2865120" y="3760555"/>
            <a:ext cx="855697" cy="0"/>
          </a:xfrm>
          <a:prstGeom prst="line">
            <a:avLst/>
          </a:prstGeom>
          <a:noFill/>
          <a:ln w="12700">
            <a:solidFill>
              <a:srgbClr val="6B7280"/>
            </a:solidFill>
            <a:prstDash val="dash"/>
          </a:ln>
        </p:spPr>
        <p:txBody>
          <a:bodyPr/>
          <a:lstStyle/>
          <a:p>
            <a:endParaRPr lang="it-IT" sz="2400"/>
          </a:p>
        </p:txBody>
      </p:sp>
      <p:sp>
        <p:nvSpPr>
          <p:cNvPr id="14" name="Text 12"/>
          <p:cNvSpPr/>
          <p:nvPr/>
        </p:nvSpPr>
        <p:spPr>
          <a:xfrm>
            <a:off x="2988168" y="3577016"/>
            <a:ext cx="609600" cy="2316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b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426720" y="3789040"/>
            <a:ext cx="85344" cy="1682496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sp>
        <p:nvSpPr>
          <p:cNvPr id="17" name="Text 15"/>
          <p:cNvSpPr/>
          <p:nvPr/>
        </p:nvSpPr>
        <p:spPr>
          <a:xfrm>
            <a:off x="597408" y="3910960"/>
            <a:ext cx="536448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b="1" dirty="0" err="1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Strumento</a:t>
            </a:r>
            <a:r>
              <a:rPr lang="en-US" sz="1333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ammissibile ≠ equivalente</a:t>
            </a:r>
            <a:endParaRPr lang="en-US" sz="1333" dirty="0"/>
          </a:p>
        </p:txBody>
      </p:sp>
      <p:sp>
        <p:nvSpPr>
          <p:cNvPr id="18" name="Text 16"/>
          <p:cNvSpPr/>
          <p:nvPr/>
        </p:nvSpPr>
        <p:spPr>
          <a:xfrm>
            <a:off x="597408" y="4301104"/>
            <a:ext cx="5340096" cy="10485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Consente l'uso di mezzi di identificazione elettronica, incluse le QEAA, se conformi ai livelli di garanzia eIDAS 2. Ammissibile, ma non eleva la QEAA al rango di </a:t>
            </a:r>
            <a:r>
              <a:rPr lang="en-US" sz="14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fonte</a:t>
            </a: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autoritativa</a:t>
            </a: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Stare sulla Trusted List non equipara QTSP allo Stato membro.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6461760" y="1438656"/>
            <a:ext cx="5608320" cy="390144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sp>
        <p:nvSpPr>
          <p:cNvPr id="20" name="Text 18"/>
          <p:cNvSpPr/>
          <p:nvPr/>
        </p:nvSpPr>
        <p:spPr>
          <a:xfrm>
            <a:off x="6461760" y="1438656"/>
            <a:ext cx="5608320" cy="390144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r>
              <a:rPr lang="en-US" sz="1333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Posizione</a:t>
            </a:r>
            <a:r>
              <a:rPr lang="en-US" sz="13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33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banche</a:t>
            </a:r>
            <a:r>
              <a:rPr lang="en-US" sz="13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33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nei</a:t>
            </a:r>
            <a:r>
              <a:rPr lang="en-US" sz="13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LSP:  </a:t>
            </a:r>
            <a:r>
              <a:rPr lang="en-US" sz="1333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Preferenza</a:t>
            </a:r>
            <a:r>
              <a:rPr lang="en-US" sz="13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per MS root of trust</a:t>
            </a:r>
            <a:endParaRPr lang="en-US" sz="1333" dirty="0"/>
          </a:p>
        </p:txBody>
      </p:sp>
      <p:sp>
        <p:nvSpPr>
          <p:cNvPr id="21" name="Shape 19"/>
          <p:cNvSpPr/>
          <p:nvPr/>
        </p:nvSpPr>
        <p:spPr>
          <a:xfrm>
            <a:off x="6434215" y="1943947"/>
            <a:ext cx="5608320" cy="1072896"/>
          </a:xfrm>
          <a:prstGeom prst="rect">
            <a:avLst/>
          </a:prstGeom>
          <a:solidFill>
            <a:srgbClr val="FFFFFF"/>
          </a:solidFill>
          <a:ln w="6350">
            <a:solidFill>
              <a:srgbClr val="E5E7EB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it-IT" sz="2400"/>
          </a:p>
        </p:txBody>
      </p:sp>
      <p:sp>
        <p:nvSpPr>
          <p:cNvPr id="22" name="Shape 20"/>
          <p:cNvSpPr/>
          <p:nvPr/>
        </p:nvSpPr>
        <p:spPr>
          <a:xfrm>
            <a:off x="6461760" y="1901952"/>
            <a:ext cx="85344" cy="1072896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sp>
        <p:nvSpPr>
          <p:cNvPr id="23" name="Shape 21"/>
          <p:cNvSpPr/>
          <p:nvPr/>
        </p:nvSpPr>
        <p:spPr>
          <a:xfrm>
            <a:off x="6656832" y="1985945"/>
            <a:ext cx="353568" cy="356276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pic>
        <p:nvPicPr>
          <p:cNvPr id="2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349" y="2016171"/>
            <a:ext cx="289475" cy="289475"/>
          </a:xfrm>
          <a:prstGeom prst="rect">
            <a:avLst/>
          </a:prstGeom>
        </p:spPr>
      </p:pic>
      <p:sp>
        <p:nvSpPr>
          <p:cNvPr id="25" name="Text 22"/>
          <p:cNvSpPr/>
          <p:nvPr/>
        </p:nvSpPr>
        <p:spPr>
          <a:xfrm>
            <a:off x="7120128" y="2023872"/>
            <a:ext cx="4852416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67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Catena di responsabilità</a:t>
            </a:r>
            <a:endParaRPr lang="en-US" sz="1267" dirty="0"/>
          </a:p>
        </p:txBody>
      </p:sp>
      <p:sp>
        <p:nvSpPr>
          <p:cNvPr id="26" name="Text 23"/>
          <p:cNvSpPr/>
          <p:nvPr/>
        </p:nvSpPr>
        <p:spPr>
          <a:xfrm>
            <a:off x="6632448" y="2365248"/>
            <a:ext cx="5340096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 PID da Stato membro, la catena di </a:t>
            </a:r>
            <a:r>
              <a:rPr lang="en-US" sz="12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liability è </a:t>
            </a:r>
            <a:r>
              <a:rPr lang="en-US" sz="1200" b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evidente</a:t>
            </a:r>
            <a:r>
              <a:rPr lang="en-US" sz="12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ma non </a:t>
            </a:r>
            <a:r>
              <a:rPr lang="en-US" sz="1200" b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formalizzata</a:t>
            </a:r>
            <a:r>
              <a:rPr lang="en-US" sz="12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Con </a:t>
            </a:r>
            <a:r>
              <a:rPr lang="en-US" sz="12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QTSP privato, la banca è </a:t>
            </a:r>
            <a:r>
              <a:rPr lang="en-US" sz="1200" b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tenuta</a:t>
            </a:r>
            <a:r>
              <a:rPr lang="en-US" sz="12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 dimostrare la ragionevolezza dell'affidamento </a:t>
            </a: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un soggetto privato </a:t>
            </a:r>
            <a:r>
              <a:rPr lang="en-US" sz="12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caso di contestazione</a:t>
            </a: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200" dirty="0"/>
          </a:p>
        </p:txBody>
      </p:sp>
      <p:sp>
        <p:nvSpPr>
          <p:cNvPr id="27" name="Shape 24"/>
          <p:cNvSpPr/>
          <p:nvPr/>
        </p:nvSpPr>
        <p:spPr>
          <a:xfrm>
            <a:off x="6461760" y="3508232"/>
            <a:ext cx="5608320" cy="1072896"/>
          </a:xfrm>
          <a:prstGeom prst="rect">
            <a:avLst/>
          </a:prstGeom>
          <a:solidFill>
            <a:srgbClr val="FFFFFF"/>
          </a:solidFill>
          <a:ln w="6350">
            <a:solidFill>
              <a:srgbClr val="E5E7EB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it-IT" sz="2400"/>
          </a:p>
        </p:txBody>
      </p:sp>
      <p:sp>
        <p:nvSpPr>
          <p:cNvPr id="28" name="Shape 25"/>
          <p:cNvSpPr/>
          <p:nvPr/>
        </p:nvSpPr>
        <p:spPr>
          <a:xfrm>
            <a:off x="6461760" y="3508232"/>
            <a:ext cx="85344" cy="1072896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sp>
        <p:nvSpPr>
          <p:cNvPr id="29" name="Shape 26"/>
          <p:cNvSpPr/>
          <p:nvPr/>
        </p:nvSpPr>
        <p:spPr>
          <a:xfrm>
            <a:off x="6620256" y="3576420"/>
            <a:ext cx="390144" cy="390144"/>
          </a:xfrm>
          <a:prstGeom prst="ellipse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pic>
        <p:nvPicPr>
          <p:cNvPr id="3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832" y="3609385"/>
            <a:ext cx="316992" cy="316992"/>
          </a:xfrm>
          <a:prstGeom prst="rect">
            <a:avLst/>
          </a:prstGeom>
        </p:spPr>
      </p:pic>
      <p:sp>
        <p:nvSpPr>
          <p:cNvPr id="31" name="Text 27"/>
          <p:cNvSpPr/>
          <p:nvPr/>
        </p:nvSpPr>
        <p:spPr>
          <a:xfrm>
            <a:off x="7120128" y="3630152"/>
            <a:ext cx="4852416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67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Refundability e disputabilità</a:t>
            </a:r>
            <a:endParaRPr lang="en-US" sz="1267" dirty="0"/>
          </a:p>
        </p:txBody>
      </p:sp>
      <p:sp>
        <p:nvSpPr>
          <p:cNvPr id="32" name="Text 28"/>
          <p:cNvSpPr/>
          <p:nvPr/>
        </p:nvSpPr>
        <p:spPr>
          <a:xfrm>
            <a:off x="6632448" y="3971528"/>
            <a:ext cx="5340096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caso di account opening fraudolenta basata su QEAA errata o compromessa, la banca subisce il rischio operativo senza anchor pubblico. Il </a:t>
            </a:r>
            <a:r>
              <a:rPr lang="en-US" sz="12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quadro di rimborso verso il cliente non è bilanciato </a:t>
            </a: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root of trust Stato-certificato.</a:t>
            </a:r>
            <a:endParaRPr lang="en-US" sz="1200" dirty="0"/>
          </a:p>
        </p:txBody>
      </p:sp>
      <p:sp>
        <p:nvSpPr>
          <p:cNvPr id="33" name="Shape 29"/>
          <p:cNvSpPr/>
          <p:nvPr/>
        </p:nvSpPr>
        <p:spPr>
          <a:xfrm>
            <a:off x="6461760" y="5020400"/>
            <a:ext cx="5608320" cy="1072896"/>
          </a:xfrm>
          <a:prstGeom prst="rect">
            <a:avLst/>
          </a:prstGeom>
          <a:solidFill>
            <a:srgbClr val="FFFFFF"/>
          </a:solidFill>
          <a:ln w="6350">
            <a:solidFill>
              <a:srgbClr val="E5E7EB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it-IT" sz="2400"/>
          </a:p>
        </p:txBody>
      </p:sp>
      <p:sp>
        <p:nvSpPr>
          <p:cNvPr id="34" name="Shape 30"/>
          <p:cNvSpPr/>
          <p:nvPr/>
        </p:nvSpPr>
        <p:spPr>
          <a:xfrm>
            <a:off x="6461760" y="5020400"/>
            <a:ext cx="85344" cy="1072896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sp>
        <p:nvSpPr>
          <p:cNvPr id="35" name="Shape 31"/>
          <p:cNvSpPr/>
          <p:nvPr/>
        </p:nvSpPr>
        <p:spPr>
          <a:xfrm>
            <a:off x="6620256" y="5124712"/>
            <a:ext cx="390144" cy="390144"/>
          </a:xfrm>
          <a:prstGeom prst="ellipse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pic>
        <p:nvPicPr>
          <p:cNvPr id="3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832" y="5165928"/>
            <a:ext cx="316992" cy="316992"/>
          </a:xfrm>
          <a:prstGeom prst="rect">
            <a:avLst/>
          </a:prstGeom>
        </p:spPr>
      </p:pic>
      <p:sp>
        <p:nvSpPr>
          <p:cNvPr id="37" name="Text 32"/>
          <p:cNvSpPr/>
          <p:nvPr/>
        </p:nvSpPr>
        <p:spPr>
          <a:xfrm>
            <a:off x="7120128" y="5142320"/>
            <a:ext cx="4852416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67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Variabilità cross-border dei QTSP</a:t>
            </a:r>
            <a:endParaRPr lang="en-US" sz="1267" dirty="0"/>
          </a:p>
        </p:txBody>
      </p:sp>
      <p:sp>
        <p:nvSpPr>
          <p:cNvPr id="38" name="Text 33"/>
          <p:cNvSpPr/>
          <p:nvPr/>
        </p:nvSpPr>
        <p:spPr>
          <a:xfrm>
            <a:off x="6632448" y="5483696"/>
            <a:ext cx="5340096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QTSP di </a:t>
            </a:r>
            <a:r>
              <a:rPr lang="en-US" sz="1200" b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paesi</a:t>
            </a:r>
            <a:r>
              <a:rPr lang="en-US" sz="12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europei</a:t>
            </a:r>
            <a:r>
              <a:rPr lang="en-US" sz="12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diversi</a:t>
            </a:r>
            <a:r>
              <a:rPr lang="en-US" sz="12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possono</a:t>
            </a:r>
            <a:r>
              <a:rPr lang="en-US" sz="12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avere</a:t>
            </a:r>
            <a:r>
              <a:rPr lang="en-US" sz="12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differente</a:t>
            </a:r>
            <a:r>
              <a:rPr lang="en-US" sz="12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affidabilità</a:t>
            </a:r>
            <a:r>
              <a:rPr lang="en-US" sz="12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termini di compliance operativa reale. Il costo di verifica caso per caso vanifica parte del beneficio di automazione del wallet.</a:t>
            </a:r>
            <a:endParaRPr lang="en-US" sz="1200" dirty="0"/>
          </a:p>
        </p:txBody>
      </p:sp>
      <p:sp>
        <p:nvSpPr>
          <p:cNvPr id="46" name="Titolo 45">
            <a:extLst>
              <a:ext uri="{FF2B5EF4-FFF2-40B4-BE49-F238E27FC236}">
                <a16:creationId xmlns:a16="http://schemas.microsoft.com/office/drawing/2014/main" id="{2A1274EF-C56C-EEB8-96E7-3BB970C1E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44" y="209021"/>
            <a:ext cx="10515600" cy="793115"/>
          </a:xfrm>
        </p:spPr>
        <p:txBody>
          <a:bodyPr/>
          <a:lstStyle/>
          <a:p>
            <a:r>
              <a:rPr lang="it-IT" sz="2800" kern="0" dirty="0">
                <a:solidFill>
                  <a:srgbClr val="002D6C"/>
                </a:solidFill>
                <a:latin typeface="Roboto Lt" pitchFamily="2" charset="0"/>
              </a:rPr>
              <a:t>Elementi discussione nella condivisione delle attestazioni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DE864A0-EDDB-0C6A-4CB3-7333C1C327C7}"/>
              </a:ext>
            </a:extLst>
          </p:cNvPr>
          <p:cNvSpPr txBox="1"/>
          <p:nvPr/>
        </p:nvSpPr>
        <p:spPr>
          <a:xfrm>
            <a:off x="435140" y="5564830"/>
            <a:ext cx="3832171" cy="1061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050" b="1" u="sng" dirty="0" err="1"/>
              <a:t>Acronimi</a:t>
            </a:r>
            <a:r>
              <a:rPr lang="en-US" sz="1050" b="1" dirty="0"/>
              <a:t>:</a:t>
            </a:r>
          </a:p>
          <a:p>
            <a:r>
              <a:rPr lang="it-IT" sz="1050" b="1" dirty="0"/>
              <a:t>CDD</a:t>
            </a:r>
            <a:r>
              <a:rPr lang="it-IT" sz="1050" dirty="0"/>
              <a:t> - Customer Due Diligence</a:t>
            </a:r>
          </a:p>
          <a:p>
            <a:r>
              <a:rPr lang="en-US" sz="1050" b="1" dirty="0"/>
              <a:t>MS – </a:t>
            </a:r>
            <a:r>
              <a:rPr lang="en-US" sz="1050" dirty="0"/>
              <a:t>Member state</a:t>
            </a:r>
          </a:p>
          <a:p>
            <a:r>
              <a:rPr lang="en-US" sz="1050" b="1" dirty="0"/>
              <a:t>QEAA</a:t>
            </a:r>
            <a:r>
              <a:rPr lang="en-US" sz="1050" dirty="0"/>
              <a:t> - Qualified Electronic Attestation of Attributes</a:t>
            </a:r>
          </a:p>
          <a:p>
            <a:r>
              <a:rPr lang="en-US" sz="1050" b="1" dirty="0"/>
              <a:t>QTSP</a:t>
            </a:r>
            <a:r>
              <a:rPr lang="en-US" sz="1050" dirty="0"/>
              <a:t> - Qualified Trust Service Provider</a:t>
            </a:r>
            <a:endParaRPr lang="en-US" sz="1050" b="1" dirty="0"/>
          </a:p>
          <a:p>
            <a:endParaRPr lang="it-IT" sz="1050" dirty="0"/>
          </a:p>
        </p:txBody>
      </p:sp>
      <p:sp>
        <p:nvSpPr>
          <p:cNvPr id="40" name="Segnaposto numero diapositiva 39">
            <a:extLst>
              <a:ext uri="{FF2B5EF4-FFF2-40B4-BE49-F238E27FC236}">
                <a16:creationId xmlns:a16="http://schemas.microsoft.com/office/drawing/2014/main" id="{5493BC84-EC18-53E3-0268-8C3FA935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50D2-A0FD-456C-8AD0-8DE1866B5FF0}" type="slidenum">
              <a:rPr lang="it-IT" smtClean="0"/>
              <a:t>6</a:t>
            </a:fld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lo TEMPLATE Ricerca">
  <a:themeElements>
    <a:clrScheme name="oss">
      <a:dk1>
        <a:srgbClr val="003366"/>
      </a:dk1>
      <a:lt1>
        <a:srgbClr val="FFFFFF"/>
      </a:lt1>
      <a:dk2>
        <a:srgbClr val="1F497D"/>
      </a:dk2>
      <a:lt2>
        <a:srgbClr val="FFFFFF"/>
      </a:lt2>
      <a:accent1>
        <a:srgbClr val="FFC000"/>
      </a:accent1>
      <a:accent2>
        <a:srgbClr val="7F7F7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L AML 05032026" id="{A9B618A4-C890-467C-BA5A-1317D60E9FAD}" vid="{3EA03EDF-0116-403A-90FA-5A9A70F5E63C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DL AML 05032026" id="{A9B618A4-C890-467C-BA5A-1317D60E9FAD}" vid="{984CA43E-098D-47C7-9B71-EE060CAE69D0}"/>
    </a:ext>
  </a:extLst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DL AML 05032026" id="{A9B618A4-C890-467C-BA5A-1317D60E9FAD}" vid="{0B1AE300-9EE0-43EF-9000-85BD0F9E9C40}"/>
    </a:ext>
  </a:extLst>
</a:theme>
</file>

<file path=ppt/theme/theme4.xml><?xml version="1.0" encoding="utf-8"?>
<a:theme xmlns:a="http://schemas.openxmlformats.org/drawingml/2006/main" name="interno presentazioni Ricerca">
  <a:themeElements>
    <a:clrScheme name="oss">
      <a:dk1>
        <a:srgbClr val="003366"/>
      </a:dk1>
      <a:lt1>
        <a:srgbClr val="FFFFFF"/>
      </a:lt1>
      <a:dk2>
        <a:srgbClr val="1F497D"/>
      </a:dk2>
      <a:lt2>
        <a:srgbClr val="FFFFFF"/>
      </a:lt2>
      <a:accent1>
        <a:srgbClr val="FFC000"/>
      </a:accent1>
      <a:accent2>
        <a:srgbClr val="7F7F7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L AML 05032026" id="{A9B618A4-C890-467C-BA5A-1317D60E9FAD}" vid="{3634A425-D6BC-4812-A354-5A7DB402EC30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">
    <a:dk1>
      <a:srgbClr val="1C2227"/>
    </a:dk1>
    <a:lt1>
      <a:srgbClr val="FFFFFF"/>
    </a:lt1>
    <a:dk2>
      <a:srgbClr val="042B70"/>
    </a:dk2>
    <a:lt2>
      <a:srgbClr val="F2F5F7"/>
    </a:lt2>
    <a:accent1>
      <a:srgbClr val="0A41A7"/>
    </a:accent1>
    <a:accent2>
      <a:srgbClr val="0572AF"/>
    </a:accent2>
    <a:accent3>
      <a:srgbClr val="00A1B8"/>
    </a:accent3>
    <a:accent4>
      <a:srgbClr val="00D1C1"/>
    </a:accent4>
    <a:accent5>
      <a:srgbClr val="00FDC9"/>
    </a:accent5>
    <a:accent6>
      <a:srgbClr val="66FAE7"/>
    </a:accent6>
    <a:hlink>
      <a:srgbClr val="00FEC7"/>
    </a:hlink>
    <a:folHlink>
      <a:srgbClr val="83FCE7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92914DBAED9A844B4E3501EAE308ABD" ma:contentTypeVersion="16" ma:contentTypeDescription="Creare un nuovo documento." ma:contentTypeScope="" ma:versionID="b68bc235d3c95177afc82fe041eb09cf">
  <xsd:schema xmlns:xsd="http://www.w3.org/2001/XMLSchema" xmlns:xs="http://www.w3.org/2001/XMLSchema" xmlns:p="http://schemas.microsoft.com/office/2006/metadata/properties" xmlns:ns2="1f47c5b7-3333-4f6e-a788-e6cbcda51c5d" xmlns:ns3="86336bde-4e96-400b-9ce7-467fcd0e465a" targetNamespace="http://schemas.microsoft.com/office/2006/metadata/properties" ma:root="true" ma:fieldsID="6f7bcc897947687b637a322f25e4b224" ns2:_="" ns3:_="">
    <xsd:import namespace="1f47c5b7-3333-4f6e-a788-e6cbcda51c5d"/>
    <xsd:import namespace="86336bde-4e96-400b-9ce7-467fcd0e46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7c5b7-3333-4f6e-a788-e6cbcda51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bb7ecba4-6851-424f-9bf7-50a0b9cf28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36bde-4e96-400b-9ce7-467fcd0e465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a2a11b5-c39a-4d67-9574-06bd975e60e1}" ma:internalName="TaxCatchAll" ma:showField="CatchAllData" ma:web="86336bde-4e96-400b-9ce7-467fcd0e46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336bde-4e96-400b-9ce7-467fcd0e465a" xsi:nil="true"/>
    <lcf76f155ced4ddcb4097134ff3c332f xmlns="1f47c5b7-3333-4f6e-a788-e6cbcda51c5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6CA61D-02BB-4ED1-A01B-A0378F8228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8F870E-43CE-4FC9-9EBB-49790152F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47c5b7-3333-4f6e-a788-e6cbcda51c5d"/>
    <ds:schemaRef ds:uri="86336bde-4e96-400b-9ce7-467fcd0e46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007847-4800-4F65-A8A4-094C5EEC4761}">
  <ds:schemaRefs>
    <ds:schemaRef ds:uri="http://purl.org/dc/elements/1.1/"/>
    <ds:schemaRef ds:uri="86336bde-4e96-400b-9ce7-467fcd0e465a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f47c5b7-3333-4f6e-a788-e6cbcda51c5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GDL AML 05032026</Template>
  <TotalTime>66</TotalTime>
  <Words>1457</Words>
  <Application>Microsoft Office PowerPoint</Application>
  <PresentationFormat>Widescreen</PresentationFormat>
  <Paragraphs>250</Paragraphs>
  <Slides>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7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Circular Std Book</vt:lpstr>
      <vt:lpstr>Circular Std Light</vt:lpstr>
      <vt:lpstr>Marianne</vt:lpstr>
      <vt:lpstr>Roboto</vt:lpstr>
      <vt:lpstr>Roboto Lt</vt:lpstr>
      <vt:lpstr>Wingdings</vt:lpstr>
      <vt:lpstr>Modello TEMPLATE Ricerca</vt:lpstr>
      <vt:lpstr>Personalizza struttura</vt:lpstr>
      <vt:lpstr>1_Personalizza struttura</vt:lpstr>
      <vt:lpstr>interno presentazioni Ricerca</vt:lpstr>
      <vt:lpstr>EUDIW Wallet e Large Scale Pilot europei:  risultati, obiettivi e prospettive</vt:lpstr>
      <vt:lpstr>Cronologia dei Large Scale Pilot</vt:lpstr>
      <vt:lpstr>Aptitude: Pan-European digital identity collaboration </vt:lpstr>
      <vt:lpstr>4 use cases su mobilità e pagamenti</vt:lpstr>
      <vt:lpstr>WEBUILD: Struttura del Consorzio</vt:lpstr>
      <vt:lpstr>WE BUILD Financial Services Group — Temi chiave </vt:lpstr>
      <vt:lpstr>Elementi discussione nella condivisione delle attestazioni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Anzellotti Emiliano</dc:creator>
  <cp:lastModifiedBy>Stasi Romano</cp:lastModifiedBy>
  <cp:revision>10</cp:revision>
  <dcterms:created xsi:type="dcterms:W3CDTF">2026-04-17T10:51:17Z</dcterms:created>
  <dcterms:modified xsi:type="dcterms:W3CDTF">2026-04-27T09:22:17Z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0x010100892914DBAED9A844B4E3501EAE308ABD</vt:lpwstr>
  </property>
  <property fmtid="{D5CDD505-2E9C-101B-9397-08002B2CF9AE}" pid="3" name="Order">
    <vt:r8>503800</vt:r8>
  </property>
  <property fmtid="{D5CDD505-2E9C-101B-9397-08002B2CF9AE}" pid="4" name="MediaServiceImageTags">
    <vt:lpwstr/>
  </property>
</Properties>
</file>