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141168735" r:id="rId5"/>
    <p:sldId id="141168733" r:id="rId6"/>
    <p:sldId id="141168734" r:id="rId7"/>
    <p:sldId id="256" r:id="rId8"/>
    <p:sldId id="141168738" r:id="rId9"/>
    <p:sldId id="257" r:id="rId10"/>
    <p:sldId id="141168737" r:id="rId11"/>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1AC5DAF-6EAD-4F48-93E2-1A0553F6CD91}">
          <p14:sldIdLst>
            <p14:sldId id="141168735"/>
          </p14:sldIdLst>
        </p14:section>
        <p14:section name="Sezione senza titolo" id="{047AA374-C630-43B1-929C-2F7D34CCEB19}">
          <p14:sldIdLst>
            <p14:sldId id="141168733"/>
            <p14:sldId id="141168734"/>
            <p14:sldId id="256"/>
            <p14:sldId id="141168738"/>
            <p14:sldId id="257"/>
            <p14:sldId id="1411687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5"/>
    <a:srgbClr val="858C94"/>
    <a:srgbClr val="7B9BFF"/>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42C4D-595B-4AE5-9A87-A89B48FB15C5}" v="4" dt="2025-12-15T09:04:45.16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7" autoAdjust="0"/>
  </p:normalViewPr>
  <p:slideViewPr>
    <p:cSldViewPr snapToGrid="0">
      <p:cViewPr varScale="1">
        <p:scale>
          <a:sx n="106" d="100"/>
          <a:sy n="106"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tschj Flavio" userId="08f1bed8-66d6-4c4a-b33f-5af5d105383c" providerId="ADAL" clId="{DF2C9927-68C5-4D18-A0C1-32215CAFCB43}"/>
    <pc:docChg chg="undo custSel modSld">
      <pc:chgData name="Fintschj Flavio" userId="08f1bed8-66d6-4c4a-b33f-5af5d105383c" providerId="ADAL" clId="{DF2C9927-68C5-4D18-A0C1-32215CAFCB43}" dt="2025-12-16T09:35:17.891" v="267" actId="20577"/>
      <pc:docMkLst>
        <pc:docMk/>
      </pc:docMkLst>
      <pc:sldChg chg="modSp mod">
        <pc:chgData name="Fintschj Flavio" userId="08f1bed8-66d6-4c4a-b33f-5af5d105383c" providerId="ADAL" clId="{DF2C9927-68C5-4D18-A0C1-32215CAFCB43}" dt="2025-12-16T09:35:17.891" v="267" actId="20577"/>
        <pc:sldMkLst>
          <pc:docMk/>
          <pc:sldMk cId="1291476599" sldId="256"/>
        </pc:sldMkLst>
        <pc:spChg chg="mod">
          <ac:chgData name="Fintschj Flavio" userId="08f1bed8-66d6-4c4a-b33f-5af5d105383c" providerId="ADAL" clId="{DF2C9927-68C5-4D18-A0C1-32215CAFCB43}" dt="2025-12-16T09:35:17.891" v="267" actId="20577"/>
          <ac:spMkLst>
            <pc:docMk/>
            <pc:sldMk cId="1291476599" sldId="256"/>
            <ac:spMk id="5" creationId="{346BD41B-5A7F-3D67-0A6F-5C42408391F5}"/>
          </ac:spMkLst>
        </pc:spChg>
        <pc:spChg chg="mod">
          <ac:chgData name="Fintschj Flavio" userId="08f1bed8-66d6-4c4a-b33f-5af5d105383c" providerId="ADAL" clId="{DF2C9927-68C5-4D18-A0C1-32215CAFCB43}" dt="2025-12-15T09:07:03.212" v="250" actId="20577"/>
          <ac:spMkLst>
            <pc:docMk/>
            <pc:sldMk cId="1291476599" sldId="256"/>
            <ac:spMk id="8" creationId="{64394755-C9A7-7CB0-F7A7-EC7ECB05901E}"/>
          </ac:spMkLst>
        </pc:spChg>
        <pc:spChg chg="mod">
          <ac:chgData name="Fintschj Flavio" userId="08f1bed8-66d6-4c4a-b33f-5af5d105383c" providerId="ADAL" clId="{DF2C9927-68C5-4D18-A0C1-32215CAFCB43}" dt="2025-12-15T09:06:13.125" v="186" actId="14100"/>
          <ac:spMkLst>
            <pc:docMk/>
            <pc:sldMk cId="1291476599" sldId="256"/>
            <ac:spMk id="20" creationId="{94B235BA-4BB6-CAE0-B1B1-BC4B054202FB}"/>
          </ac:spMkLst>
        </pc:spChg>
      </pc:sldChg>
      <pc:sldChg chg="modSp mod">
        <pc:chgData name="Fintschj Flavio" userId="08f1bed8-66d6-4c4a-b33f-5af5d105383c" providerId="ADAL" clId="{DF2C9927-68C5-4D18-A0C1-32215CAFCB43}" dt="2025-12-16T09:34:59.137" v="258" actId="14100"/>
        <pc:sldMkLst>
          <pc:docMk/>
          <pc:sldMk cId="1812095342" sldId="257"/>
        </pc:sldMkLst>
        <pc:spChg chg="mod">
          <ac:chgData name="Fintschj Flavio" userId="08f1bed8-66d6-4c4a-b33f-5af5d105383c" providerId="ADAL" clId="{DF2C9927-68C5-4D18-A0C1-32215CAFCB43}" dt="2025-12-16T09:34:57.074" v="257" actId="14100"/>
          <ac:spMkLst>
            <pc:docMk/>
            <pc:sldMk cId="1812095342" sldId="257"/>
            <ac:spMk id="52" creationId="{14C52948-729D-50D7-EE8F-7CA1DCF83975}"/>
          </ac:spMkLst>
        </pc:spChg>
        <pc:spChg chg="mod">
          <ac:chgData name="Fintschj Flavio" userId="08f1bed8-66d6-4c4a-b33f-5af5d105383c" providerId="ADAL" clId="{DF2C9927-68C5-4D18-A0C1-32215CAFCB43}" dt="2025-12-16T09:34:59.137" v="258" actId="14100"/>
          <ac:spMkLst>
            <pc:docMk/>
            <pc:sldMk cId="1812095342" sldId="257"/>
            <ac:spMk id="53" creationId="{A96DF3B7-0172-A436-5B29-B9CB9B2E0E8A}"/>
          </ac:spMkLst>
        </pc:spChg>
      </pc:sldChg>
      <pc:sldChg chg="modSp mod">
        <pc:chgData name="Fintschj Flavio" userId="08f1bed8-66d6-4c4a-b33f-5af5d105383c" providerId="ADAL" clId="{DF2C9927-68C5-4D18-A0C1-32215CAFCB43}" dt="2025-12-16T09:19:37.657" v="254" actId="108"/>
        <pc:sldMkLst>
          <pc:docMk/>
          <pc:sldMk cId="2945832010" sldId="141168734"/>
        </pc:sldMkLst>
        <pc:spChg chg="mod">
          <ac:chgData name="Fintschj Flavio" userId="08f1bed8-66d6-4c4a-b33f-5af5d105383c" providerId="ADAL" clId="{DF2C9927-68C5-4D18-A0C1-32215CAFCB43}" dt="2025-12-16T09:19:37.657" v="254" actId="108"/>
          <ac:spMkLst>
            <pc:docMk/>
            <pc:sldMk cId="2945832010" sldId="141168734"/>
            <ac:spMk id="5" creationId="{8CDAC986-6574-7F8E-27C5-699FD702569D}"/>
          </ac:spMkLst>
        </pc:spChg>
        <pc:spChg chg="mod">
          <ac:chgData name="Fintschj Flavio" userId="08f1bed8-66d6-4c4a-b33f-5af5d105383c" providerId="ADAL" clId="{DF2C9927-68C5-4D18-A0C1-32215CAFCB43}" dt="2025-12-15T09:02:58.431" v="9" actId="20577"/>
          <ac:spMkLst>
            <pc:docMk/>
            <pc:sldMk cId="2945832010" sldId="141168734"/>
            <ac:spMk id="12" creationId="{A81F5D3E-B1E1-1680-3D31-628BFE50F447}"/>
          </ac:spMkLst>
        </pc:spChg>
      </pc:sldChg>
      <pc:sldChg chg="modSp mod">
        <pc:chgData name="Fintschj Flavio" userId="08f1bed8-66d6-4c4a-b33f-5af5d105383c" providerId="ADAL" clId="{DF2C9927-68C5-4D18-A0C1-32215CAFCB43}" dt="2025-12-15T09:02:24.420" v="4" actId="20577"/>
        <pc:sldMkLst>
          <pc:docMk/>
          <pc:sldMk cId="1210805773" sldId="141168735"/>
        </pc:sldMkLst>
        <pc:spChg chg="mod">
          <ac:chgData name="Fintschj Flavio" userId="08f1bed8-66d6-4c4a-b33f-5af5d105383c" providerId="ADAL" clId="{DF2C9927-68C5-4D18-A0C1-32215CAFCB43}" dt="2025-12-15T09:02:24.420" v="4" actId="20577"/>
          <ac:spMkLst>
            <pc:docMk/>
            <pc:sldMk cId="1210805773" sldId="141168735"/>
            <ac:spMk id="5" creationId="{7F475C84-09DF-AFDD-7434-E643F7C5BAC0}"/>
          </ac:spMkLst>
        </pc:spChg>
        <pc:spChg chg="mod">
          <ac:chgData name="Fintschj Flavio" userId="08f1bed8-66d6-4c4a-b33f-5af5d105383c" providerId="ADAL" clId="{DF2C9927-68C5-4D18-A0C1-32215CAFCB43}" dt="2025-12-15T09:02:17.050" v="0" actId="20577"/>
          <ac:spMkLst>
            <pc:docMk/>
            <pc:sldMk cId="1210805773" sldId="141168735"/>
            <ac:spMk id="10" creationId="{542CC357-A0CE-046F-4EFF-82F9370877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EF1E669-3B19-4154-B057-DD8CBAA05C48}" type="datetimeFigureOut">
              <a:rPr lang="it-IT" smtClean="0"/>
              <a:t>16/12/2025</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5616D8-8758-4D11-AF6A-09C888ED9BB5}" type="slidenum">
              <a:rPr lang="it-IT" smtClean="0"/>
              <a:t>‹N›</a:t>
            </a:fld>
            <a:endParaRPr lang="it-IT"/>
          </a:p>
        </p:txBody>
      </p:sp>
    </p:spTree>
    <p:extLst>
      <p:ext uri="{BB962C8B-B14F-4D97-AF65-F5344CB8AC3E}">
        <p14:creationId xmlns:p14="http://schemas.microsoft.com/office/powerpoint/2010/main" val="240800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799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esto">
  <p:cSld name="1_Testo">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491776" y="1044000"/>
            <a:ext cx="11124491" cy="504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30598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akeaway">
  <p:cSld name="2_Takeaway">
    <p:spTree>
      <p:nvGrpSpPr>
        <p:cNvPr id="1" name="Shape 84"/>
        <p:cNvGrpSpPr/>
        <p:nvPr/>
      </p:nvGrpSpPr>
      <p:grpSpPr>
        <a:xfrm>
          <a:off x="0" y="0"/>
          <a:ext cx="0" cy="0"/>
          <a:chOff x="0" y="0"/>
          <a:chExt cx="0" cy="0"/>
        </a:xfrm>
      </p:grpSpPr>
      <p:sp>
        <p:nvSpPr>
          <p:cNvPr id="85" name="Google Shape;85;p53"/>
          <p:cNvSpPr txBox="1">
            <a:spLocks noGrp="1"/>
          </p:cNvSpPr>
          <p:nvPr>
            <p:ph type="title"/>
          </p:nvPr>
        </p:nvSpPr>
        <p:spPr>
          <a:xfrm>
            <a:off x="551384" y="45206"/>
            <a:ext cx="9001000" cy="95410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87" name="Google Shape;87;p53"/>
          <p:cNvSpPr txBox="1">
            <a:spLocks noGrp="1"/>
          </p:cNvSpPr>
          <p:nvPr>
            <p:ph type="body" idx="1"/>
          </p:nvPr>
        </p:nvSpPr>
        <p:spPr>
          <a:xfrm>
            <a:off x="551385" y="1196762"/>
            <a:ext cx="7584843" cy="5970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88" name="Google Shape;88;p53"/>
          <p:cNvSpPr txBox="1">
            <a:spLocks noGrp="1"/>
          </p:cNvSpPr>
          <p:nvPr>
            <p:ph type="body" idx="2"/>
          </p:nvPr>
        </p:nvSpPr>
        <p:spPr>
          <a:xfrm>
            <a:off x="2303581" y="5664974"/>
            <a:ext cx="7584843" cy="597087"/>
          </a:xfrm>
          <a:prstGeom prst="rect">
            <a:avLst/>
          </a:prstGeom>
          <a:solidFill>
            <a:srgbClr val="C9FAF0"/>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ctr" rtl="0">
              <a:lnSpc>
                <a:spcPct val="100000"/>
              </a:lnSpc>
              <a:spcBef>
                <a:spcPts val="747"/>
              </a:spcBef>
              <a:spcAft>
                <a:spcPts val="0"/>
              </a:spcAft>
              <a:buClr>
                <a:srgbClr val="00FFCB"/>
              </a:buClr>
              <a:buSzPts val="3733"/>
              <a:buFont typeface="Noto Sans Symbols"/>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9884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STD Testo">
  <p:cSld name="Slide STD Testo">
    <p:spTree>
      <p:nvGrpSpPr>
        <p:cNvPr id="1" name="Shape 89"/>
        <p:cNvGrpSpPr/>
        <p:nvPr/>
      </p:nvGrpSpPr>
      <p:grpSpPr>
        <a:xfrm>
          <a:off x="0" y="0"/>
          <a:ext cx="0" cy="0"/>
          <a:chOff x="0" y="0"/>
          <a:chExt cx="0" cy="0"/>
        </a:xfrm>
      </p:grpSpPr>
      <p:sp>
        <p:nvSpPr>
          <p:cNvPr id="90" name="Google Shape;90;p54"/>
          <p:cNvSpPr txBox="1">
            <a:spLocks noGrp="1"/>
          </p:cNvSpPr>
          <p:nvPr>
            <p:ph type="title"/>
          </p:nvPr>
        </p:nvSpPr>
        <p:spPr>
          <a:xfrm>
            <a:off x="371478" y="35497"/>
            <a:ext cx="11418587" cy="35895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400"/>
              <a:buFont typeface="Roboto"/>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4"/>
          <p:cNvSpPr txBox="1">
            <a:spLocks noGrp="1"/>
          </p:cNvSpPr>
          <p:nvPr>
            <p:ph type="body" idx="1"/>
          </p:nvPr>
        </p:nvSpPr>
        <p:spPr>
          <a:xfrm>
            <a:off x="371477" y="1016003"/>
            <a:ext cx="11449050" cy="5097462"/>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00000"/>
              </a:lnSpc>
              <a:spcBef>
                <a:spcPts val="300"/>
              </a:spcBef>
              <a:spcAft>
                <a:spcPts val="0"/>
              </a:spcAft>
              <a:buClr>
                <a:srgbClr val="707173"/>
              </a:buClr>
              <a:buSzPts val="1500"/>
              <a:buFont typeface="Arial"/>
              <a:buChar char="•"/>
              <a:defRPr sz="1500" b="0" i="0" u="none" strike="noStrike" cap="none">
                <a:solidFill>
                  <a:schemeClr val="dk1"/>
                </a:solidFill>
                <a:latin typeface="Roboto"/>
                <a:ea typeface="Roboto"/>
                <a:cs typeface="Roboto"/>
                <a:sym typeface="Roboto"/>
              </a:defRPr>
            </a:lvl1pPr>
            <a:lvl2pPr marL="914400" marR="0" lvl="1" indent="-314388" algn="l" rtl="0">
              <a:lnSpc>
                <a:spcPct val="100000"/>
              </a:lnSpc>
              <a:spcBef>
                <a:spcPts val="270"/>
              </a:spcBef>
              <a:spcAft>
                <a:spcPts val="0"/>
              </a:spcAft>
              <a:buClr>
                <a:srgbClr val="707173"/>
              </a:buClr>
              <a:buSzPts val="1351"/>
              <a:buFont typeface="Arial"/>
              <a:buChar char="–"/>
              <a:defRPr sz="1351" b="0" i="0" u="none" strike="noStrike" cap="none">
                <a:solidFill>
                  <a:schemeClr val="dk1"/>
                </a:solidFill>
                <a:latin typeface="Roboto"/>
                <a:ea typeface="Roboto"/>
                <a:cs typeface="Roboto"/>
                <a:sym typeface="Roboto"/>
              </a:defRPr>
            </a:lvl2pPr>
            <a:lvl3pPr marL="1371600" marR="0" lvl="2" indent="-304800" algn="l" rtl="0">
              <a:lnSpc>
                <a:spcPct val="100000"/>
              </a:lnSpc>
              <a:spcBef>
                <a:spcPts val="240"/>
              </a:spcBef>
              <a:spcAft>
                <a:spcPts val="0"/>
              </a:spcAft>
              <a:buClr>
                <a:srgbClr val="707173"/>
              </a:buClr>
              <a:buSzPts val="1200"/>
              <a:buFont typeface="Arial"/>
              <a:buChar char="•"/>
              <a:defRPr sz="1200" b="0" i="0" u="none" strike="noStrike" cap="none">
                <a:solidFill>
                  <a:schemeClr val="dk1"/>
                </a:solidFill>
                <a:latin typeface="Roboto"/>
                <a:ea typeface="Roboto"/>
                <a:cs typeface="Roboto"/>
                <a:sym typeface="Roboto"/>
              </a:defRPr>
            </a:lvl3pPr>
            <a:lvl4pPr marL="1828800" marR="0" lvl="3" indent="-295338" algn="l" rtl="0">
              <a:lnSpc>
                <a:spcPct val="100000"/>
              </a:lnSpc>
              <a:spcBef>
                <a:spcPts val="210"/>
              </a:spcBef>
              <a:spcAft>
                <a:spcPts val="0"/>
              </a:spcAft>
              <a:buClr>
                <a:srgbClr val="707173"/>
              </a:buClr>
              <a:buSzPts val="1051"/>
              <a:buFont typeface="Arial"/>
              <a:buChar char="–"/>
              <a:defRPr sz="1051" b="0" i="0" u="none" strike="noStrike" cap="none">
                <a:solidFill>
                  <a:schemeClr val="dk1"/>
                </a:solidFill>
                <a:latin typeface="Roboto"/>
                <a:ea typeface="Roboto"/>
                <a:cs typeface="Roboto"/>
                <a:sym typeface="Roboto"/>
              </a:defRPr>
            </a:lvl4pPr>
            <a:lvl5pPr marL="2286000" marR="0" lvl="4" indent="-295338" algn="l" rtl="0">
              <a:lnSpc>
                <a:spcPct val="100000"/>
              </a:lnSpc>
              <a:spcBef>
                <a:spcPts val="210"/>
              </a:spcBef>
              <a:spcAft>
                <a:spcPts val="0"/>
              </a:spcAft>
              <a:buClr>
                <a:srgbClr val="707173"/>
              </a:buClr>
              <a:buSzPts val="1051"/>
              <a:buFont typeface="Arial"/>
              <a:buChar char="»"/>
              <a:defRPr sz="1051"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2" name="Google Shape;92;p54"/>
          <p:cNvSpPr txBox="1">
            <a:spLocks noGrp="1"/>
          </p:cNvSpPr>
          <p:nvPr>
            <p:ph type="body" idx="2"/>
          </p:nvPr>
        </p:nvSpPr>
        <p:spPr>
          <a:xfrm>
            <a:off x="371478" y="360575"/>
            <a:ext cx="11418587" cy="38576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70"/>
              </a:spcBef>
              <a:spcAft>
                <a:spcPts val="0"/>
              </a:spcAft>
              <a:buClr>
                <a:schemeClr val="dk2"/>
              </a:buClr>
              <a:buSzPts val="1351"/>
              <a:buFont typeface="Arial"/>
              <a:buNone/>
              <a:defRPr sz="1351" b="0" i="0" u="none" strike="noStrike" cap="none">
                <a:solidFill>
                  <a:schemeClr val="dk2"/>
                </a:solidFill>
                <a:latin typeface="Roboto"/>
                <a:ea typeface="Roboto"/>
                <a:cs typeface="Roboto"/>
                <a:sym typeface="Roboto"/>
              </a:defRPr>
            </a:lvl1pPr>
            <a:lvl2pPr marL="914400" marR="0" lvl="1" indent="-228600" algn="l" rtl="0">
              <a:lnSpc>
                <a:spcPct val="100000"/>
              </a:lnSpc>
              <a:spcBef>
                <a:spcPts val="747"/>
              </a:spcBef>
              <a:spcAft>
                <a:spcPts val="0"/>
              </a:spcAft>
              <a:buClr>
                <a:schemeClr val="dk1"/>
              </a:buClr>
              <a:buSzPts val="3733"/>
              <a:buFont typeface="Arial"/>
              <a:buNone/>
              <a:defRPr sz="3733"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533"/>
              </a:spcBef>
              <a:spcAft>
                <a:spcPts val="0"/>
              </a:spcAft>
              <a:buClr>
                <a:schemeClr val="dk1"/>
              </a:buClr>
              <a:buSzPts val="2667"/>
              <a:buFont typeface="Arial"/>
              <a:buNone/>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3" name="Google Shape;93;p54"/>
          <p:cNvSpPr txBox="1">
            <a:spLocks noGrp="1"/>
          </p:cNvSpPr>
          <p:nvPr>
            <p:ph type="sldNum" idx="12"/>
          </p:nvPr>
        </p:nvSpPr>
        <p:spPr>
          <a:xfrm>
            <a:off x="11546420" y="6500815"/>
            <a:ext cx="645582" cy="35718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Tree>
    <p:extLst>
      <p:ext uri="{BB962C8B-B14F-4D97-AF65-F5344CB8AC3E}">
        <p14:creationId xmlns:p14="http://schemas.microsoft.com/office/powerpoint/2010/main" val="282086046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keaway">
  <p:cSld name="Takeaway">
    <p:spTree>
      <p:nvGrpSpPr>
        <p:cNvPr id="1" name="Shape 94"/>
        <p:cNvGrpSpPr/>
        <p:nvPr/>
      </p:nvGrpSpPr>
      <p:grpSpPr>
        <a:xfrm>
          <a:off x="0" y="0"/>
          <a:ext cx="0" cy="0"/>
          <a:chOff x="0" y="0"/>
          <a:chExt cx="0" cy="0"/>
        </a:xfrm>
      </p:grpSpPr>
      <p:sp>
        <p:nvSpPr>
          <p:cNvPr id="95" name="Google Shape;95;p55"/>
          <p:cNvSpPr txBox="1">
            <a:spLocks noGrp="1"/>
          </p:cNvSpPr>
          <p:nvPr>
            <p:ph type="title"/>
          </p:nvPr>
        </p:nvSpPr>
        <p:spPr>
          <a:xfrm>
            <a:off x="551384" y="260649"/>
            <a:ext cx="9001000" cy="5232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97" name="Google Shape;97;p55"/>
          <p:cNvSpPr txBox="1">
            <a:spLocks noGrp="1"/>
          </p:cNvSpPr>
          <p:nvPr>
            <p:ph type="body" idx="1"/>
          </p:nvPr>
        </p:nvSpPr>
        <p:spPr>
          <a:xfrm>
            <a:off x="551388" y="1196755"/>
            <a:ext cx="7584842" cy="597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l"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8" name="Google Shape;98;p55"/>
          <p:cNvSpPr txBox="1">
            <a:spLocks noGrp="1"/>
          </p:cNvSpPr>
          <p:nvPr>
            <p:ph type="body" idx="2"/>
          </p:nvPr>
        </p:nvSpPr>
        <p:spPr>
          <a:xfrm>
            <a:off x="2303582" y="4149084"/>
            <a:ext cx="7584842" cy="597086"/>
          </a:xfrm>
          <a:prstGeom prst="rect">
            <a:avLst/>
          </a:prstGeom>
          <a:solidFill>
            <a:srgbClr val="E4E8ED"/>
          </a:solidFill>
          <a:ln>
            <a:noFill/>
          </a:ln>
        </p:spPr>
        <p:txBody>
          <a:bodyPr spcFirstLastPara="1" wrap="square" lIns="91425" tIns="45700" rIns="91425" bIns="45700" anchor="t" anchorCtr="0">
            <a:noAutofit/>
          </a:bodyPr>
          <a:lstStyle>
            <a:lvl1pPr marL="457200" marR="0" lvl="0" indent="-22860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465645" algn="ctr" rtl="0">
              <a:lnSpc>
                <a:spcPct val="100000"/>
              </a:lnSpc>
              <a:spcBef>
                <a:spcPts val="747"/>
              </a:spcBef>
              <a:spcAft>
                <a:spcPts val="0"/>
              </a:spcAft>
              <a:buClr>
                <a:schemeClr val="dk1"/>
              </a:buClr>
              <a:buSzPts val="3733"/>
              <a:buFont typeface="Arial"/>
              <a:buChar char="–"/>
              <a:defRPr sz="3733" b="0" i="0" u="none" strike="noStrike" cap="none">
                <a:solidFill>
                  <a:schemeClr val="dk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99" name="Google Shape;99;p55"/>
          <p:cNvSpPr txBox="1">
            <a:spLocks noGrp="1"/>
          </p:cNvSpPr>
          <p:nvPr>
            <p:ph type="body" idx="3"/>
          </p:nvPr>
        </p:nvSpPr>
        <p:spPr>
          <a:xfrm>
            <a:off x="2285083" y="3145972"/>
            <a:ext cx="7584842" cy="597086"/>
          </a:xfrm>
          <a:prstGeom prst="rect">
            <a:avLst/>
          </a:prstGeom>
          <a:gradFill>
            <a:gsLst>
              <a:gs pos="0">
                <a:srgbClr val="002D6C"/>
              </a:gs>
              <a:gs pos="100000">
                <a:srgbClr val="0059A6"/>
              </a:gs>
            </a:gsLst>
            <a:lin ang="0" scaled="0"/>
          </a:gradFill>
          <a:ln>
            <a:noFill/>
          </a:ln>
        </p:spPr>
        <p:txBody>
          <a:bodyPr spcFirstLastPara="1" wrap="square" lIns="91425" tIns="45700" rIns="91425" bIns="45700" anchor="t" anchorCtr="0">
            <a:noAutofit/>
          </a:bodyPr>
          <a:lstStyle>
            <a:lvl1pPr marL="457200" marR="0" lvl="0" indent="-228600" algn="ctr"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Roboto"/>
                <a:ea typeface="Roboto"/>
                <a:cs typeface="Roboto"/>
                <a:sym typeface="Roboto"/>
              </a:defRPr>
            </a:lvl1pPr>
            <a:lvl2pPr marL="914400" marR="0" lvl="1" indent="-465645" algn="ctr" rtl="0">
              <a:lnSpc>
                <a:spcPct val="100000"/>
              </a:lnSpc>
              <a:spcBef>
                <a:spcPts val="747"/>
              </a:spcBef>
              <a:spcAft>
                <a:spcPts val="0"/>
              </a:spcAft>
              <a:buClr>
                <a:schemeClr val="lt1"/>
              </a:buClr>
              <a:buSzPts val="3733"/>
              <a:buFont typeface="Arial"/>
              <a:buChar char="–"/>
              <a:defRPr sz="3733" b="0" i="0" u="none" strike="noStrike" cap="none">
                <a:solidFill>
                  <a:schemeClr val="lt1"/>
                </a:solidFill>
                <a:latin typeface="Roboto"/>
                <a:ea typeface="Roboto"/>
                <a:cs typeface="Roboto"/>
                <a:sym typeface="Roboto"/>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4pPr>
            <a:lvl5pPr marL="2286000" marR="0" lvl="4"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068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s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152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gradFill flip="none" rotWithShape="1">
          <a:gsLst>
            <a:gs pos="0">
              <a:schemeClr val="accent3"/>
            </a:gs>
            <a:gs pos="48000">
              <a:schemeClr val="accent4"/>
            </a:gs>
            <a:gs pos="100000">
              <a:schemeClr val="accent5">
                <a:lumMod val="20000"/>
                <a:lumOff val="80000"/>
              </a:schemeClr>
            </a:gs>
            <a:gs pos="100000">
              <a:schemeClr val="accent6"/>
            </a:gs>
            <a:gs pos="100000">
              <a:schemeClr val="accent3"/>
            </a:gs>
            <a:gs pos="100000">
              <a:srgbClr val="E3E9FB"/>
            </a:gs>
            <a:gs pos="100000">
              <a:srgbClr val="D9E2FD"/>
            </a:gs>
            <a:gs pos="85000">
              <a:schemeClr val="accent6"/>
            </a:gs>
            <a:gs pos="100000">
              <a:schemeClr val="accent4"/>
            </a:gs>
            <a:gs pos="100000">
              <a:schemeClr val="accent6"/>
            </a:gs>
          </a:gsLst>
          <a:lin ang="0" scaled="1"/>
          <a:tileRect/>
        </a:gradFill>
        <a:effectLst/>
      </p:bgPr>
    </p:b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97203D1-EC36-4D3B-FF5C-187B1125BA20}"/>
              </a:ext>
            </a:extLst>
          </p:cNvPr>
          <p:cNvSpPr/>
          <p:nvPr userDrawn="1"/>
        </p:nvSpPr>
        <p:spPr>
          <a:xfrm>
            <a:off x="564930" y="573893"/>
            <a:ext cx="196029" cy="50400"/>
          </a:xfrm>
          <a:prstGeom prst="rect">
            <a:avLst/>
          </a:prstGeom>
          <a:solidFill>
            <a:schemeClr val="accent4">
              <a:lumMod val="75000"/>
            </a:schemeClr>
          </a:solidFill>
          <a:ln>
            <a:noFill/>
          </a:ln>
          <a:effectLst>
            <a:outerShdw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49446389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40DA2-A7E1-148E-1AB0-E346A7F11E4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D14108F-BA6B-98C5-D679-9E590047F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31DCD5A-DCCB-BE3C-0A70-CB20936517D4}"/>
              </a:ext>
            </a:extLst>
          </p:cNvPr>
          <p:cNvSpPr>
            <a:spLocks noGrp="1"/>
          </p:cNvSpPr>
          <p:nvPr>
            <p:ph type="dt" sz="half" idx="10"/>
          </p:nvPr>
        </p:nvSpPr>
        <p:spPr/>
        <p:txBody>
          <a:bodyPr/>
          <a:lstStyle/>
          <a:p>
            <a:fld id="{52BC8AE6-0C40-4525-B518-DDC969DE6E62}" type="datetimeFigureOut">
              <a:rPr lang="it-IT" smtClean="0"/>
              <a:t>16/12/2025</a:t>
            </a:fld>
            <a:endParaRPr lang="it-IT"/>
          </a:p>
        </p:txBody>
      </p:sp>
      <p:sp>
        <p:nvSpPr>
          <p:cNvPr id="5" name="Segnaposto piè di pagina 4">
            <a:extLst>
              <a:ext uri="{FF2B5EF4-FFF2-40B4-BE49-F238E27FC236}">
                <a16:creationId xmlns:a16="http://schemas.microsoft.com/office/drawing/2014/main" id="{05A0C0D0-52EE-2D16-7D1E-258AB4E081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81429B-A190-2C7A-721E-61426A82E768}"/>
              </a:ext>
            </a:extLst>
          </p:cNvPr>
          <p:cNvSpPr>
            <a:spLocks noGrp="1"/>
          </p:cNvSpPr>
          <p:nvPr>
            <p:ph type="sldNum" sz="quarter" idx="12"/>
          </p:nvPr>
        </p:nvSpPr>
        <p:spPr/>
        <p:txBody>
          <a:bodyPr/>
          <a:lstStyle/>
          <a:p>
            <a:fld id="{C459E422-A390-473B-8F4F-53A8FFDF6434}" type="slidenum">
              <a:rPr lang="it-IT" smtClean="0"/>
              <a:t>‹N›</a:t>
            </a:fld>
            <a:endParaRPr lang="it-IT"/>
          </a:p>
        </p:txBody>
      </p:sp>
    </p:spTree>
    <p:extLst>
      <p:ext uri="{BB962C8B-B14F-4D97-AF65-F5344CB8AC3E}">
        <p14:creationId xmlns:p14="http://schemas.microsoft.com/office/powerpoint/2010/main" val="2900466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235D09-8FC9-15CA-9F3F-58BDF0AD9A6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7F92EF-8E6D-47C4-F706-9539A488075C}"/>
              </a:ext>
            </a:extLst>
          </p:cNvPr>
          <p:cNvSpPr>
            <a:spLocks noGrp="1"/>
          </p:cNvSpPr>
          <p:nvPr>
            <p:ph idx="1"/>
          </p:nvPr>
        </p:nvSpPr>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C9509DEF-04A6-DC23-ADBA-4EF36DD473C2}"/>
              </a:ext>
            </a:extLst>
          </p:cNvPr>
          <p:cNvSpPr>
            <a:spLocks noGrp="1"/>
          </p:cNvSpPr>
          <p:nvPr>
            <p:ph type="dt" sz="half" idx="10"/>
          </p:nvPr>
        </p:nvSpPr>
        <p:spPr/>
        <p:txBody>
          <a:bodyPr/>
          <a:lstStyle/>
          <a:p>
            <a:fld id="{52BC8AE6-0C40-4525-B518-DDC969DE6E62}" type="datetimeFigureOut">
              <a:rPr lang="it-IT" smtClean="0"/>
              <a:t>16/12/2025</a:t>
            </a:fld>
            <a:endParaRPr lang="it-IT"/>
          </a:p>
        </p:txBody>
      </p:sp>
      <p:sp>
        <p:nvSpPr>
          <p:cNvPr id="5" name="Segnaposto piè di pagina 4">
            <a:extLst>
              <a:ext uri="{FF2B5EF4-FFF2-40B4-BE49-F238E27FC236}">
                <a16:creationId xmlns:a16="http://schemas.microsoft.com/office/drawing/2014/main" id="{9B52DD54-6F96-C408-F11D-8C4850BD9E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D0BC4F-9FD2-4003-C5E3-D3D6F79580A6}"/>
              </a:ext>
            </a:extLst>
          </p:cNvPr>
          <p:cNvSpPr>
            <a:spLocks noGrp="1"/>
          </p:cNvSpPr>
          <p:nvPr>
            <p:ph type="sldNum" sz="quarter" idx="12"/>
          </p:nvPr>
        </p:nvSpPr>
        <p:spPr/>
        <p:txBody>
          <a:bodyPr/>
          <a:lstStyle/>
          <a:p>
            <a:fld id="{C459E422-A390-473B-8F4F-53A8FFDF6434}" type="slidenum">
              <a:rPr lang="it-IT" smtClean="0"/>
              <a:t>‹N›</a:t>
            </a:fld>
            <a:endParaRPr lang="it-IT"/>
          </a:p>
        </p:txBody>
      </p:sp>
    </p:spTree>
    <p:extLst>
      <p:ext uri="{BB962C8B-B14F-4D97-AF65-F5344CB8AC3E}">
        <p14:creationId xmlns:p14="http://schemas.microsoft.com/office/powerpoint/2010/main" val="39388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Due Colonne+Highlight">
  <p:cSld name="6_Due Colonne+Highlight">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4"/>
          <p:cNvSpPr txBox="1">
            <a:spLocks noGrp="1"/>
          </p:cNvSpPr>
          <p:nvPr>
            <p:ph type="sldNum" idx="12"/>
          </p:nvPr>
        </p:nvSpPr>
        <p:spPr>
          <a:xfrm>
            <a:off x="11214707" y="6456440"/>
            <a:ext cx="401560" cy="4015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45" name="Google Shape;45;p44"/>
          <p:cNvSpPr txBox="1">
            <a:spLocks noGrp="1"/>
          </p:cNvSpPr>
          <p:nvPr>
            <p:ph type="body" idx="1"/>
          </p:nvPr>
        </p:nvSpPr>
        <p:spPr>
          <a:xfrm>
            <a:off x="6380921" y="1044000"/>
            <a:ext cx="5248721" cy="5112000"/>
          </a:xfrm>
          <a:prstGeom prst="rect">
            <a:avLst/>
          </a:prstGeom>
          <a:solidFill>
            <a:schemeClr val="accent4"/>
          </a:solidFill>
          <a:ln>
            <a:noFill/>
          </a:ln>
        </p:spPr>
        <p:txBody>
          <a:bodyPr spcFirstLastPara="1" wrap="square" lIns="360000" tIns="360000" rIns="360000" bIns="3600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46" name="Google Shape;46;p44"/>
          <p:cNvSpPr txBox="1">
            <a:spLocks noGrp="1"/>
          </p:cNvSpPr>
          <p:nvPr>
            <p:ph type="body" idx="2"/>
          </p:nvPr>
        </p:nvSpPr>
        <p:spPr>
          <a:xfrm>
            <a:off x="491780" y="1043998"/>
            <a:ext cx="5562001" cy="511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58329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Due Colonne+Highlight (grigio)">
  <p:cSld name="7_Due Colonne+Highlight (grigio)">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5"/>
          <p:cNvSpPr txBox="1">
            <a:spLocks noGrp="1"/>
          </p:cNvSpPr>
          <p:nvPr>
            <p:ph type="sldNum" idx="12"/>
          </p:nvPr>
        </p:nvSpPr>
        <p:spPr>
          <a:xfrm>
            <a:off x="11214707" y="6456440"/>
            <a:ext cx="401560" cy="4015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it-IT"/>
              <a:t>‹N›</a:t>
            </a:fld>
            <a:endParaRPr/>
          </a:p>
        </p:txBody>
      </p:sp>
      <p:sp>
        <p:nvSpPr>
          <p:cNvPr id="50" name="Google Shape;50;p45"/>
          <p:cNvSpPr txBox="1">
            <a:spLocks noGrp="1"/>
          </p:cNvSpPr>
          <p:nvPr>
            <p:ph type="body" idx="1"/>
          </p:nvPr>
        </p:nvSpPr>
        <p:spPr>
          <a:xfrm>
            <a:off x="6380921" y="1044000"/>
            <a:ext cx="5248721" cy="5112000"/>
          </a:xfrm>
          <a:prstGeom prst="rect">
            <a:avLst/>
          </a:prstGeom>
          <a:solidFill>
            <a:schemeClr val="lt2"/>
          </a:solidFill>
          <a:ln>
            <a:noFill/>
          </a:ln>
        </p:spPr>
        <p:txBody>
          <a:bodyPr spcFirstLastPara="1" wrap="square" lIns="360000" tIns="360000" rIns="360000" bIns="3600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51" name="Google Shape;51;p45"/>
          <p:cNvSpPr txBox="1">
            <a:spLocks noGrp="1"/>
          </p:cNvSpPr>
          <p:nvPr>
            <p:ph type="body" idx="2"/>
          </p:nvPr>
        </p:nvSpPr>
        <p:spPr>
          <a:xfrm>
            <a:off x="491780" y="1043998"/>
            <a:ext cx="5562001" cy="511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7666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esto+Highlight">
  <p:cSld name="8_Testo+Highlight">
    <p:spTree>
      <p:nvGrpSpPr>
        <p:cNvPr id="1" name="Shape 52"/>
        <p:cNvGrpSpPr/>
        <p:nvPr/>
      </p:nvGrpSpPr>
      <p:grpSpPr>
        <a:xfrm>
          <a:off x="0" y="0"/>
          <a:ext cx="0" cy="0"/>
          <a:chOff x="0" y="0"/>
          <a:chExt cx="0" cy="0"/>
        </a:xfrm>
      </p:grpSpPr>
      <p:sp>
        <p:nvSpPr>
          <p:cNvPr id="53" name="Google Shape;53;p46"/>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6"/>
          <p:cNvSpPr txBox="1">
            <a:spLocks noGrp="1"/>
          </p:cNvSpPr>
          <p:nvPr>
            <p:ph type="body" idx="1"/>
          </p:nvPr>
        </p:nvSpPr>
        <p:spPr>
          <a:xfrm>
            <a:off x="491776" y="1044000"/>
            <a:ext cx="11124000" cy="243149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
        <p:nvSpPr>
          <p:cNvPr id="55" name="Google Shape;55;p46"/>
          <p:cNvSpPr txBox="1">
            <a:spLocks noGrp="1"/>
          </p:cNvSpPr>
          <p:nvPr>
            <p:ph type="sldNum" idx="12"/>
          </p:nvPr>
        </p:nvSpPr>
        <p:spPr>
          <a:xfrm>
            <a:off x="11214707" y="6456440"/>
            <a:ext cx="401559" cy="401559"/>
          </a:xfrm>
          <a:prstGeom prst="rect">
            <a:avLst/>
          </a:prstGeom>
          <a:solidFill>
            <a:schemeClr val="accent4"/>
          </a:solid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it-IT"/>
              <a:t>‹N›</a:t>
            </a:fld>
            <a:endParaRPr/>
          </a:p>
        </p:txBody>
      </p:sp>
      <p:sp>
        <p:nvSpPr>
          <p:cNvPr id="56" name="Google Shape;56;p46"/>
          <p:cNvSpPr txBox="1">
            <a:spLocks noGrp="1"/>
          </p:cNvSpPr>
          <p:nvPr>
            <p:ph type="body" idx="2"/>
          </p:nvPr>
        </p:nvSpPr>
        <p:spPr>
          <a:xfrm>
            <a:off x="491776" y="3724508"/>
            <a:ext cx="11137944" cy="2431490"/>
          </a:xfrm>
          <a:prstGeom prst="rect">
            <a:avLst/>
          </a:prstGeom>
          <a:solidFill>
            <a:schemeClr val="accent4"/>
          </a:solidFill>
          <a:ln>
            <a:noFill/>
          </a:ln>
        </p:spPr>
        <p:txBody>
          <a:bodyPr spcFirstLastPara="1" wrap="square" lIns="360000" tIns="360000" rIns="360000" bIns="3600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5578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Grafici+Highlight">
  <p:cSld name="13_Grafici+Highlight">
    <p:spTree>
      <p:nvGrpSpPr>
        <p:cNvPr id="1" name="Shape 57"/>
        <p:cNvGrpSpPr/>
        <p:nvPr/>
      </p:nvGrpSpPr>
      <p:grpSpPr>
        <a:xfrm>
          <a:off x="0" y="0"/>
          <a:ext cx="0" cy="0"/>
          <a:chOff x="0" y="0"/>
          <a:chExt cx="0" cy="0"/>
        </a:xfrm>
      </p:grpSpPr>
      <p:sp>
        <p:nvSpPr>
          <p:cNvPr id="58" name="Google Shape;58;p47"/>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7"/>
          <p:cNvSpPr txBox="1">
            <a:spLocks noGrp="1"/>
          </p:cNvSpPr>
          <p:nvPr>
            <p:ph type="body" idx="1"/>
          </p:nvPr>
        </p:nvSpPr>
        <p:spPr>
          <a:xfrm>
            <a:off x="543669" y="1078490"/>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0" name="Google Shape;60;p47"/>
          <p:cNvSpPr txBox="1">
            <a:spLocks noGrp="1"/>
          </p:cNvSpPr>
          <p:nvPr>
            <p:ph type="body" idx="2"/>
          </p:nvPr>
        </p:nvSpPr>
        <p:spPr>
          <a:xfrm>
            <a:off x="6361931" y="1078490"/>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1" name="Google Shape;61;p47"/>
          <p:cNvSpPr txBox="1">
            <a:spLocks noGrp="1"/>
          </p:cNvSpPr>
          <p:nvPr>
            <p:ph type="sldNum" idx="12"/>
          </p:nvPr>
        </p:nvSpPr>
        <p:spPr>
          <a:xfrm>
            <a:off x="11214707" y="6456440"/>
            <a:ext cx="401559" cy="401559"/>
          </a:xfrm>
          <a:prstGeom prst="rect">
            <a:avLst/>
          </a:prstGeom>
          <a:solidFill>
            <a:schemeClr val="accent4"/>
          </a:solid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it-IT"/>
              <a:t>‹N›</a:t>
            </a:fld>
            <a:endParaRPr/>
          </a:p>
        </p:txBody>
      </p:sp>
      <p:sp>
        <p:nvSpPr>
          <p:cNvPr id="62" name="Google Shape;62;p47"/>
          <p:cNvSpPr txBox="1">
            <a:spLocks noGrp="1"/>
          </p:cNvSpPr>
          <p:nvPr>
            <p:ph type="body" idx="3"/>
          </p:nvPr>
        </p:nvSpPr>
        <p:spPr>
          <a:xfrm>
            <a:off x="543668" y="4951140"/>
            <a:ext cx="11086051" cy="1405055"/>
          </a:xfrm>
          <a:prstGeom prst="rect">
            <a:avLst/>
          </a:prstGeom>
          <a:solidFill>
            <a:schemeClr val="accent4"/>
          </a:solidFill>
          <a:ln>
            <a:noFill/>
          </a:ln>
        </p:spPr>
        <p:txBody>
          <a:bodyPr spcFirstLastPara="1" wrap="square" lIns="360000" tIns="360000" rIns="360000" bIns="360000" anchor="ctr"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31244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4_Grafici+Testo">
  <p:cSld name="14_Grafici+Testo">
    <p:spTree>
      <p:nvGrpSpPr>
        <p:cNvPr id="1" name="Shape 63"/>
        <p:cNvGrpSpPr/>
        <p:nvPr/>
      </p:nvGrpSpPr>
      <p:grpSpPr>
        <a:xfrm>
          <a:off x="0" y="0"/>
          <a:ext cx="0" cy="0"/>
          <a:chOff x="0" y="0"/>
          <a:chExt cx="0" cy="0"/>
        </a:xfrm>
      </p:grpSpPr>
      <p:sp>
        <p:nvSpPr>
          <p:cNvPr id="64" name="Google Shape;64;p48"/>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8"/>
          <p:cNvSpPr txBox="1">
            <a:spLocks noGrp="1"/>
          </p:cNvSpPr>
          <p:nvPr>
            <p:ph type="body" idx="1"/>
          </p:nvPr>
        </p:nvSpPr>
        <p:spPr>
          <a:xfrm>
            <a:off x="543669" y="2550451"/>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NTR"/>
                <a:ea typeface="NTR"/>
                <a:cs typeface="NTR"/>
                <a:sym typeface="NTR"/>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6" name="Google Shape;66;p48"/>
          <p:cNvSpPr txBox="1">
            <a:spLocks noGrp="1"/>
          </p:cNvSpPr>
          <p:nvPr>
            <p:ph type="body" idx="2"/>
          </p:nvPr>
        </p:nvSpPr>
        <p:spPr>
          <a:xfrm>
            <a:off x="6361931" y="2550451"/>
            <a:ext cx="5254335" cy="37719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endParaRPr/>
          </a:p>
        </p:txBody>
      </p:sp>
      <p:sp>
        <p:nvSpPr>
          <p:cNvPr id="67" name="Google Shape;67;p48"/>
          <p:cNvSpPr txBox="1">
            <a:spLocks noGrp="1"/>
          </p:cNvSpPr>
          <p:nvPr>
            <p:ph type="sldNum" idx="12"/>
          </p:nvPr>
        </p:nvSpPr>
        <p:spPr>
          <a:xfrm>
            <a:off x="11214707" y="6456440"/>
            <a:ext cx="401559" cy="401559"/>
          </a:xfrm>
          <a:prstGeom prst="rect">
            <a:avLst/>
          </a:prstGeom>
          <a:solidFill>
            <a:schemeClr val="accent4"/>
          </a:solid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it-IT"/>
              <a:t>‹N›</a:t>
            </a:fld>
            <a:endParaRPr/>
          </a:p>
        </p:txBody>
      </p:sp>
      <p:sp>
        <p:nvSpPr>
          <p:cNvPr id="68" name="Google Shape;68;p48"/>
          <p:cNvSpPr txBox="1">
            <a:spLocks noGrp="1"/>
          </p:cNvSpPr>
          <p:nvPr>
            <p:ph type="body" idx="3"/>
          </p:nvPr>
        </p:nvSpPr>
        <p:spPr>
          <a:xfrm>
            <a:off x="543668" y="1044000"/>
            <a:ext cx="11072107" cy="13723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2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NTR"/>
                <a:ea typeface="NTR"/>
                <a:cs typeface="NTR"/>
                <a:sym typeface="NTR"/>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69184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yout personalizzato">
  <p:cSld name="Layout personalizzato">
    <p:spTree>
      <p:nvGrpSpPr>
        <p:cNvPr id="1" name="Shape 69"/>
        <p:cNvGrpSpPr/>
        <p:nvPr/>
      </p:nvGrpSpPr>
      <p:grpSpPr>
        <a:xfrm>
          <a:off x="0" y="0"/>
          <a:ext cx="0" cy="0"/>
          <a:chOff x="0" y="0"/>
          <a:chExt cx="0" cy="0"/>
        </a:xfrm>
      </p:grpSpPr>
      <p:sp>
        <p:nvSpPr>
          <p:cNvPr id="70" name="Google Shape;70;p49"/>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427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19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_You">
  <p:cSld name="Thank_You">
    <p:spTree>
      <p:nvGrpSpPr>
        <p:cNvPr id="1" name="Shape 71"/>
        <p:cNvGrpSpPr/>
        <p:nvPr/>
      </p:nvGrpSpPr>
      <p:grpSpPr>
        <a:xfrm>
          <a:off x="0" y="0"/>
          <a:ext cx="0" cy="0"/>
          <a:chOff x="0" y="0"/>
          <a:chExt cx="0" cy="0"/>
        </a:xfrm>
      </p:grpSpPr>
      <p:pic>
        <p:nvPicPr>
          <p:cNvPr id="72" name="Google Shape;72;p50"/>
          <p:cNvPicPr preferRelativeResize="0"/>
          <p:nvPr/>
        </p:nvPicPr>
        <p:blipFill rotWithShape="1">
          <a:blip r:embed="rId2">
            <a:alphaModFix/>
          </a:blip>
          <a:srcRect/>
          <a:stretch/>
        </p:blipFill>
        <p:spPr>
          <a:xfrm>
            <a:off x="1" y="0"/>
            <a:ext cx="12191999" cy="6858000"/>
          </a:xfrm>
          <a:prstGeom prst="rect">
            <a:avLst/>
          </a:prstGeom>
          <a:noFill/>
          <a:ln>
            <a:noFill/>
          </a:ln>
        </p:spPr>
      </p:pic>
      <p:sp>
        <p:nvSpPr>
          <p:cNvPr id="73" name="Google Shape;73;p50"/>
          <p:cNvSpPr/>
          <p:nvPr/>
        </p:nvSpPr>
        <p:spPr>
          <a:xfrm>
            <a:off x="-1" y="0"/>
            <a:ext cx="12192000" cy="6858000"/>
          </a:xfrm>
          <a:prstGeom prst="rect">
            <a:avLst/>
          </a:prstGeom>
          <a:solidFill>
            <a:schemeClr val="accent1">
              <a:alpha val="60000"/>
            </a:scheme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Roboto"/>
              <a:ea typeface="Roboto"/>
              <a:cs typeface="Roboto"/>
              <a:sym typeface="Roboto"/>
            </a:endParaRPr>
          </a:p>
        </p:txBody>
      </p:sp>
      <p:sp>
        <p:nvSpPr>
          <p:cNvPr id="74" name="Google Shape;74;p50"/>
          <p:cNvSpPr/>
          <p:nvPr/>
        </p:nvSpPr>
        <p:spPr>
          <a:xfrm>
            <a:off x="0" y="6711518"/>
            <a:ext cx="12192000" cy="146481"/>
          </a:xfrm>
          <a:prstGeom prst="rect">
            <a:avLst/>
          </a:prstGeom>
          <a:solidFill>
            <a:schemeClr val="accent3"/>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6"/>
              </a:solidFill>
              <a:latin typeface="Roboto"/>
              <a:ea typeface="Roboto"/>
              <a:cs typeface="Roboto"/>
              <a:sym typeface="Roboto"/>
            </a:endParaRPr>
          </a:p>
        </p:txBody>
      </p:sp>
      <p:sp>
        <p:nvSpPr>
          <p:cNvPr id="75" name="Google Shape;75;p50"/>
          <p:cNvSpPr txBox="1">
            <a:spLocks noGrp="1"/>
          </p:cNvSpPr>
          <p:nvPr>
            <p:ph type="subTitle" idx="1"/>
          </p:nvPr>
        </p:nvSpPr>
        <p:spPr>
          <a:xfrm>
            <a:off x="491227" y="4687656"/>
            <a:ext cx="5375085" cy="94679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00"/>
              </a:spcBef>
              <a:spcAft>
                <a:spcPts val="0"/>
              </a:spcAft>
              <a:buClr>
                <a:schemeClr val="lt1"/>
              </a:buClr>
              <a:buSzPts val="1500"/>
              <a:buFont typeface="Arial"/>
              <a:buNone/>
              <a:defRPr sz="1500" b="0" i="0" u="none" strike="noStrike" cap="none">
                <a:solidFill>
                  <a:schemeClr val="lt1"/>
                </a:solidFill>
                <a:latin typeface="Roboto Light"/>
                <a:ea typeface="Roboto Light"/>
                <a:cs typeface="Roboto Light"/>
                <a:sym typeface="Roboto Light"/>
              </a:defRPr>
            </a:lvl1pPr>
            <a:lvl2pPr marR="0" lvl="1" algn="ctr" rtl="0">
              <a:lnSpc>
                <a:spcPct val="100000"/>
              </a:lnSpc>
              <a:spcBef>
                <a:spcPts val="747"/>
              </a:spcBef>
              <a:spcAft>
                <a:spcPts val="0"/>
              </a:spcAft>
              <a:buClr>
                <a:srgbClr val="888888"/>
              </a:buClr>
              <a:buSzPts val="3733"/>
              <a:buFont typeface="Arial"/>
              <a:buNone/>
              <a:defRPr sz="3733" b="0" i="0" u="none" strike="noStrike" cap="none">
                <a:solidFill>
                  <a:srgbClr val="888888"/>
                </a:solidFill>
                <a:latin typeface="Roboto"/>
                <a:ea typeface="Roboto"/>
                <a:cs typeface="Roboto"/>
                <a:sym typeface="Roboto"/>
              </a:defRPr>
            </a:lvl2pPr>
            <a:lvl3pPr marR="0" lvl="2"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Roboto"/>
                <a:ea typeface="Roboto"/>
                <a:cs typeface="Roboto"/>
                <a:sym typeface="Roboto"/>
              </a:defRPr>
            </a:lvl3pPr>
            <a:lvl4pPr marR="0" lvl="3"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4pPr>
            <a:lvl5pPr marR="0" lvl="4"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5pPr>
            <a:lvl6pPr marR="0" lvl="5"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6pPr>
            <a:lvl7pPr marR="0" lvl="6"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7pPr>
            <a:lvl8pPr marR="0" lvl="7"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8pPr>
            <a:lvl9pPr marR="0" lvl="8" algn="ctr" rtl="0">
              <a:lnSpc>
                <a:spcPct val="100000"/>
              </a:lnSpc>
              <a:spcBef>
                <a:spcPts val="533"/>
              </a:spcBef>
              <a:spcAft>
                <a:spcPts val="0"/>
              </a:spcAft>
              <a:buClr>
                <a:srgbClr val="888888"/>
              </a:buClr>
              <a:buSzPts val="2667"/>
              <a:buFont typeface="Arial"/>
              <a:buNone/>
              <a:defRPr sz="2667" b="0" i="0" u="none" strike="noStrike" cap="none">
                <a:solidFill>
                  <a:srgbClr val="888888"/>
                </a:solidFill>
                <a:latin typeface="Roboto"/>
                <a:ea typeface="Roboto"/>
                <a:cs typeface="Roboto"/>
                <a:sym typeface="Roboto"/>
              </a:defRPr>
            </a:lvl9pPr>
          </a:lstStyle>
          <a:p>
            <a:endParaRPr/>
          </a:p>
        </p:txBody>
      </p:sp>
      <p:sp>
        <p:nvSpPr>
          <p:cNvPr id="76" name="Google Shape;76;p50"/>
          <p:cNvSpPr txBox="1">
            <a:spLocks noGrp="1"/>
          </p:cNvSpPr>
          <p:nvPr>
            <p:ph type="title"/>
          </p:nvPr>
        </p:nvSpPr>
        <p:spPr>
          <a:xfrm>
            <a:off x="491228" y="1992701"/>
            <a:ext cx="8159748" cy="220799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6400"/>
              <a:buFont typeface="Roboto"/>
              <a:buNone/>
              <a:defRPr sz="6400" b="1" i="0" cap="none">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50"/>
          <p:cNvPicPr preferRelativeResize="0"/>
          <p:nvPr/>
        </p:nvPicPr>
        <p:blipFill rotWithShape="1">
          <a:blip r:embed="rId3">
            <a:alphaModFix/>
          </a:blip>
          <a:srcRect r="20955" b="45154"/>
          <a:stretch/>
        </p:blipFill>
        <p:spPr>
          <a:xfrm>
            <a:off x="3892203" y="3096700"/>
            <a:ext cx="8299796" cy="3761300"/>
          </a:xfrm>
          <a:prstGeom prst="rect">
            <a:avLst/>
          </a:prstGeom>
          <a:noFill/>
          <a:ln>
            <a:noFill/>
          </a:ln>
        </p:spPr>
      </p:pic>
      <p:pic>
        <p:nvPicPr>
          <p:cNvPr id="78" name="Google Shape;78;p50"/>
          <p:cNvPicPr preferRelativeResize="0"/>
          <p:nvPr/>
        </p:nvPicPr>
        <p:blipFill rotWithShape="1">
          <a:blip r:embed="rId4">
            <a:alphaModFix/>
          </a:blip>
          <a:srcRect/>
          <a:stretch/>
        </p:blipFill>
        <p:spPr>
          <a:xfrm>
            <a:off x="599292" y="449295"/>
            <a:ext cx="1276347" cy="320400"/>
          </a:xfrm>
          <a:prstGeom prst="rect">
            <a:avLst/>
          </a:prstGeom>
          <a:noFill/>
          <a:ln>
            <a:noFill/>
          </a:ln>
        </p:spPr>
      </p:pic>
    </p:spTree>
    <p:extLst>
      <p:ext uri="{BB962C8B-B14F-4D97-AF65-F5344CB8AC3E}">
        <p14:creationId xmlns:p14="http://schemas.microsoft.com/office/powerpoint/2010/main" val="987382984"/>
      </p:ext>
    </p:extLst>
  </p:cSld>
  <p:clrMapOvr>
    <a:masterClrMapping/>
  </p:clrMapOvr>
  <p:extLst>
    <p:ext uri="{DCECCB84-F9BA-43D5-87BE-67443E8EF086}">
      <p15:sldGuideLst xmlns:p15="http://schemas.microsoft.com/office/powerpoint/2012/main">
        <p15:guide id="1" pos="5488">
          <p15:clr>
            <a:srgbClr val="FBAE40"/>
          </p15:clr>
        </p15:guide>
        <p15:guide id="2" pos="295">
          <p15:clr>
            <a:srgbClr val="FBAE40"/>
          </p15:clr>
        </p15:guide>
        <p15:guide id="3" orient="horz" pos="282">
          <p15:clr>
            <a:srgbClr val="FBAE40"/>
          </p15:clr>
        </p15:guide>
        <p15:guide id="4" pos="41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Diapositiva titolo">
  <p:cSld name="1_Diapositiva titolo">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10440692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780837" y="318875"/>
            <a:ext cx="8198571" cy="37347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427C"/>
              </a:buClr>
              <a:buSzPts val="2800"/>
              <a:buFont typeface="Roboto"/>
              <a:buNone/>
              <a:defRPr sz="28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40"/>
          <p:cNvSpPr txBox="1"/>
          <p:nvPr/>
        </p:nvSpPr>
        <p:spPr>
          <a:xfrm>
            <a:off x="11214707" y="6456441"/>
            <a:ext cx="401559" cy="40155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accent1"/>
                </a:solidFill>
                <a:latin typeface="Roboto"/>
                <a:ea typeface="Roboto"/>
                <a:cs typeface="Roboto"/>
                <a:sym typeface="Roboto"/>
              </a:rPr>
              <a:t>‹N›</a:t>
            </a:fld>
            <a:endParaRPr sz="1200" b="0" i="0" u="none" strike="noStrike" cap="none">
              <a:solidFill>
                <a:schemeClr val="accent1"/>
              </a:solidFill>
              <a:latin typeface="Roboto"/>
              <a:ea typeface="Roboto"/>
              <a:cs typeface="Roboto"/>
              <a:sym typeface="Roboto"/>
            </a:endParaRPr>
          </a:p>
        </p:txBody>
      </p:sp>
      <p:pic>
        <p:nvPicPr>
          <p:cNvPr id="37" name="Google Shape;37;p40"/>
          <p:cNvPicPr preferRelativeResize="0"/>
          <p:nvPr/>
        </p:nvPicPr>
        <p:blipFill rotWithShape="1">
          <a:blip r:embed="rId18">
            <a:alphaModFix/>
          </a:blip>
          <a:srcRect/>
          <a:stretch/>
        </p:blipFill>
        <p:spPr>
          <a:xfrm>
            <a:off x="10359796" y="214782"/>
            <a:ext cx="1479780" cy="373475"/>
          </a:xfrm>
          <a:prstGeom prst="rect">
            <a:avLst/>
          </a:prstGeom>
          <a:noFill/>
          <a:ln>
            <a:noFill/>
          </a:ln>
        </p:spPr>
      </p:pic>
      <p:pic>
        <p:nvPicPr>
          <p:cNvPr id="2" name="Immagine 1">
            <a:extLst>
              <a:ext uri="{FF2B5EF4-FFF2-40B4-BE49-F238E27FC236}">
                <a16:creationId xmlns:a16="http://schemas.microsoft.com/office/drawing/2014/main" id="{0060C204-0D58-242C-C78F-FE696E61AF86}"/>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52424" y="214782"/>
            <a:ext cx="1480213" cy="3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188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4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premioabinnovazione@abilab.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What Makes an Idea Innovative? 6 Characteristics to Consider | Arizona  Alumni">
            <a:extLst>
              <a:ext uri="{FF2B5EF4-FFF2-40B4-BE49-F238E27FC236}">
                <a16:creationId xmlns:a16="http://schemas.microsoft.com/office/drawing/2014/main" id="{10DDBFF0-4363-7387-E1C9-0B4FA4F12F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01" t="14547" r="4101" b="11108"/>
          <a:stretch/>
        </p:blipFill>
        <p:spPr bwMode="auto">
          <a:xfrm>
            <a:off x="0" y="-28989"/>
            <a:ext cx="12192000" cy="69124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a:extLst>
              <a:ext uri="{FF2B5EF4-FFF2-40B4-BE49-F238E27FC236}">
                <a16:creationId xmlns:a16="http://schemas.microsoft.com/office/drawing/2014/main" id="{FC50AE14-8BA5-6FF8-4741-CFC7A0CA3E9A}"/>
              </a:ext>
            </a:extLst>
          </p:cNvPr>
          <p:cNvSpPr/>
          <p:nvPr/>
        </p:nvSpPr>
        <p:spPr>
          <a:xfrm>
            <a:off x="0" y="0"/>
            <a:ext cx="12192000" cy="6912429"/>
          </a:xfrm>
          <a:prstGeom prst="rect">
            <a:avLst/>
          </a:prstGeom>
          <a:solidFill>
            <a:schemeClr val="accent1">
              <a:lumMod val="50000"/>
              <a:alpha val="8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sz="2400" dirty="0"/>
          </a:p>
        </p:txBody>
      </p:sp>
      <p:sp>
        <p:nvSpPr>
          <p:cNvPr id="5" name="CasellaDiTesto 4">
            <a:extLst>
              <a:ext uri="{FF2B5EF4-FFF2-40B4-BE49-F238E27FC236}">
                <a16:creationId xmlns:a16="http://schemas.microsoft.com/office/drawing/2014/main" id="{7F475C84-09DF-AFDD-7434-E643F7C5BAC0}"/>
              </a:ext>
            </a:extLst>
          </p:cNvPr>
          <p:cNvSpPr txBox="1"/>
          <p:nvPr/>
        </p:nvSpPr>
        <p:spPr>
          <a:xfrm>
            <a:off x="-1" y="5067268"/>
            <a:ext cx="12191999" cy="400110"/>
          </a:xfrm>
          <a:prstGeom prst="rect">
            <a:avLst/>
          </a:prstGeom>
          <a:noFill/>
        </p:spPr>
        <p:txBody>
          <a:bodyPr wrap="square">
            <a:spAutoFit/>
          </a:bodyPr>
          <a:lstStyle>
            <a:defPPr>
              <a:defRPr lang="en-IT"/>
            </a:defPPr>
            <a:lvl1pPr algn="ctr">
              <a:buClr>
                <a:srgbClr val="FF0000"/>
              </a:buClr>
              <a:defRPr sz="2800" b="1">
                <a:solidFill>
                  <a:schemeClr val="accent3"/>
                </a:solidFill>
                <a:latin typeface="+mj-lt"/>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9pPr>
          </a:lstStyle>
          <a:p>
            <a:r>
              <a:rPr lang="it-IT" sz="2000" dirty="0">
                <a:solidFill>
                  <a:schemeClr val="bg1"/>
                </a:solidFill>
              </a:rPr>
              <a:t>Premio ABI per l’Innovazione nei Servizi Bancari 2026</a:t>
            </a:r>
          </a:p>
        </p:txBody>
      </p:sp>
      <p:pic>
        <p:nvPicPr>
          <p:cNvPr id="8" name="Google Shape;37;p40">
            <a:extLst>
              <a:ext uri="{FF2B5EF4-FFF2-40B4-BE49-F238E27FC236}">
                <a16:creationId xmlns:a16="http://schemas.microsoft.com/office/drawing/2014/main" id="{AB1A5179-9009-41FA-AEF0-4A67A4753AEF}"/>
              </a:ext>
            </a:extLst>
          </p:cNvPr>
          <p:cNvPicPr preferRelativeResize="0"/>
          <p:nvPr/>
        </p:nvPicPr>
        <p:blipFill rotWithShape="1">
          <a:blip r:embed="rId3">
            <a:alphaModFix/>
          </a:blip>
          <a:srcRect/>
          <a:stretch/>
        </p:blipFill>
        <p:spPr>
          <a:xfrm>
            <a:off x="10359796" y="214782"/>
            <a:ext cx="1548000" cy="432000"/>
          </a:xfrm>
          <a:prstGeom prst="rect">
            <a:avLst/>
          </a:prstGeom>
          <a:noFill/>
          <a:ln>
            <a:noFill/>
          </a:ln>
        </p:spPr>
      </p:pic>
      <p:pic>
        <p:nvPicPr>
          <p:cNvPr id="9" name="Immagine 8">
            <a:extLst>
              <a:ext uri="{FF2B5EF4-FFF2-40B4-BE49-F238E27FC236}">
                <a16:creationId xmlns:a16="http://schemas.microsoft.com/office/drawing/2014/main" id="{9F85B395-0796-F265-2F32-92E6C3D69A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638" y="214782"/>
            <a:ext cx="1548000" cy="37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a:extLst>
              <a:ext uri="{FF2B5EF4-FFF2-40B4-BE49-F238E27FC236}">
                <a16:creationId xmlns:a16="http://schemas.microsoft.com/office/drawing/2014/main" id="{542CC357-A0CE-046F-4EFF-82F93708771D}"/>
              </a:ext>
            </a:extLst>
          </p:cNvPr>
          <p:cNvSpPr txBox="1"/>
          <p:nvPr/>
        </p:nvSpPr>
        <p:spPr>
          <a:xfrm>
            <a:off x="0" y="6113105"/>
            <a:ext cx="12192000" cy="523220"/>
          </a:xfrm>
          <a:prstGeom prst="rect">
            <a:avLst/>
          </a:prstGeom>
          <a:noFill/>
        </p:spPr>
        <p:txBody>
          <a:bodyPr wrap="square">
            <a:spAutoFit/>
          </a:bodyPr>
          <a:lstStyle/>
          <a:p>
            <a:pPr algn="ctr">
              <a:buClr>
                <a:srgbClr val="FF0000"/>
              </a:buClr>
            </a:pPr>
            <a:r>
              <a:rPr lang="it-IT" sz="2800" b="1" dirty="0">
                <a:solidFill>
                  <a:schemeClr val="accent5"/>
                </a:solidFill>
                <a:latin typeface="+mj-lt"/>
              </a:rPr>
              <a:t>16</a:t>
            </a:r>
            <a:r>
              <a:rPr lang="it-IT" sz="2800" b="1" baseline="30000" dirty="0">
                <a:solidFill>
                  <a:schemeClr val="accent5"/>
                </a:solidFill>
                <a:latin typeface="+mj-lt"/>
              </a:rPr>
              <a:t>a</a:t>
            </a:r>
            <a:r>
              <a:rPr lang="it-IT" sz="2800" b="1" dirty="0">
                <a:solidFill>
                  <a:schemeClr val="accent5"/>
                </a:solidFill>
                <a:latin typeface="+mj-lt"/>
              </a:rPr>
              <a:t> EDIZIONE</a:t>
            </a:r>
          </a:p>
        </p:txBody>
      </p:sp>
      <p:sp>
        <p:nvSpPr>
          <p:cNvPr id="2" name="CasellaDiTesto 1">
            <a:extLst>
              <a:ext uri="{FF2B5EF4-FFF2-40B4-BE49-F238E27FC236}">
                <a16:creationId xmlns:a16="http://schemas.microsoft.com/office/drawing/2014/main" id="{EAF9B64F-1C75-4D3E-BFA4-FBDA043EC763}"/>
              </a:ext>
            </a:extLst>
          </p:cNvPr>
          <p:cNvSpPr txBox="1"/>
          <p:nvPr/>
        </p:nvSpPr>
        <p:spPr>
          <a:xfrm>
            <a:off x="0" y="2925714"/>
            <a:ext cx="12192000" cy="646331"/>
          </a:xfrm>
          <a:prstGeom prst="rect">
            <a:avLst/>
          </a:prstGeom>
          <a:noFill/>
        </p:spPr>
        <p:txBody>
          <a:bodyPr wrap="square">
            <a:spAutoFit/>
          </a:bodyPr>
          <a:lstStyle>
            <a:defPPr>
              <a:defRPr lang="en-IT"/>
            </a:defPPr>
            <a:lvl1pPr algn="ctr">
              <a:buClr>
                <a:srgbClr val="FF0000"/>
              </a:buClr>
              <a:defRPr sz="2800" b="1">
                <a:solidFill>
                  <a:schemeClr val="accent3"/>
                </a:solidFill>
                <a:latin typeface="+mj-lt"/>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9pPr>
          </a:lstStyle>
          <a:p>
            <a:r>
              <a:rPr lang="it-IT" sz="3600" dirty="0">
                <a:solidFill>
                  <a:schemeClr val="bg1"/>
                </a:solidFill>
              </a:rPr>
              <a:t>SCHEDA DI PROGETTO</a:t>
            </a:r>
          </a:p>
        </p:txBody>
      </p:sp>
    </p:spTree>
    <p:extLst>
      <p:ext uri="{BB962C8B-B14F-4D97-AF65-F5344CB8AC3E}">
        <p14:creationId xmlns:p14="http://schemas.microsoft.com/office/powerpoint/2010/main" val="121080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6" name="CasellaDiTesto 5">
            <a:extLst>
              <a:ext uri="{FF2B5EF4-FFF2-40B4-BE49-F238E27FC236}">
                <a16:creationId xmlns:a16="http://schemas.microsoft.com/office/drawing/2014/main" id="{36B20E70-3E59-CD5B-5FDB-A6FF4F990D8E}"/>
              </a:ext>
            </a:extLst>
          </p:cNvPr>
          <p:cNvSpPr txBox="1"/>
          <p:nvPr/>
        </p:nvSpPr>
        <p:spPr>
          <a:xfrm>
            <a:off x="250499" y="772579"/>
            <a:ext cx="11434353" cy="3897029"/>
          </a:xfrm>
          <a:prstGeom prst="rect">
            <a:avLst/>
          </a:prstGeom>
          <a:solidFill>
            <a:schemeClr val="bg1"/>
          </a:solidFill>
        </p:spPr>
        <p:txBody>
          <a:bodyPr wrap="square">
            <a:spAutoFit/>
          </a:bodyPr>
          <a:lstStyle/>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it-IT" sz="1400" b="1" i="0" u="none" strike="noStrike" kern="0" cap="none" spc="0" normalizeH="0" baseline="0" noProof="0" dirty="0">
                <a:ln>
                  <a:noFill/>
                </a:ln>
                <a:solidFill>
                  <a:srgbClr val="5D6671"/>
                </a:solidFill>
                <a:effectLst/>
                <a:uLnTx/>
                <a:uFillTx/>
                <a:latin typeface="Roboto"/>
                <a:ea typeface="Roboto"/>
                <a:cs typeface="Roboto"/>
                <a:sym typeface="Roboto"/>
              </a:rPr>
              <a:t>Ogni partecipante può presentare al massimo sette Schede di Progetto, non più di una per ciascun premio istituito. Non è possibile prevedere la candidatura contemporanea dello stesso progetto su più premi. </a:t>
            </a:r>
            <a:endParaRPr lang="it-IT" sz="1400" b="1" kern="0" dirty="0">
              <a:solidFill>
                <a:srgbClr val="5D6671"/>
              </a:solidFill>
              <a:latin typeface="Roboto"/>
              <a:ea typeface="Roboto"/>
              <a:cs typeface="Roboto"/>
              <a:sym typeface="Roboto"/>
            </a:endParaRPr>
          </a:p>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endParaRPr kumimoji="0" lang="it-IT" sz="1400" b="0" i="0" u="none" strike="noStrike" kern="0" cap="none" spc="0" normalizeH="0" baseline="0" noProof="0" dirty="0">
              <a:ln>
                <a:noFill/>
              </a:ln>
              <a:solidFill>
                <a:srgbClr val="5D6671"/>
              </a:solidFill>
              <a:effectLst/>
              <a:uLnTx/>
              <a:uFillTx/>
              <a:latin typeface="Roboto"/>
              <a:ea typeface="Roboto"/>
              <a:cs typeface="Roboto"/>
              <a:sym typeface="Roboto"/>
            </a:endParaRPr>
          </a:p>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it-IT" sz="1400" b="0" i="0" u="none" strike="noStrike" kern="0" cap="none" spc="0" normalizeH="0" baseline="0" noProof="0" dirty="0">
                <a:ln>
                  <a:noFill/>
                </a:ln>
                <a:solidFill>
                  <a:srgbClr val="5D6671"/>
                </a:solidFill>
                <a:effectLst/>
                <a:uLnTx/>
                <a:uFillTx/>
                <a:latin typeface="Roboto"/>
                <a:ea typeface="Roboto"/>
                <a:cs typeface="Roboto"/>
                <a:sym typeface="Roboto"/>
              </a:rPr>
              <a:t>Relativamente alla modalità di compilazione della scheda progetto si richiede di:</a:t>
            </a:r>
          </a:p>
          <a:p>
            <a:pPr marL="285750" indent="-285750" algn="just">
              <a:lnSpc>
                <a:spcPct val="107000"/>
              </a:lnSpc>
              <a:spcBef>
                <a:spcPts val="800"/>
              </a:spcBef>
              <a:buClr>
                <a:srgbClr val="5D6671"/>
              </a:buClr>
              <a:buSzPts val="1600"/>
              <a:buFont typeface="Arial"/>
              <a:buChar char="•"/>
              <a:defRPr/>
            </a:pPr>
            <a:r>
              <a:rPr lang="it-IT" sz="1400" kern="0" dirty="0">
                <a:solidFill>
                  <a:srgbClr val="5D6671"/>
                </a:solidFill>
                <a:latin typeface="Roboto"/>
                <a:ea typeface="Roboto"/>
                <a:cs typeface="Roboto"/>
                <a:sym typeface="Roboto"/>
              </a:rPr>
              <a:t>Inserire nella slide 3 tutte le </a:t>
            </a:r>
            <a:r>
              <a:rPr lang="it-IT" sz="1400" b="1" kern="0" dirty="0">
                <a:solidFill>
                  <a:srgbClr val="5D6671"/>
                </a:solidFill>
                <a:latin typeface="Roboto"/>
                <a:ea typeface="Roboto"/>
                <a:cs typeface="Roboto"/>
                <a:sym typeface="Roboto"/>
              </a:rPr>
              <a:t>informazioni anagrafiche di dettaglio </a:t>
            </a:r>
            <a:r>
              <a:rPr lang="it-IT" sz="1400" kern="0" dirty="0">
                <a:solidFill>
                  <a:srgbClr val="5D6671"/>
                </a:solidFill>
                <a:latin typeface="Roboto"/>
                <a:ea typeface="Roboto"/>
                <a:cs typeface="Roboto"/>
                <a:sym typeface="Roboto"/>
              </a:rPr>
              <a:t>dell’istituto bancario e del referente di progetto.</a:t>
            </a:r>
          </a:p>
          <a:p>
            <a:pPr marL="285750" lvl="0" indent="-285750" algn="just">
              <a:lnSpc>
                <a:spcPct val="107000"/>
              </a:lnSpc>
              <a:spcBef>
                <a:spcPts val="800"/>
              </a:spcBef>
              <a:buClr>
                <a:srgbClr val="5D6671"/>
              </a:buClr>
              <a:buSzPts val="1600"/>
              <a:buFont typeface="Arial"/>
              <a:buChar char="•"/>
              <a:defRPr/>
            </a:pPr>
            <a:r>
              <a:rPr kumimoji="0" lang="it-IT" sz="1400" b="0" i="0" u="none" strike="noStrike" kern="0" cap="none" spc="0" normalizeH="0" baseline="0" noProof="0" dirty="0">
                <a:ln>
                  <a:noFill/>
                </a:ln>
                <a:solidFill>
                  <a:srgbClr val="5D6671"/>
                </a:solidFill>
                <a:effectLst/>
                <a:uLnTx/>
                <a:uFillTx/>
                <a:latin typeface="Roboto"/>
                <a:ea typeface="Roboto"/>
                <a:cs typeface="Roboto"/>
                <a:sym typeface="Roboto"/>
              </a:rPr>
              <a:t>Compilare una scheda (slide 4-5-6) per ogni progetto che si intende presentare. Nel dettaglio:</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indicare il titolo </a:t>
            </a:r>
            <a:r>
              <a:rPr lang="it-IT" sz="1400" kern="0" dirty="0">
                <a:solidFill>
                  <a:srgbClr val="5D6671"/>
                </a:solidFill>
                <a:latin typeface="Roboto"/>
                <a:ea typeface="Roboto"/>
                <a:cs typeface="Roboto"/>
                <a:sym typeface="Roboto"/>
              </a:rPr>
              <a:t>del progetto che si intende presentare nell’apposito spazio dedicato (slide 4);</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evidenziare</a:t>
            </a:r>
            <a:r>
              <a:rPr kumimoji="0" lang="it-IT" sz="1400" b="1" i="0" u="sng" strike="noStrike" kern="0" cap="none" spc="0" normalizeH="0" baseline="0" noProof="0" dirty="0">
                <a:ln>
                  <a:noFill/>
                </a:ln>
                <a:solidFill>
                  <a:srgbClr val="5D6671"/>
                </a:solidFill>
                <a:effectLst/>
                <a:uLnTx/>
                <a:uFillTx/>
                <a:latin typeface="Roboto"/>
                <a:ea typeface="Roboto"/>
                <a:cs typeface="Roboto"/>
                <a:sym typeface="Roboto"/>
              </a:rPr>
              <a:t> in giallo la categoria di innovazione (premio) </a:t>
            </a:r>
            <a:r>
              <a:rPr kumimoji="0" lang="it-IT" sz="1400" i="0" strike="noStrike" kern="0" cap="none" spc="0" normalizeH="0" baseline="0" noProof="0" dirty="0">
                <a:ln>
                  <a:noFill/>
                </a:ln>
                <a:solidFill>
                  <a:srgbClr val="5D6671"/>
                </a:solidFill>
                <a:effectLst/>
                <a:uLnTx/>
                <a:uFillTx/>
                <a:latin typeface="Roboto"/>
                <a:ea typeface="Roboto"/>
                <a:cs typeface="Roboto"/>
                <a:sym typeface="Roboto"/>
              </a:rPr>
              <a:t>per </a:t>
            </a:r>
            <a:r>
              <a:rPr lang="it-IT" sz="1400" kern="0" dirty="0">
                <a:solidFill>
                  <a:srgbClr val="5D6671"/>
                </a:solidFill>
                <a:latin typeface="Roboto"/>
                <a:ea typeface="Roboto"/>
                <a:cs typeface="Roboto"/>
                <a:sym typeface="Roboto"/>
              </a:rPr>
              <a:t>la quale </a:t>
            </a:r>
            <a:r>
              <a:rPr kumimoji="0" lang="it-IT" sz="1400" i="0" strike="noStrike" kern="0" cap="none" spc="0" normalizeH="0" baseline="0" noProof="0" dirty="0">
                <a:ln>
                  <a:noFill/>
                </a:ln>
                <a:solidFill>
                  <a:srgbClr val="5D6671"/>
                </a:solidFill>
                <a:effectLst/>
                <a:uLnTx/>
                <a:uFillTx/>
                <a:latin typeface="Roboto"/>
                <a:ea typeface="Roboto"/>
                <a:cs typeface="Roboto"/>
                <a:sym typeface="Roboto"/>
              </a:rPr>
              <a:t>si intende concorrere </a:t>
            </a:r>
            <a:r>
              <a:rPr lang="it-IT" sz="1400" kern="0" dirty="0">
                <a:solidFill>
                  <a:srgbClr val="5D6671"/>
                </a:solidFill>
                <a:latin typeface="Roboto"/>
                <a:ea typeface="Roboto"/>
                <a:cs typeface="Roboto"/>
                <a:sym typeface="Roboto"/>
              </a:rPr>
              <a:t>(slide 4)</a:t>
            </a:r>
            <a:r>
              <a:rPr kumimoji="0" lang="it-IT" sz="1400" i="0" strike="noStrike" kern="0" cap="none" spc="0" normalizeH="0" baseline="0" noProof="0" dirty="0">
                <a:ln>
                  <a:noFill/>
                </a:ln>
                <a:solidFill>
                  <a:srgbClr val="5D6671"/>
                </a:solidFill>
                <a:effectLst/>
                <a:uLnTx/>
                <a:uFillTx/>
                <a:latin typeface="Roboto"/>
                <a:ea typeface="Roboto"/>
                <a:cs typeface="Roboto"/>
                <a:sym typeface="Roboto"/>
              </a:rPr>
              <a:t>; </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evidenziare in giallo le aree di processo* impattate </a:t>
            </a:r>
            <a:r>
              <a:rPr lang="it-IT" sz="1400" kern="0" dirty="0">
                <a:solidFill>
                  <a:srgbClr val="5D6671"/>
                </a:solidFill>
                <a:latin typeface="Roboto"/>
                <a:ea typeface="Roboto"/>
                <a:cs typeface="Roboto"/>
                <a:sym typeface="Roboto"/>
              </a:rPr>
              <a:t>dall’iniziativa e le relative </a:t>
            </a:r>
            <a:r>
              <a:rPr lang="it-IT" sz="1400" b="1" u="sng" kern="0" dirty="0">
                <a:solidFill>
                  <a:srgbClr val="5D6671"/>
                </a:solidFill>
                <a:latin typeface="Roboto"/>
                <a:ea typeface="Roboto"/>
                <a:cs typeface="Roboto"/>
                <a:sym typeface="Roboto"/>
              </a:rPr>
              <a:t>modalità di gestione</a:t>
            </a:r>
            <a:r>
              <a:rPr lang="it-IT" sz="1400" b="1" kern="0" dirty="0">
                <a:solidFill>
                  <a:srgbClr val="5D6671"/>
                </a:solidFill>
                <a:latin typeface="Roboto"/>
                <a:ea typeface="Roboto"/>
                <a:cs typeface="Roboto"/>
                <a:sym typeface="Roboto"/>
              </a:rPr>
              <a:t> </a:t>
            </a:r>
            <a:r>
              <a:rPr lang="it-IT" sz="1400" kern="0" dirty="0">
                <a:solidFill>
                  <a:srgbClr val="5D6671"/>
                </a:solidFill>
                <a:latin typeface="Roboto"/>
                <a:ea typeface="Roboto"/>
                <a:cs typeface="Roboto"/>
                <a:sym typeface="Roboto"/>
              </a:rPr>
              <a:t>(slide 4);</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indicare il tempo di realizzazione </a:t>
            </a:r>
            <a:r>
              <a:rPr lang="it-IT" sz="1400" kern="0" dirty="0">
                <a:solidFill>
                  <a:srgbClr val="5D6671"/>
                </a:solidFill>
                <a:latin typeface="Roboto"/>
                <a:ea typeface="Roboto"/>
                <a:cs typeface="Roboto"/>
                <a:sym typeface="Roboto"/>
              </a:rPr>
              <a:t>del progetto in mesi (slide 4);</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compilare negli appositi spazi le ulteriori informazioni richieste</a:t>
            </a:r>
            <a:r>
              <a:rPr lang="it-IT" sz="1400" kern="0" dirty="0">
                <a:solidFill>
                  <a:srgbClr val="5D6671"/>
                </a:solidFill>
                <a:latin typeface="Roboto"/>
                <a:ea typeface="Roboto"/>
                <a:cs typeface="Roboto"/>
                <a:sym typeface="Roboto"/>
              </a:rPr>
              <a:t>, rispettando il numero di caratteri indicato in ogni box di testo (slide 4-5-6);</a:t>
            </a:r>
          </a:p>
          <a:p>
            <a:pPr marL="742950" lvl="1" indent="-285750" algn="just">
              <a:lnSpc>
                <a:spcPct val="107000"/>
              </a:lnSpc>
              <a:spcBef>
                <a:spcPts val="800"/>
              </a:spcBef>
              <a:buClr>
                <a:srgbClr val="5D6671"/>
              </a:buClr>
              <a:buSzPts val="1600"/>
              <a:buFont typeface="Arial"/>
              <a:buChar char="•"/>
              <a:defRPr/>
            </a:pPr>
            <a:r>
              <a:rPr lang="it-IT" sz="1400" b="1" u="sng" kern="0" dirty="0">
                <a:solidFill>
                  <a:srgbClr val="5D6671"/>
                </a:solidFill>
                <a:latin typeface="Roboto"/>
                <a:ea typeface="Roboto"/>
                <a:cs typeface="Roboto"/>
                <a:sym typeface="Roboto"/>
              </a:rPr>
              <a:t>indicare la percentuale relativa al livello di diffusione della soluzione </a:t>
            </a:r>
            <a:r>
              <a:rPr lang="it-IT" sz="1400" kern="0" dirty="0">
                <a:solidFill>
                  <a:srgbClr val="5D6671"/>
                </a:solidFill>
                <a:latin typeface="Roboto"/>
                <a:ea typeface="Roboto"/>
                <a:cs typeface="Roboto"/>
                <a:sym typeface="Roboto"/>
              </a:rPr>
              <a:t>(slide 6).</a:t>
            </a:r>
          </a:p>
        </p:txBody>
      </p:sp>
      <p:sp>
        <p:nvSpPr>
          <p:cNvPr id="5" name="CasellaDiTesto 4">
            <a:extLst>
              <a:ext uri="{FF2B5EF4-FFF2-40B4-BE49-F238E27FC236}">
                <a16:creationId xmlns:a16="http://schemas.microsoft.com/office/drawing/2014/main" id="{3A79392E-DE6D-ED85-71CB-58F071CE9673}"/>
              </a:ext>
            </a:extLst>
          </p:cNvPr>
          <p:cNvSpPr txBox="1"/>
          <p:nvPr/>
        </p:nvSpPr>
        <p:spPr>
          <a:xfrm>
            <a:off x="86264" y="4831291"/>
            <a:ext cx="12105736" cy="2026709"/>
          </a:xfrm>
          <a:prstGeom prst="rect">
            <a:avLst/>
          </a:prstGeom>
          <a:solidFill>
            <a:schemeClr val="bg1"/>
          </a:solidFill>
        </p:spPr>
        <p:txBody>
          <a:bodyPr wrap="square">
            <a:spAutoFit/>
          </a:bodyPr>
          <a:lstStyle/>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it-IT" sz="1000" b="0" i="0" u="none" strike="noStrike" kern="0" cap="none" spc="0" normalizeH="0" baseline="0" noProof="0" dirty="0">
                <a:ln>
                  <a:noFill/>
                </a:ln>
                <a:solidFill>
                  <a:schemeClr val="tx2"/>
                </a:solidFill>
                <a:effectLst/>
                <a:uLnTx/>
                <a:uFillTx/>
                <a:latin typeface="Roboto"/>
                <a:ea typeface="Roboto"/>
                <a:cs typeface="Roboto"/>
                <a:sym typeface="Roboto"/>
              </a:rPr>
              <a:t>*</a:t>
            </a:r>
            <a:r>
              <a:rPr lang="it-IT" sz="1000" kern="0" dirty="0">
                <a:solidFill>
                  <a:schemeClr val="tx2"/>
                </a:solidFill>
                <a:latin typeface="Roboto"/>
                <a:ea typeface="Roboto"/>
                <a:cs typeface="Roboto"/>
                <a:sym typeface="Roboto"/>
              </a:rPr>
              <a:t>Le </a:t>
            </a:r>
            <a:r>
              <a:rPr kumimoji="0" lang="it-IT" sz="1000" b="1" i="0" u="none" strike="noStrike" kern="0" cap="none" spc="0" normalizeH="0" baseline="0" noProof="0" dirty="0">
                <a:ln>
                  <a:noFill/>
                </a:ln>
                <a:solidFill>
                  <a:schemeClr val="tx2"/>
                </a:solidFill>
                <a:effectLst/>
                <a:uLnTx/>
                <a:uFillTx/>
                <a:latin typeface="Roboto"/>
                <a:ea typeface="Roboto"/>
                <a:cs typeface="Roboto"/>
                <a:sym typeface="Roboto"/>
              </a:rPr>
              <a:t>aree di processo </a:t>
            </a:r>
            <a:r>
              <a:rPr kumimoji="0" lang="it-IT" sz="1000" i="0" u="none" strike="noStrike" kern="0" cap="none" spc="0" normalizeH="0" baseline="0" noProof="0" dirty="0">
                <a:ln>
                  <a:noFill/>
                </a:ln>
                <a:solidFill>
                  <a:schemeClr val="tx2"/>
                </a:solidFill>
                <a:effectLst/>
                <a:uLnTx/>
                <a:uFillTx/>
                <a:latin typeface="Roboto"/>
                <a:ea typeface="Roboto"/>
                <a:cs typeface="Roboto"/>
                <a:sym typeface="Roboto"/>
              </a:rPr>
              <a:t>sono </a:t>
            </a:r>
            <a:r>
              <a:rPr kumimoji="0" lang="it-IT" sz="1000" i="0" u="none" strike="noStrike" kern="0" cap="none" spc="0" normalizeH="0" baseline="0" noProof="0" dirty="0" err="1">
                <a:ln>
                  <a:noFill/>
                </a:ln>
                <a:solidFill>
                  <a:schemeClr val="tx2"/>
                </a:solidFill>
                <a:effectLst/>
                <a:uLnTx/>
                <a:uFillTx/>
                <a:latin typeface="Roboto"/>
                <a:ea typeface="Roboto"/>
                <a:cs typeface="Roboto"/>
                <a:sym typeface="Roboto"/>
              </a:rPr>
              <a:t>stat</a:t>
            </a:r>
            <a:r>
              <a:rPr lang="it-IT" sz="1000" kern="0" dirty="0">
                <a:solidFill>
                  <a:schemeClr val="tx2"/>
                </a:solidFill>
                <a:latin typeface="Roboto"/>
                <a:ea typeface="Roboto"/>
                <a:cs typeface="Roboto"/>
                <a:sym typeface="Roboto"/>
              </a:rPr>
              <a:t>e identificate sulla base della </a:t>
            </a:r>
            <a:r>
              <a:rPr kumimoji="0" lang="it-IT" sz="1000" b="1" i="0" u="none" strike="noStrike" kern="0" cap="none" spc="0" normalizeH="0" baseline="0" noProof="0" dirty="0">
                <a:ln>
                  <a:noFill/>
                </a:ln>
                <a:solidFill>
                  <a:schemeClr val="tx2"/>
                </a:solidFill>
                <a:effectLst/>
                <a:uLnTx/>
                <a:uFillTx/>
                <a:latin typeface="Roboto"/>
                <a:ea typeface="Roboto"/>
                <a:cs typeface="Roboto"/>
                <a:sym typeface="Roboto"/>
              </a:rPr>
              <a:t>Tassonomia dei Processi di ABI Lab:</a:t>
            </a:r>
          </a:p>
          <a:p>
            <a:pPr indent="-271462" algn="just">
              <a:spcBef>
                <a:spcPts val="600"/>
              </a:spcBef>
              <a:buFont typeface="Arial" panose="020B0604020202020204" pitchFamily="34" charset="0"/>
              <a:buChar char="•"/>
              <a:defRPr/>
            </a:pPr>
            <a:r>
              <a:rPr lang="it-IT" sz="1000" b="1" dirty="0">
                <a:solidFill>
                  <a:schemeClr val="tx2"/>
                </a:solidFill>
                <a:latin typeface="Roboto"/>
              </a:rPr>
              <a:t>Marketing / Commerciale</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rocessi che provvedono all'identificazione, generazione, conclusione</a:t>
            </a:r>
            <a:r>
              <a:rPr lang="it-IT" sz="1000" dirty="0">
                <a:solidFill>
                  <a:schemeClr val="tx2"/>
                </a:solidFill>
                <a:latin typeface="Roboto" panose="02000000000000000000" pitchFamily="2" charset="0"/>
              </a:rPr>
              <a:t>, </a:t>
            </a:r>
            <a:r>
              <a:rPr lang="it-IT" sz="1000" b="0" i="0" dirty="0">
                <a:solidFill>
                  <a:schemeClr val="tx2"/>
                </a:solidFill>
                <a:effectLst/>
                <a:latin typeface="Roboto" panose="02000000000000000000" pitchFamily="2" charset="0"/>
              </a:rPr>
              <a:t>vendita e post-vendita di prodotti e servizi finanziari.</a:t>
            </a:r>
            <a:endParaRPr lang="it-IT" sz="1000" dirty="0">
              <a:solidFill>
                <a:schemeClr val="tx2"/>
              </a:solidFill>
              <a:latin typeface="Roboto"/>
            </a:endParaRPr>
          </a:p>
          <a:p>
            <a:pPr indent="-271462" algn="just">
              <a:buFont typeface="Arial" panose="020B0604020202020204" pitchFamily="34" charset="0"/>
              <a:buChar char="•"/>
              <a:defRPr/>
            </a:pPr>
            <a:r>
              <a:rPr lang="it-IT" sz="1000" b="1" dirty="0">
                <a:solidFill>
                  <a:schemeClr val="tx2"/>
                </a:solidFill>
                <a:latin typeface="Roboto"/>
              </a:rPr>
              <a:t>Servizi bancari tipici (raccolta)</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rocessi attinenti all'erogazione alla clientela di servizi caratteristici dell'attività bancaria: conto corrente, deposito titoli, libretto a risparmio e certificati di deposito.</a:t>
            </a:r>
          </a:p>
          <a:p>
            <a:pPr marL="269875" indent="-269875" algn="just">
              <a:buFont typeface="Arial" panose="020B0604020202020204" pitchFamily="34" charset="0"/>
              <a:buChar char="•"/>
              <a:defRPr/>
            </a:pPr>
            <a:r>
              <a:rPr lang="it-IT" sz="1000" b="1" dirty="0">
                <a:solidFill>
                  <a:schemeClr val="tx2"/>
                </a:solidFill>
                <a:latin typeface="Roboto"/>
              </a:rPr>
              <a:t>Credito</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di gestione del credito, nelle sue componenti di funding e </a:t>
            </a:r>
            <a:r>
              <a:rPr lang="it-IT" sz="1000" b="0" i="0" dirty="0" err="1">
                <a:solidFill>
                  <a:schemeClr val="tx2"/>
                </a:solidFill>
                <a:effectLst/>
                <a:latin typeface="Roboto" panose="02000000000000000000" pitchFamily="2" charset="0"/>
              </a:rPr>
              <a:t>origination</a:t>
            </a:r>
            <a:r>
              <a:rPr lang="it-IT" sz="1000" b="0" i="0" dirty="0">
                <a:solidFill>
                  <a:schemeClr val="tx2"/>
                </a:solidFill>
                <a:effectLst/>
                <a:latin typeface="Roboto" panose="02000000000000000000" pitchFamily="2" charset="0"/>
              </a:rPr>
              <a:t>, verso i diversi destinatari (imprese, famiglie e pubblica amministrazione), nelle diverse tipologie (credito fondiario, agrario, artigiano, industriale, etc.), di diversa durata (breve, medio, lungo) e con diverse forme tecniche (credito al consumo, prestiti personali, mutui, leasing e factoring, etc.).</a:t>
            </a:r>
            <a:endParaRPr lang="it-IT" sz="1000" dirty="0">
              <a:solidFill>
                <a:schemeClr val="tx2"/>
              </a:solidFill>
              <a:latin typeface="Roboto"/>
            </a:endParaRPr>
          </a:p>
          <a:p>
            <a:pPr indent="-271462" algn="just">
              <a:buFont typeface="Arial" panose="020B0604020202020204" pitchFamily="34" charset="0"/>
              <a:buChar char="•"/>
              <a:defRPr/>
            </a:pPr>
            <a:r>
              <a:rPr lang="it-IT" sz="1000" b="1" dirty="0">
                <a:solidFill>
                  <a:schemeClr val="tx2"/>
                </a:solidFill>
                <a:latin typeface="Roboto"/>
              </a:rPr>
              <a:t>Incassi e pagamenti</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di gestione delle operazioni di movimentazione di denaro tramite disposizione di incassi o pagamenti per conto del cliente.</a:t>
            </a:r>
            <a:endParaRPr lang="it-IT" sz="1000" dirty="0">
              <a:solidFill>
                <a:schemeClr val="tx2"/>
              </a:solidFill>
              <a:latin typeface="Roboto"/>
            </a:endParaRPr>
          </a:p>
          <a:p>
            <a:pPr indent="-271462" algn="just">
              <a:buFont typeface="Arial" panose="020B0604020202020204" pitchFamily="34" charset="0"/>
              <a:buChar char="•"/>
              <a:defRPr/>
            </a:pPr>
            <a:r>
              <a:rPr lang="it-IT" sz="1000" b="1" dirty="0">
                <a:solidFill>
                  <a:schemeClr val="tx2"/>
                </a:solidFill>
                <a:latin typeface="Roboto"/>
              </a:rPr>
              <a:t>Finanza</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di gestione dei servizi di investimento (raccolta, negoziazione e gestione titoli), per conto della clientela e per la banca.</a:t>
            </a:r>
            <a:endParaRPr lang="it-IT" sz="1000" dirty="0">
              <a:solidFill>
                <a:schemeClr val="tx2"/>
              </a:solidFill>
              <a:latin typeface="Roboto"/>
            </a:endParaRPr>
          </a:p>
          <a:p>
            <a:pPr marL="269875" indent="-269875" algn="just">
              <a:buFont typeface="Arial" panose="020B0604020202020204" pitchFamily="34" charset="0"/>
              <a:buChar char="•"/>
              <a:defRPr/>
            </a:pPr>
            <a:r>
              <a:rPr lang="it-IT" sz="1000" b="1" dirty="0">
                <a:solidFill>
                  <a:schemeClr val="tx2"/>
                </a:solidFill>
                <a:latin typeface="Roboto"/>
              </a:rPr>
              <a:t>Sviluppo canali</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rocesso che sovraintende la gestione operativa e il coordinamento dei canali di contatto con la clientela, il loro sviluppo in termini di servizi offerti rispettando i livelli qualitativi prestabiliti.</a:t>
            </a:r>
            <a:endParaRPr lang="it-IT" sz="1000" dirty="0">
              <a:solidFill>
                <a:schemeClr val="tx2"/>
              </a:solidFill>
              <a:latin typeface="Roboto"/>
            </a:endParaRPr>
          </a:p>
          <a:p>
            <a:pPr marL="269875" indent="-269875" algn="just">
              <a:buFont typeface="Arial" panose="020B0604020202020204" pitchFamily="34" charset="0"/>
              <a:buChar char="•"/>
              <a:defRPr/>
            </a:pPr>
            <a:r>
              <a:rPr lang="it-IT" sz="1000" b="1" dirty="0">
                <a:solidFill>
                  <a:schemeClr val="tx2"/>
                </a:solidFill>
                <a:latin typeface="Roboto"/>
              </a:rPr>
              <a:t>Processi di supporto</a:t>
            </a:r>
            <a:r>
              <a:rPr lang="it-IT" sz="1000" dirty="0">
                <a:solidFill>
                  <a:schemeClr val="tx2"/>
                </a:solidFill>
                <a:latin typeface="Roboto"/>
              </a:rPr>
              <a:t>: </a:t>
            </a:r>
            <a:r>
              <a:rPr lang="it-IT" sz="1000" dirty="0">
                <a:solidFill>
                  <a:schemeClr val="tx2"/>
                </a:solidFill>
                <a:latin typeface="Roboto" panose="02000000000000000000" pitchFamily="2" charset="0"/>
              </a:rPr>
              <a:t>p</a:t>
            </a:r>
            <a:r>
              <a:rPr lang="it-IT" sz="1000" b="0" i="0" dirty="0">
                <a:solidFill>
                  <a:schemeClr val="tx2"/>
                </a:solidFill>
                <a:effectLst/>
                <a:latin typeface="Roboto" panose="02000000000000000000" pitchFamily="2" charset="0"/>
              </a:rPr>
              <a:t>rocessi a supporto di tutte le attività operative dell'azienda. Comprendono l'organizzazione, i sistemi informativi e le telecomunicazioni, la sicurezza, le risorse umane, l'amministrazione, il supporto legale, tributario e logistico, gli acquisti, le partecipazioni e la gestione degli organi sociali, il contante e i valori.</a:t>
            </a:r>
            <a:endParaRPr lang="it-IT" sz="1000" dirty="0">
              <a:solidFill>
                <a:schemeClr val="tx2"/>
              </a:solidFill>
              <a:latin typeface="Roboto"/>
            </a:endParaRPr>
          </a:p>
          <a:p>
            <a:pPr marL="269875" indent="-269875" algn="just">
              <a:buFont typeface="Arial" panose="020B0604020202020204" pitchFamily="34" charset="0"/>
              <a:buChar char="•"/>
              <a:defRPr/>
            </a:pPr>
            <a:r>
              <a:rPr lang="it-IT" sz="1000" b="1" dirty="0">
                <a:solidFill>
                  <a:schemeClr val="tx2"/>
                </a:solidFill>
                <a:latin typeface="Roboto"/>
              </a:rPr>
              <a:t>Processi di governo</a:t>
            </a:r>
            <a:r>
              <a:rPr lang="it-IT" sz="1000" dirty="0">
                <a:solidFill>
                  <a:schemeClr val="tx2"/>
                </a:solidFill>
                <a:latin typeface="Roboto"/>
              </a:rPr>
              <a:t>: </a:t>
            </a:r>
            <a:r>
              <a:rPr lang="it-IT" sz="1000" dirty="0">
                <a:solidFill>
                  <a:schemeClr val="tx2"/>
                </a:solidFill>
                <a:latin typeface="Roboto" panose="02000000000000000000" pitchFamily="2" charset="0"/>
              </a:rPr>
              <a:t>Definizione delle strategie e delle linee guida che indirizzano la banca e le sue relazioni con le entità esterne. Comprende lo sviluppo di indicazioni strategiche aziendali, la pianificazione e il controllo di gestione, la gestione dei rischi, dei controlli e della compliance, la comunicazione verso l'interno e l'esterno della struttura.</a:t>
            </a:r>
            <a:endParaRPr lang="it-IT" sz="1000" dirty="0">
              <a:solidFill>
                <a:schemeClr val="tx2"/>
              </a:solidFill>
              <a:latin typeface="Roboto"/>
            </a:endParaRPr>
          </a:p>
        </p:txBody>
      </p:sp>
      <p:sp>
        <p:nvSpPr>
          <p:cNvPr id="10" name="Titolo 3">
            <a:extLst>
              <a:ext uri="{FF2B5EF4-FFF2-40B4-BE49-F238E27FC236}">
                <a16:creationId xmlns:a16="http://schemas.microsoft.com/office/drawing/2014/main" id="{DDB4C24E-184C-9146-6703-13C8EE78E878}"/>
              </a:ext>
            </a:extLst>
          </p:cNvPr>
          <p:cNvSpPr txBox="1">
            <a:spLocks/>
          </p:cNvSpPr>
          <p:nvPr/>
        </p:nvSpPr>
        <p:spPr>
          <a:xfrm>
            <a:off x="1926772" y="266003"/>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Modalità di compilazione della Scheda di Progetto</a:t>
            </a:r>
          </a:p>
        </p:txBody>
      </p:sp>
    </p:spTree>
    <p:extLst>
      <p:ext uri="{BB962C8B-B14F-4D97-AF65-F5344CB8AC3E}">
        <p14:creationId xmlns:p14="http://schemas.microsoft.com/office/powerpoint/2010/main" val="317751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788C7F8A-71C5-CB77-80A3-963C3A7D5395}"/>
              </a:ext>
            </a:extLst>
          </p:cNvPr>
          <p:cNvSpPr>
            <a:spLocks noGrp="1"/>
          </p:cNvSpPr>
          <p:nvPr>
            <p:ph type="body" idx="1"/>
          </p:nvPr>
        </p:nvSpPr>
        <p:spPr>
          <a:xfrm>
            <a:off x="6380921" y="1545562"/>
            <a:ext cx="5451195" cy="5023692"/>
          </a:xfrm>
          <a:solidFill>
            <a:schemeClr val="accent3">
              <a:lumMod val="20000"/>
              <a:lumOff val="80000"/>
            </a:schemeClr>
          </a:solidFill>
          <a:ln>
            <a:solidFill>
              <a:schemeClr val="accent1"/>
            </a:solidFill>
          </a:ln>
        </p:spPr>
        <p:txBody>
          <a:bodyPr spcFirstLastPara="1" wrap="square" lIns="91425" tIns="45700" rIns="91425" bIns="45700" anchor="t" anchorCtr="0">
            <a:noAutofit/>
          </a:bodyPr>
          <a:lstStyle/>
          <a:p>
            <a:pPr algn="ctr"/>
            <a:r>
              <a:rPr lang="it-IT" sz="1600" b="1" dirty="0">
                <a:solidFill>
                  <a:srgbClr val="002060"/>
                </a:solidFill>
              </a:rPr>
              <a:t>DATI IDENTIFICATIVI DEL REFERENTE</a:t>
            </a:r>
          </a:p>
          <a:p>
            <a:endParaRPr lang="it-IT" b="1" dirty="0">
              <a:solidFill>
                <a:srgbClr val="002060"/>
              </a:solidFill>
            </a:endParaRPr>
          </a:p>
        </p:txBody>
      </p:sp>
      <p:sp>
        <p:nvSpPr>
          <p:cNvPr id="5" name="Segnaposto testo 4">
            <a:extLst>
              <a:ext uri="{FF2B5EF4-FFF2-40B4-BE49-F238E27FC236}">
                <a16:creationId xmlns:a16="http://schemas.microsoft.com/office/drawing/2014/main" id="{8CDAC986-6574-7F8E-27C5-699FD702569D}"/>
              </a:ext>
            </a:extLst>
          </p:cNvPr>
          <p:cNvSpPr>
            <a:spLocks noGrp="1"/>
          </p:cNvSpPr>
          <p:nvPr>
            <p:ph type="body" idx="2"/>
          </p:nvPr>
        </p:nvSpPr>
        <p:spPr>
          <a:xfrm>
            <a:off x="491780" y="1545560"/>
            <a:ext cx="5699700" cy="2565331"/>
          </a:xfrm>
          <a:solidFill>
            <a:schemeClr val="bg1"/>
          </a:solidFill>
          <a:ln>
            <a:solidFill>
              <a:schemeClr val="accent1"/>
            </a:solidFill>
          </a:ln>
        </p:spPr>
        <p:txBody>
          <a:bodyPr/>
          <a:lstStyle/>
          <a:p>
            <a:pPr algn="ctr"/>
            <a:r>
              <a:rPr lang="it-IT" sz="1600" b="1" dirty="0"/>
              <a:t>DATI IDENTIFICATIVI DELLA BANCA PARTECIPANTE</a:t>
            </a:r>
          </a:p>
        </p:txBody>
      </p:sp>
      <p:sp>
        <p:nvSpPr>
          <p:cNvPr id="12" name="CasellaDiTesto 11">
            <a:extLst>
              <a:ext uri="{FF2B5EF4-FFF2-40B4-BE49-F238E27FC236}">
                <a16:creationId xmlns:a16="http://schemas.microsoft.com/office/drawing/2014/main" id="{A81F5D3E-B1E1-1680-3D31-628BFE50F447}"/>
              </a:ext>
            </a:extLst>
          </p:cNvPr>
          <p:cNvSpPr txBox="1"/>
          <p:nvPr/>
        </p:nvSpPr>
        <p:spPr>
          <a:xfrm>
            <a:off x="447352" y="844300"/>
            <a:ext cx="11212857" cy="540661"/>
          </a:xfrm>
          <a:prstGeom prst="rect">
            <a:avLst/>
          </a:prstGeom>
          <a:noFill/>
        </p:spPr>
        <p:txBody>
          <a:bodyPr wrap="square">
            <a:spAutoFit/>
          </a:bodyPr>
          <a:lstStyle/>
          <a:p>
            <a:pPr algn="just">
              <a:lnSpc>
                <a:spcPct val="107000"/>
              </a:lnSpc>
              <a:buClr>
                <a:srgbClr val="000000"/>
              </a:buClr>
              <a:buSzPts val="1600"/>
              <a:defRPr/>
            </a:pPr>
            <a:r>
              <a:rPr lang="it-IT" sz="1400" kern="0" dirty="0">
                <a:solidFill>
                  <a:srgbClr val="5D6671"/>
                </a:solidFill>
                <a:latin typeface="Roboto"/>
                <a:ea typeface="Roboto"/>
                <a:cs typeface="Roboto"/>
              </a:rPr>
              <a:t>La presente scheda dovrà essere compilata e inviata esclusivamente in formato ppt via e-mail all'indirizzo </a:t>
            </a:r>
            <a:r>
              <a:rPr lang="it-IT" sz="1400" kern="0" dirty="0">
                <a:solidFill>
                  <a:srgbClr val="5D6671"/>
                </a:solidFill>
                <a:latin typeface="Roboto"/>
                <a:ea typeface="Roboto"/>
                <a:cs typeface="Roboto"/>
                <a:hlinkClick r:id="rId2"/>
              </a:rPr>
              <a:t>premioabinnovazione@abilab.it</a:t>
            </a:r>
            <a:r>
              <a:rPr lang="it-IT" sz="1400" kern="0" dirty="0">
                <a:solidFill>
                  <a:srgbClr val="5D6671"/>
                </a:solidFill>
                <a:latin typeface="Roboto"/>
                <a:ea typeface="Roboto"/>
                <a:cs typeface="Roboto"/>
              </a:rPr>
              <a:t> entro il </a:t>
            </a:r>
            <a:r>
              <a:rPr lang="it-IT" sz="1400" b="1" u="sng" kern="0" dirty="0">
                <a:solidFill>
                  <a:srgbClr val="5D6671"/>
                </a:solidFill>
                <a:latin typeface="Roboto"/>
                <a:ea typeface="Roboto"/>
                <a:cs typeface="Roboto"/>
              </a:rPr>
              <a:t>13 febbraio 2026.</a:t>
            </a:r>
          </a:p>
        </p:txBody>
      </p:sp>
      <p:sp>
        <p:nvSpPr>
          <p:cNvPr id="13" name="Rettangolo con angoli arrotondati 12">
            <a:extLst>
              <a:ext uri="{FF2B5EF4-FFF2-40B4-BE49-F238E27FC236}">
                <a16:creationId xmlns:a16="http://schemas.microsoft.com/office/drawing/2014/main" id="{799BFC8A-88B8-C2E8-4E1D-ACC40208D454}"/>
              </a:ext>
            </a:extLst>
          </p:cNvPr>
          <p:cNvSpPr/>
          <p:nvPr/>
        </p:nvSpPr>
        <p:spPr>
          <a:xfrm>
            <a:off x="766981" y="2545702"/>
            <a:ext cx="5239304" cy="465108"/>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14" name="CasellaDiTesto 13">
            <a:extLst>
              <a:ext uri="{FF2B5EF4-FFF2-40B4-BE49-F238E27FC236}">
                <a16:creationId xmlns:a16="http://schemas.microsoft.com/office/drawing/2014/main" id="{EFED168F-2362-0034-0545-29C276D9D6F7}"/>
              </a:ext>
            </a:extLst>
          </p:cNvPr>
          <p:cNvSpPr txBox="1"/>
          <p:nvPr/>
        </p:nvSpPr>
        <p:spPr>
          <a:xfrm>
            <a:off x="766981" y="2250648"/>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Ragione sociale</a:t>
            </a:r>
          </a:p>
        </p:txBody>
      </p:sp>
      <p:sp>
        <p:nvSpPr>
          <p:cNvPr id="15" name="Rettangolo con angoli arrotondati 14">
            <a:extLst>
              <a:ext uri="{FF2B5EF4-FFF2-40B4-BE49-F238E27FC236}">
                <a16:creationId xmlns:a16="http://schemas.microsoft.com/office/drawing/2014/main" id="{09553831-FFDD-00CD-7947-ECF448A659BA}"/>
              </a:ext>
            </a:extLst>
          </p:cNvPr>
          <p:cNvSpPr/>
          <p:nvPr/>
        </p:nvSpPr>
        <p:spPr>
          <a:xfrm>
            <a:off x="766981" y="3458207"/>
            <a:ext cx="5239304" cy="465108"/>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16" name="CasellaDiTesto 15">
            <a:extLst>
              <a:ext uri="{FF2B5EF4-FFF2-40B4-BE49-F238E27FC236}">
                <a16:creationId xmlns:a16="http://schemas.microsoft.com/office/drawing/2014/main" id="{A42B0AA8-1997-129A-5FB2-F683446D0AA9}"/>
              </a:ext>
            </a:extLst>
          </p:cNvPr>
          <p:cNvSpPr txBox="1"/>
          <p:nvPr/>
        </p:nvSpPr>
        <p:spPr>
          <a:xfrm>
            <a:off x="766981" y="3152136"/>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Codice ABI</a:t>
            </a:r>
          </a:p>
        </p:txBody>
      </p:sp>
      <p:sp>
        <p:nvSpPr>
          <p:cNvPr id="17" name="Rettangolo con angoli arrotondati 16">
            <a:extLst>
              <a:ext uri="{FF2B5EF4-FFF2-40B4-BE49-F238E27FC236}">
                <a16:creationId xmlns:a16="http://schemas.microsoft.com/office/drawing/2014/main" id="{E7B3D1B1-AEF9-BBCB-0394-0EF36A820D80}"/>
              </a:ext>
            </a:extLst>
          </p:cNvPr>
          <p:cNvSpPr/>
          <p:nvPr/>
        </p:nvSpPr>
        <p:spPr>
          <a:xfrm>
            <a:off x="6466681" y="2777054"/>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18" name="CasellaDiTesto 17">
            <a:extLst>
              <a:ext uri="{FF2B5EF4-FFF2-40B4-BE49-F238E27FC236}">
                <a16:creationId xmlns:a16="http://schemas.microsoft.com/office/drawing/2014/main" id="{55A73344-E4A1-2285-8C31-C2E9837C3930}"/>
              </a:ext>
            </a:extLst>
          </p:cNvPr>
          <p:cNvSpPr txBox="1"/>
          <p:nvPr/>
        </p:nvSpPr>
        <p:spPr>
          <a:xfrm>
            <a:off x="6466681" y="2404881"/>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Nome e Cognome</a:t>
            </a:r>
          </a:p>
        </p:txBody>
      </p:sp>
      <p:sp>
        <p:nvSpPr>
          <p:cNvPr id="19" name="Rettangolo con angoli arrotondati 18">
            <a:extLst>
              <a:ext uri="{FF2B5EF4-FFF2-40B4-BE49-F238E27FC236}">
                <a16:creationId xmlns:a16="http://schemas.microsoft.com/office/drawing/2014/main" id="{7A068DE3-9719-677C-737C-A079036DAE58}"/>
              </a:ext>
            </a:extLst>
          </p:cNvPr>
          <p:cNvSpPr/>
          <p:nvPr/>
        </p:nvSpPr>
        <p:spPr>
          <a:xfrm>
            <a:off x="6466681" y="3799729"/>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0" name="CasellaDiTesto 19">
            <a:extLst>
              <a:ext uri="{FF2B5EF4-FFF2-40B4-BE49-F238E27FC236}">
                <a16:creationId xmlns:a16="http://schemas.microsoft.com/office/drawing/2014/main" id="{7DCBE648-61D2-FB86-7637-FC1F3DA8C0AA}"/>
              </a:ext>
            </a:extLst>
          </p:cNvPr>
          <p:cNvSpPr txBox="1"/>
          <p:nvPr/>
        </p:nvSpPr>
        <p:spPr>
          <a:xfrm>
            <a:off x="6466681" y="3427556"/>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Qualifica aziendale</a:t>
            </a:r>
          </a:p>
        </p:txBody>
      </p:sp>
      <p:sp>
        <p:nvSpPr>
          <p:cNvPr id="21" name="Rettangolo con angoli arrotondati 20">
            <a:extLst>
              <a:ext uri="{FF2B5EF4-FFF2-40B4-BE49-F238E27FC236}">
                <a16:creationId xmlns:a16="http://schemas.microsoft.com/office/drawing/2014/main" id="{F309412D-1180-F477-BB5E-8787DF85B8D3}"/>
              </a:ext>
            </a:extLst>
          </p:cNvPr>
          <p:cNvSpPr/>
          <p:nvPr/>
        </p:nvSpPr>
        <p:spPr>
          <a:xfrm>
            <a:off x="6466681" y="4802557"/>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2" name="CasellaDiTesto 21">
            <a:extLst>
              <a:ext uri="{FF2B5EF4-FFF2-40B4-BE49-F238E27FC236}">
                <a16:creationId xmlns:a16="http://schemas.microsoft.com/office/drawing/2014/main" id="{1C8122E9-C387-B0D8-CFD2-ABBDF42C1AB4}"/>
              </a:ext>
            </a:extLst>
          </p:cNvPr>
          <p:cNvSpPr txBox="1"/>
          <p:nvPr/>
        </p:nvSpPr>
        <p:spPr>
          <a:xfrm>
            <a:off x="6466681" y="4430384"/>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@e-mail</a:t>
            </a:r>
          </a:p>
        </p:txBody>
      </p:sp>
      <p:sp>
        <p:nvSpPr>
          <p:cNvPr id="23" name="Rettangolo con angoli arrotondati 22">
            <a:extLst>
              <a:ext uri="{FF2B5EF4-FFF2-40B4-BE49-F238E27FC236}">
                <a16:creationId xmlns:a16="http://schemas.microsoft.com/office/drawing/2014/main" id="{C192A768-2C34-0D9A-2245-D3CB1A00B0ED}"/>
              </a:ext>
            </a:extLst>
          </p:cNvPr>
          <p:cNvSpPr/>
          <p:nvPr/>
        </p:nvSpPr>
        <p:spPr>
          <a:xfrm>
            <a:off x="6466681" y="5825232"/>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4" name="CasellaDiTesto 23">
            <a:extLst>
              <a:ext uri="{FF2B5EF4-FFF2-40B4-BE49-F238E27FC236}">
                <a16:creationId xmlns:a16="http://schemas.microsoft.com/office/drawing/2014/main" id="{7668A9B0-5F10-E8DF-3CD5-2C4A4C3B26BE}"/>
              </a:ext>
            </a:extLst>
          </p:cNvPr>
          <p:cNvSpPr txBox="1"/>
          <p:nvPr/>
        </p:nvSpPr>
        <p:spPr>
          <a:xfrm>
            <a:off x="6466681" y="5453059"/>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Telefono</a:t>
            </a:r>
          </a:p>
        </p:txBody>
      </p:sp>
      <p:sp>
        <p:nvSpPr>
          <p:cNvPr id="25" name="Segnaposto testo 4">
            <a:extLst>
              <a:ext uri="{FF2B5EF4-FFF2-40B4-BE49-F238E27FC236}">
                <a16:creationId xmlns:a16="http://schemas.microsoft.com/office/drawing/2014/main" id="{8B484892-F1EF-E9C1-9780-AA2866EC8D18}"/>
              </a:ext>
            </a:extLst>
          </p:cNvPr>
          <p:cNvSpPr txBox="1">
            <a:spLocks/>
          </p:cNvSpPr>
          <p:nvPr/>
        </p:nvSpPr>
        <p:spPr>
          <a:xfrm>
            <a:off x="491780" y="4195928"/>
            <a:ext cx="5699700" cy="2373326"/>
          </a:xfrm>
          <a:prstGeom prst="rect">
            <a:avLst/>
          </a:prstGeom>
          <a:solidFill>
            <a:schemeClr val="bg1">
              <a:lumMod val="95000"/>
            </a:schemeClr>
          </a:solidFill>
          <a:ln>
            <a:solidFill>
              <a:schemeClr val="accent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20000"/>
              </a:lnSpc>
              <a:spcBef>
                <a:spcPts val="360"/>
              </a:spcBef>
              <a:spcAft>
                <a:spcPts val="0"/>
              </a:spcAft>
              <a:buClr>
                <a:schemeClr val="dk2"/>
              </a:buClr>
              <a:buSzPts val="1800"/>
              <a:buFont typeface="Arial"/>
              <a:buNone/>
              <a:defRPr sz="1800" b="0" i="0" u="none" strike="noStrike" cap="none">
                <a:solidFill>
                  <a:schemeClr val="dk2"/>
                </a:solidFill>
                <a:latin typeface="Roboto"/>
                <a:ea typeface="Roboto"/>
                <a:cs typeface="Roboto"/>
                <a:sym typeface="Roboto"/>
              </a:defRPr>
            </a:lvl1pPr>
            <a:lvl2pPr marL="914400" marR="0" lvl="1"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2pPr>
            <a:lvl3pPr marL="1371600" marR="0" lvl="2"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3pPr>
            <a:lvl4pPr marL="1828800" marR="0" lvl="3"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4pPr>
            <a:lvl5pPr marL="2286000" marR="0" lvl="4"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Roboto"/>
                <a:ea typeface="Roboto"/>
                <a:cs typeface="Roboto"/>
                <a:sym typeface="Roboto"/>
              </a:defRPr>
            </a:lvl5pPr>
            <a:lvl6pPr marL="2743200" marR="0" lvl="5"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6pPr>
            <a:lvl7pPr marL="3200400" marR="0" lvl="6"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7pPr>
            <a:lvl8pPr marL="3657600" marR="0" lvl="7"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8pPr>
            <a:lvl9pPr marL="4114800" marR="0" lvl="8"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9pPr>
          </a:lstStyle>
          <a:p>
            <a:pPr algn="ctr"/>
            <a:r>
              <a:rPr lang="it-IT" sz="1600" b="1" kern="0" dirty="0"/>
              <a:t>INFORMAZIONI SULLA COMPILAZIONE</a:t>
            </a:r>
          </a:p>
        </p:txBody>
      </p:sp>
      <p:sp>
        <p:nvSpPr>
          <p:cNvPr id="26" name="Rettangolo con angoli arrotondati 25">
            <a:extLst>
              <a:ext uri="{FF2B5EF4-FFF2-40B4-BE49-F238E27FC236}">
                <a16:creationId xmlns:a16="http://schemas.microsoft.com/office/drawing/2014/main" id="{0C82695A-C169-51E8-C377-41E813B7EF72}"/>
              </a:ext>
            </a:extLst>
          </p:cNvPr>
          <p:cNvSpPr/>
          <p:nvPr/>
        </p:nvSpPr>
        <p:spPr>
          <a:xfrm>
            <a:off x="766981" y="5021500"/>
            <a:ext cx="2174523"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7" name="CasellaDiTesto 26">
            <a:extLst>
              <a:ext uri="{FF2B5EF4-FFF2-40B4-BE49-F238E27FC236}">
                <a16:creationId xmlns:a16="http://schemas.microsoft.com/office/drawing/2014/main" id="{E5F53F9C-EBC2-B91E-19CE-2BC8CD8F492E}"/>
              </a:ext>
            </a:extLst>
          </p:cNvPr>
          <p:cNvSpPr txBox="1"/>
          <p:nvPr/>
        </p:nvSpPr>
        <p:spPr>
          <a:xfrm>
            <a:off x="766981" y="4715429"/>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Data di compilazione</a:t>
            </a:r>
          </a:p>
        </p:txBody>
      </p:sp>
      <p:sp>
        <p:nvSpPr>
          <p:cNvPr id="28" name="Rettangolo con angoli arrotondati 27">
            <a:extLst>
              <a:ext uri="{FF2B5EF4-FFF2-40B4-BE49-F238E27FC236}">
                <a16:creationId xmlns:a16="http://schemas.microsoft.com/office/drawing/2014/main" id="{34458A43-4836-550F-410A-AFB84861128A}"/>
              </a:ext>
            </a:extLst>
          </p:cNvPr>
          <p:cNvSpPr/>
          <p:nvPr/>
        </p:nvSpPr>
        <p:spPr>
          <a:xfrm>
            <a:off x="766981" y="5934005"/>
            <a:ext cx="5239304"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29" name="CasellaDiTesto 28">
            <a:extLst>
              <a:ext uri="{FF2B5EF4-FFF2-40B4-BE49-F238E27FC236}">
                <a16:creationId xmlns:a16="http://schemas.microsoft.com/office/drawing/2014/main" id="{CAA1F801-CD02-0B07-B8B4-35732A947F4D}"/>
              </a:ext>
            </a:extLst>
          </p:cNvPr>
          <p:cNvSpPr txBox="1"/>
          <p:nvPr/>
        </p:nvSpPr>
        <p:spPr>
          <a:xfrm>
            <a:off x="766981" y="5616917"/>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Autore</a:t>
            </a:r>
          </a:p>
        </p:txBody>
      </p:sp>
      <p:sp>
        <p:nvSpPr>
          <p:cNvPr id="30" name="Rettangolo con angoli arrotondati 29">
            <a:extLst>
              <a:ext uri="{FF2B5EF4-FFF2-40B4-BE49-F238E27FC236}">
                <a16:creationId xmlns:a16="http://schemas.microsoft.com/office/drawing/2014/main" id="{07EFB881-13E4-4497-B894-96B893BCC98A}"/>
              </a:ext>
            </a:extLst>
          </p:cNvPr>
          <p:cNvSpPr/>
          <p:nvPr/>
        </p:nvSpPr>
        <p:spPr>
          <a:xfrm>
            <a:off x="3586102" y="5018499"/>
            <a:ext cx="2420183" cy="465108"/>
          </a:xfrm>
          <a:prstGeom prst="roundRect">
            <a:avLst>
              <a:gd name="adj" fmla="val 6173"/>
            </a:avLst>
          </a:prstGeom>
          <a:solidFill>
            <a:schemeClr val="bg1"/>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nSpc>
                <a:spcPct val="107000"/>
              </a:lnSpc>
              <a:spcAft>
                <a:spcPts val="800"/>
              </a:spcAft>
            </a:pPr>
            <a:endParaRPr lang="it-IT" sz="1200" kern="100" dirty="0">
              <a:effectLst/>
              <a:latin typeface="Roboto" panose="02000000000000000000" pitchFamily="2" charset="0"/>
              <a:ea typeface="Roboto" panose="02000000000000000000" pitchFamily="2" charset="0"/>
              <a:cs typeface="Roboto" panose="02000000000000000000" pitchFamily="2" charset="0"/>
            </a:endParaRPr>
          </a:p>
        </p:txBody>
      </p:sp>
      <p:sp>
        <p:nvSpPr>
          <p:cNvPr id="31" name="CasellaDiTesto 30">
            <a:extLst>
              <a:ext uri="{FF2B5EF4-FFF2-40B4-BE49-F238E27FC236}">
                <a16:creationId xmlns:a16="http://schemas.microsoft.com/office/drawing/2014/main" id="{387729ED-56EC-5769-A8D2-10328FC49A44}"/>
              </a:ext>
            </a:extLst>
          </p:cNvPr>
          <p:cNvSpPr txBox="1"/>
          <p:nvPr/>
        </p:nvSpPr>
        <p:spPr>
          <a:xfrm>
            <a:off x="3586102" y="4723445"/>
            <a:ext cx="3525397" cy="307777"/>
          </a:xfrm>
          <a:prstGeom prst="rect">
            <a:avLst/>
          </a:prstGeom>
          <a:noFill/>
        </p:spPr>
        <p:txBody>
          <a:bodyPr wrap="square" rtlCol="0">
            <a:spAutoFit/>
          </a:bodyPr>
          <a:lstStyle/>
          <a:p>
            <a:r>
              <a:rPr lang="it-IT" sz="1400" kern="0" dirty="0">
                <a:solidFill>
                  <a:srgbClr val="5D6671"/>
                </a:solidFill>
                <a:latin typeface="Roboto"/>
                <a:ea typeface="Roboto"/>
                <a:cs typeface="Roboto"/>
              </a:rPr>
              <a:t>Note</a:t>
            </a:r>
          </a:p>
        </p:txBody>
      </p:sp>
      <p:sp>
        <p:nvSpPr>
          <p:cNvPr id="32" name="Titolo 3">
            <a:extLst>
              <a:ext uri="{FF2B5EF4-FFF2-40B4-BE49-F238E27FC236}">
                <a16:creationId xmlns:a16="http://schemas.microsoft.com/office/drawing/2014/main" id="{DF4B9E04-C12F-15F5-DF34-89F33E355F9E}"/>
              </a:ext>
            </a:extLst>
          </p:cNvPr>
          <p:cNvSpPr txBox="1">
            <a:spLocks/>
          </p:cNvSpPr>
          <p:nvPr/>
        </p:nvSpPr>
        <p:spPr>
          <a:xfrm>
            <a:off x="1926772" y="244232"/>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RPr lang="it-IT"/>
            </a:defPPr>
            <a:lvl1pPr marR="0" lvl="0" algn="ctr">
              <a:lnSpc>
                <a:spcPct val="100000"/>
              </a:lnSpc>
              <a:spcBef>
                <a:spcPts val="0"/>
              </a:spcBef>
              <a:spcAft>
                <a:spcPts val="0"/>
              </a:spcAft>
              <a:buClr>
                <a:srgbClr val="00427C"/>
              </a:buClr>
              <a:buSzPts val="2800"/>
              <a:buFont typeface="Roboto"/>
              <a:buNone/>
              <a:defRPr sz="2400" b="1" i="0" u="none" strike="noStrike" kern="0" cap="none">
                <a:solidFill>
                  <a:srgbClr val="00427C"/>
                </a:solidFill>
                <a:latin typeface="Roboto"/>
                <a:ea typeface="Roboto"/>
                <a:cs typeface="Roboto"/>
              </a:defRPr>
            </a:lvl1pPr>
            <a:lvl2pPr marR="0" lvl="1">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b="0" i="0" u="none" strike="noStrike" cap="none">
                <a:solidFill>
                  <a:srgbClr val="000000"/>
                </a:solidFill>
                <a:latin typeface="Arial"/>
                <a:ea typeface="Arial"/>
                <a:cs typeface="Arial"/>
              </a:defRPr>
            </a:lvl9pPr>
          </a:lstStyle>
          <a:p>
            <a:r>
              <a:rPr lang="it-IT" dirty="0"/>
              <a:t>I</a:t>
            </a:r>
            <a:r>
              <a:rPr lang="it-IT" dirty="0">
                <a:sym typeface="Roboto"/>
              </a:rPr>
              <a:t>nformazioni anagrafiche di dettaglio</a:t>
            </a:r>
            <a:endParaRPr lang="it-IT" dirty="0"/>
          </a:p>
        </p:txBody>
      </p:sp>
    </p:spTree>
    <p:extLst>
      <p:ext uri="{BB962C8B-B14F-4D97-AF65-F5344CB8AC3E}">
        <p14:creationId xmlns:p14="http://schemas.microsoft.com/office/powerpoint/2010/main" val="294583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9A59B7A6-7E6E-7922-D515-7D4D1D6241BE}"/>
              </a:ext>
            </a:extLst>
          </p:cNvPr>
          <p:cNvSpPr/>
          <p:nvPr/>
        </p:nvSpPr>
        <p:spPr>
          <a:xfrm>
            <a:off x="224443" y="741312"/>
            <a:ext cx="11838102" cy="445209"/>
          </a:xfrm>
          <a:prstGeom prst="roundRect">
            <a:avLst/>
          </a:prstGeom>
          <a:solidFill>
            <a:schemeClr val="bg1">
              <a:lumMod val="95000"/>
            </a:schemeClr>
          </a:solidFill>
          <a:ln w="3175" cap="flat" cmpd="sng" algn="ctr">
            <a:solidFill>
              <a:schemeClr val="bg1">
                <a:lumMod val="75000"/>
              </a:schemeClr>
            </a:solidFill>
            <a:prstDash val="solid"/>
            <a:miter lim="800000"/>
          </a:ln>
          <a:effectLst>
            <a:outerShdw blurRad="185737" dist="38100" dir="2700000" algn="tl" rotWithShape="0">
              <a:prstClr val="black">
                <a:alpha val="33891"/>
              </a:prstClr>
            </a:outerShdw>
          </a:effectLst>
        </p:spPr>
        <p:txBody>
          <a:bodyPr wrap="square"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5D6671"/>
                </a:solidFill>
                <a:effectLst/>
                <a:uLnTx/>
                <a:uFillTx/>
                <a:latin typeface="Roboto"/>
                <a:ea typeface="+mn-ea"/>
                <a:cs typeface="+mn-cs"/>
              </a:rPr>
              <a:t>TITOLO DEL PROGETTO: </a:t>
            </a:r>
            <a:endParaRPr kumimoji="0" lang="it-IT" sz="1050" b="0" i="1" u="none" strike="noStrike" kern="1200" cap="none" spc="0" normalizeH="0" baseline="0" noProof="0" dirty="0">
              <a:ln>
                <a:noFill/>
              </a:ln>
              <a:solidFill>
                <a:srgbClr val="5D6671"/>
              </a:solidFill>
              <a:effectLst/>
              <a:uLnTx/>
              <a:uFillTx/>
              <a:latin typeface="Roboto"/>
              <a:ea typeface="+mn-ea"/>
              <a:cs typeface="+mn-cs"/>
            </a:endParaRPr>
          </a:p>
        </p:txBody>
      </p:sp>
      <p:sp>
        <p:nvSpPr>
          <p:cNvPr id="9" name="Rectangle: Rounded Corners 4">
            <a:extLst>
              <a:ext uri="{FF2B5EF4-FFF2-40B4-BE49-F238E27FC236}">
                <a16:creationId xmlns:a16="http://schemas.microsoft.com/office/drawing/2014/main" id="{201137D2-AA0B-919A-0873-28331928D236}"/>
              </a:ext>
            </a:extLst>
          </p:cNvPr>
          <p:cNvSpPr/>
          <p:nvPr/>
        </p:nvSpPr>
        <p:spPr>
          <a:xfrm>
            <a:off x="224443" y="3140859"/>
            <a:ext cx="11729427" cy="3654001"/>
          </a:xfrm>
          <a:prstGeom prst="roundRect">
            <a:avLst>
              <a:gd name="adj" fmla="val 10564"/>
            </a:avLst>
          </a:prstGeom>
          <a:solidFill>
            <a:srgbClr val="FFFFFF"/>
          </a:solidFill>
          <a:ln w="38100" cap="flat" cmpd="sng" algn="ctr">
            <a:solidFill>
              <a:schemeClr val="accent3"/>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5. DESCRIZIONE GENERALE DELL’INIZIATIVA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Descrivere l’iniziativa realizzata, evidenziando il contesto, i business needs e gli elementi di originalità.</a:t>
            </a:r>
            <a:endParaRPr kumimoji="0" lang="en-US" sz="14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endParaRPr>
          </a:p>
        </p:txBody>
      </p:sp>
      <p:grpSp>
        <p:nvGrpSpPr>
          <p:cNvPr id="10" name="Gruppo 9">
            <a:extLst>
              <a:ext uri="{FF2B5EF4-FFF2-40B4-BE49-F238E27FC236}">
                <a16:creationId xmlns:a16="http://schemas.microsoft.com/office/drawing/2014/main" id="{30D0867B-868B-52CF-7EF5-18498D9053F5}"/>
              </a:ext>
            </a:extLst>
          </p:cNvPr>
          <p:cNvGrpSpPr/>
          <p:nvPr/>
        </p:nvGrpSpPr>
        <p:grpSpPr>
          <a:xfrm>
            <a:off x="132429" y="3284488"/>
            <a:ext cx="327273" cy="327273"/>
            <a:chOff x="535593" y="2768174"/>
            <a:chExt cx="551277" cy="597005"/>
          </a:xfrm>
        </p:grpSpPr>
        <p:sp>
          <p:nvSpPr>
            <p:cNvPr id="11" name="Rectangle: Rounded Corners 23">
              <a:extLst>
                <a:ext uri="{FF2B5EF4-FFF2-40B4-BE49-F238E27FC236}">
                  <a16:creationId xmlns:a16="http://schemas.microsoft.com/office/drawing/2014/main" id="{4832B37B-ECE0-3615-EA96-BF9265EE2DF3}"/>
                </a:ext>
              </a:extLst>
            </p:cNvPr>
            <p:cNvSpPr/>
            <p:nvPr/>
          </p:nvSpPr>
          <p:spPr>
            <a:xfrm>
              <a:off x="535593" y="2768174"/>
              <a:ext cx="551277" cy="597005"/>
            </a:xfrm>
            <a:prstGeom prst="roundRect">
              <a:avLst>
                <a:gd name="adj" fmla="val 10524"/>
              </a:avLst>
            </a:prstGeom>
            <a:solidFill>
              <a:schemeClr val="accent3"/>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12" name="Immagine 11">
              <a:extLst>
                <a:ext uri="{FF2B5EF4-FFF2-40B4-BE49-F238E27FC236}">
                  <a16:creationId xmlns:a16="http://schemas.microsoft.com/office/drawing/2014/main" id="{0036C28A-06A5-6FC2-D1A8-D6743A6AC116}"/>
                </a:ext>
              </a:extLst>
            </p:cNvPr>
            <p:cNvPicPr>
              <a:picLocks noChangeAspect="1"/>
            </p:cNvPicPr>
            <p:nvPr/>
          </p:nvPicPr>
          <p:blipFill>
            <a:blip r:embed="rId2">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586339" y="2876693"/>
              <a:ext cx="371991" cy="379965"/>
            </a:xfrm>
            <a:prstGeom prst="rect">
              <a:avLst/>
            </a:prstGeom>
          </p:spPr>
        </p:pic>
      </p:grpSp>
      <p:sp>
        <p:nvSpPr>
          <p:cNvPr id="13" name="Rettangolo con angoli arrotondati 12">
            <a:extLst>
              <a:ext uri="{FF2B5EF4-FFF2-40B4-BE49-F238E27FC236}">
                <a16:creationId xmlns:a16="http://schemas.microsoft.com/office/drawing/2014/main" id="{1B950AF0-6C5A-7F3A-C148-854631FC33C3}"/>
              </a:ext>
            </a:extLst>
          </p:cNvPr>
          <p:cNvSpPr/>
          <p:nvPr/>
        </p:nvSpPr>
        <p:spPr>
          <a:xfrm>
            <a:off x="357265" y="3709628"/>
            <a:ext cx="11457459" cy="2952427"/>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ttangolo con angoli arrotondati 4">
            <a:extLst>
              <a:ext uri="{FF2B5EF4-FFF2-40B4-BE49-F238E27FC236}">
                <a16:creationId xmlns:a16="http://schemas.microsoft.com/office/drawing/2014/main" id="{346BD41B-5A7F-3D67-0A6F-5C42408391F5}"/>
              </a:ext>
            </a:extLst>
          </p:cNvPr>
          <p:cNvSpPr/>
          <p:nvPr/>
        </p:nvSpPr>
        <p:spPr>
          <a:xfrm>
            <a:off x="243812" y="1291022"/>
            <a:ext cx="4171428" cy="1717031"/>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tlCol="0" anchor="t">
            <a:noAutofit/>
          </a:bodyPr>
          <a:lstStyle/>
          <a:p>
            <a:pPr marL="228600" marR="0" lvl="0" indent="-228600" algn="ctr" defTabSz="914400" rtl="0" eaLnBrk="1" fontAlgn="auto" latinLnBrk="0" hangingPunct="1">
              <a:lnSpc>
                <a:spcPct val="100000"/>
              </a:lnSpc>
              <a:spcBef>
                <a:spcPts val="0"/>
              </a:spcBef>
              <a:spcAft>
                <a:spcPts val="0"/>
              </a:spcAft>
              <a:buClrTx/>
              <a:buSzTx/>
              <a:buFontTx/>
              <a:buAutoNum type="arabicPeriod"/>
              <a:tabLst/>
              <a:defRPr/>
            </a:pPr>
            <a:r>
              <a:rPr lang="it-IT" sz="1200" b="1" dirty="0">
                <a:solidFill>
                  <a:srgbClr val="5D6671"/>
                </a:solidFill>
                <a:latin typeface="Roboto"/>
              </a:rPr>
              <a:t>CATEGORIA DI INNOVAZIONE</a:t>
            </a:r>
          </a:p>
          <a:p>
            <a:pPr marR="0" lvl="0" algn="ctr" defTabSz="914400" rtl="0" eaLnBrk="1" fontAlgn="auto" latinLnBrk="0" hangingPunct="1">
              <a:lnSpc>
                <a:spcPct val="100000"/>
              </a:lnSpc>
              <a:spcBef>
                <a:spcPts val="0"/>
              </a:spcBef>
              <a:spcAft>
                <a:spcPts val="0"/>
              </a:spcAft>
              <a:buClrTx/>
              <a:buSzTx/>
              <a:tabLst/>
              <a:defRPr/>
            </a:pPr>
            <a:endParaRPr lang="it-IT" sz="500" b="1" dirty="0">
              <a:solidFill>
                <a:srgbClr val="5D6671"/>
              </a:solidFill>
              <a:latin typeface="Roboto"/>
            </a:endParaRPr>
          </a:p>
          <a:p>
            <a:pPr marL="444500" lvl="1" indent="-171450">
              <a:buFont typeface="Wingdings" panose="05000000000000000000" pitchFamily="2" charset="2"/>
              <a:buChar char="q"/>
              <a:defRPr/>
            </a:pPr>
            <a:r>
              <a:rPr lang="it-IT" sz="1000" dirty="0">
                <a:solidFill>
                  <a:srgbClr val="5D6671"/>
                </a:solidFill>
                <a:latin typeface="Roboto"/>
              </a:rPr>
              <a:t>Canali di relazione con </a:t>
            </a:r>
            <a:r>
              <a:rPr lang="it-IT" sz="1000" dirty="0">
                <a:solidFill>
                  <a:srgbClr val="858C94"/>
                </a:solidFill>
                <a:latin typeface="Roboto"/>
              </a:rPr>
              <a:t>la</a:t>
            </a:r>
            <a:r>
              <a:rPr lang="it-IT" sz="1000" dirty="0">
                <a:solidFill>
                  <a:srgbClr val="5D6671"/>
                </a:solidFill>
                <a:latin typeface="Roboto"/>
              </a:rPr>
              <a:t> clientela</a:t>
            </a:r>
            <a:endParaRPr kumimoji="0" lang="it-IT" sz="1000" b="0" i="0" u="none" strike="noStrike" kern="1200" cap="none" spc="0" normalizeH="0" baseline="0" noProof="0" dirty="0">
              <a:ln>
                <a:noFill/>
              </a:ln>
              <a:solidFill>
                <a:srgbClr val="5D6671"/>
              </a:solidFill>
              <a:effectLst/>
              <a:uLnTx/>
              <a:uFillTx/>
              <a:latin typeface="Roboto"/>
              <a:ea typeface="+mn-ea"/>
              <a:cs typeface="+mn-cs"/>
            </a:endParaRP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Operatività e processi interni</a:t>
            </a: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Sviluppo dell'ecosistema e del territorio</a:t>
            </a: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Sostenibilità</a:t>
            </a:r>
          </a:p>
          <a:p>
            <a:pPr marL="444500" lvl="1" indent="-171450">
              <a:buFont typeface="Wingdings" panose="05000000000000000000" pitchFamily="2" charset="2"/>
              <a:buChar char="q"/>
              <a:defRPr/>
            </a:pPr>
            <a:r>
              <a:rPr lang="it-IT" sz="1000" dirty="0">
                <a:solidFill>
                  <a:srgbClr val="5D6671"/>
                </a:solidFill>
                <a:latin typeface="Roboto"/>
              </a:rPr>
              <a:t>Comunicazione</a:t>
            </a:r>
          </a:p>
          <a:p>
            <a:pPr marL="444500" lvl="1" indent="-171450">
              <a:buFont typeface="Wingdings" panose="05000000000000000000" pitchFamily="2" charset="2"/>
              <a:buChar char="q"/>
              <a:defRPr/>
            </a:pPr>
            <a:r>
              <a:rPr lang="it-IT" sz="1000" dirty="0">
                <a:solidFill>
                  <a:srgbClr val="5D6671"/>
                </a:solidFill>
                <a:latin typeface="Roboto"/>
              </a:rPr>
              <a:t>Sicurezza</a:t>
            </a:r>
            <a:r>
              <a:rPr kumimoji="0" lang="it-IT" sz="1000" b="0" i="0" u="none" strike="noStrike" kern="1200" cap="none" spc="0" normalizeH="0" baseline="0" noProof="0" dirty="0">
                <a:ln>
                  <a:noFill/>
                </a:ln>
                <a:solidFill>
                  <a:srgbClr val="5D6671"/>
                </a:solidFill>
                <a:effectLst/>
                <a:uLnTx/>
                <a:uFillTx/>
                <a:latin typeface="Roboto"/>
                <a:ea typeface="+mn-ea"/>
                <a:cs typeface="+mn-cs"/>
              </a:rPr>
              <a:t> e resilienza digitale</a:t>
            </a:r>
          </a:p>
          <a:p>
            <a:pPr marL="444500" lvl="1" indent="-1714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Diffusione della cultura aziendale e lo sviluppo di competenze</a:t>
            </a:r>
          </a:p>
        </p:txBody>
      </p:sp>
      <p:sp>
        <p:nvSpPr>
          <p:cNvPr id="6" name="Rectangle: Rounded Corners 23">
            <a:extLst>
              <a:ext uri="{FF2B5EF4-FFF2-40B4-BE49-F238E27FC236}">
                <a16:creationId xmlns:a16="http://schemas.microsoft.com/office/drawing/2014/main" id="{A01D8AB3-9589-2EF5-3E3B-E960829EC122}"/>
              </a:ext>
            </a:extLst>
          </p:cNvPr>
          <p:cNvSpPr/>
          <p:nvPr/>
        </p:nvSpPr>
        <p:spPr>
          <a:xfrm>
            <a:off x="129455" y="1893864"/>
            <a:ext cx="333223"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7" name="Elemento grafico 6" descr="Trofeo con riempimento a tinta unita">
            <a:extLst>
              <a:ext uri="{FF2B5EF4-FFF2-40B4-BE49-F238E27FC236}">
                <a16:creationId xmlns:a16="http://schemas.microsoft.com/office/drawing/2014/main" id="{CBA316E9-81B2-429C-4C4F-D7A3E02157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55" y="1893864"/>
            <a:ext cx="314402" cy="314402"/>
          </a:xfrm>
          <a:prstGeom prst="rect">
            <a:avLst/>
          </a:prstGeom>
        </p:spPr>
      </p:pic>
      <p:sp>
        <p:nvSpPr>
          <p:cNvPr id="8" name="Rettangolo con angoli arrotondati 7">
            <a:extLst>
              <a:ext uri="{FF2B5EF4-FFF2-40B4-BE49-F238E27FC236}">
                <a16:creationId xmlns:a16="http://schemas.microsoft.com/office/drawing/2014/main" id="{64394755-C9A7-7CB0-F7A7-EC7ECB05901E}"/>
              </a:ext>
            </a:extLst>
          </p:cNvPr>
          <p:cNvSpPr/>
          <p:nvPr/>
        </p:nvSpPr>
        <p:spPr>
          <a:xfrm>
            <a:off x="7473005" y="1291022"/>
            <a:ext cx="3061394" cy="1717031"/>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5D6671"/>
                </a:solidFill>
                <a:effectLst/>
                <a:uLnTx/>
                <a:uFillTx/>
                <a:latin typeface="Roboto"/>
                <a:ea typeface="+mn-ea"/>
                <a:cs typeface="+mn-cs"/>
              </a:rPr>
              <a:t>3. MODALITÀ DI GESTIONE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500" b="1" i="0" u="none" strike="noStrike" kern="1200" cap="none" spc="0" normalizeH="0" baseline="0" noProof="0" dirty="0">
              <a:ln>
                <a:noFill/>
              </a:ln>
              <a:solidFill>
                <a:srgbClr val="5D6671"/>
              </a:solidFill>
              <a:effectLst/>
              <a:uLnTx/>
              <a:uFillTx/>
              <a:latin typeface="Roboto"/>
              <a:ea typeface="+mn-ea"/>
              <a:cs typeface="+mn-cs"/>
            </a:endParaRPr>
          </a:p>
          <a:p>
            <a:pPr marL="539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Sviluppo/ customizzazione in house</a:t>
            </a:r>
          </a:p>
          <a:p>
            <a:pPr marL="539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Collaborazione Centri di Ricerca/ Università (indicare realtà ____________)</a:t>
            </a:r>
          </a:p>
          <a:p>
            <a:pPr marL="539750" lvl="1" indent="-2857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Collaborazione con Start-up /Fintech</a:t>
            </a:r>
            <a:r>
              <a:rPr lang="it-IT" sz="1000" dirty="0">
                <a:solidFill>
                  <a:srgbClr val="5D6671"/>
                </a:solidFill>
                <a:latin typeface="Roboto"/>
              </a:rPr>
              <a:t> (indicare realtà_______________________)</a:t>
            </a:r>
            <a:endParaRPr kumimoji="0" lang="it-IT" sz="1000" b="0" i="0" u="none" strike="noStrike" kern="1200" cap="none" spc="0" normalizeH="0" baseline="0" noProof="0" dirty="0">
              <a:ln>
                <a:noFill/>
              </a:ln>
              <a:solidFill>
                <a:srgbClr val="5D6671"/>
              </a:solidFill>
              <a:effectLst/>
              <a:uLnTx/>
              <a:uFillTx/>
              <a:latin typeface="Roboto"/>
              <a:ea typeface="+mn-ea"/>
              <a:cs typeface="+mn-cs"/>
            </a:endParaRPr>
          </a:p>
          <a:p>
            <a:pPr marL="539750" lvl="1" indent="-285750">
              <a:buFont typeface="Wingdings" panose="05000000000000000000" pitchFamily="2" charset="2"/>
              <a:buChar char="q"/>
              <a:defRPr/>
            </a:pPr>
            <a:r>
              <a:rPr kumimoji="0" lang="it-IT" sz="1000" b="0" i="0" u="none" strike="noStrike" kern="1200" cap="none" spc="0" normalizeH="0" baseline="0" noProof="0" dirty="0">
                <a:ln>
                  <a:noFill/>
                </a:ln>
                <a:solidFill>
                  <a:srgbClr val="5D6671"/>
                </a:solidFill>
                <a:effectLst/>
                <a:uLnTx/>
                <a:uFillTx/>
                <a:latin typeface="Roboto"/>
                <a:ea typeface="+mn-ea"/>
                <a:cs typeface="+mn-cs"/>
              </a:rPr>
              <a:t>Sviluppo congiunto con società di consulenza o partner ICT</a:t>
            </a:r>
            <a:r>
              <a:rPr lang="it-IT" sz="1000" dirty="0">
                <a:solidFill>
                  <a:srgbClr val="5D6671"/>
                </a:solidFill>
                <a:latin typeface="Roboto"/>
              </a:rPr>
              <a:t> (indicare realtà ________________________________)</a:t>
            </a:r>
            <a:endParaRPr kumimoji="0" lang="it-IT" sz="1000" b="0" i="0" u="none" strike="noStrike" kern="1200" cap="none" spc="0" normalizeH="0" baseline="0" noProof="0" dirty="0">
              <a:ln>
                <a:noFill/>
              </a:ln>
              <a:solidFill>
                <a:srgbClr val="5D6671"/>
              </a:solidFill>
              <a:effectLst/>
              <a:uLnTx/>
              <a:uFillTx/>
              <a:latin typeface="Roboto"/>
              <a:ea typeface="+mn-ea"/>
              <a:cs typeface="+mn-cs"/>
            </a:endParaRPr>
          </a:p>
        </p:txBody>
      </p:sp>
      <p:sp>
        <p:nvSpPr>
          <p:cNvPr id="14" name="Rectangle: Rounded Corners 23">
            <a:extLst>
              <a:ext uri="{FF2B5EF4-FFF2-40B4-BE49-F238E27FC236}">
                <a16:creationId xmlns:a16="http://schemas.microsoft.com/office/drawing/2014/main" id="{5C777F89-09BE-BAE2-3A5F-C8A5A2348B65}"/>
              </a:ext>
            </a:extLst>
          </p:cNvPr>
          <p:cNvSpPr/>
          <p:nvPr/>
        </p:nvSpPr>
        <p:spPr>
          <a:xfrm>
            <a:off x="7300182" y="1893864"/>
            <a:ext cx="366545"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algn="ctr" defTabSz="457200"/>
            <a:endParaRPr lang="en-ID" sz="1600" kern="0" noProof="1">
              <a:solidFill>
                <a:srgbClr val="F3F5F7"/>
              </a:solidFill>
              <a:latin typeface="Roboto"/>
            </a:endParaRPr>
          </a:p>
        </p:txBody>
      </p:sp>
      <p:sp>
        <p:nvSpPr>
          <p:cNvPr id="15" name="Rettangolo con angoli arrotondati 14">
            <a:extLst>
              <a:ext uri="{FF2B5EF4-FFF2-40B4-BE49-F238E27FC236}">
                <a16:creationId xmlns:a16="http://schemas.microsoft.com/office/drawing/2014/main" id="{CC82E1A9-6F24-D87F-A84C-9F245A54CB76}"/>
              </a:ext>
            </a:extLst>
          </p:cNvPr>
          <p:cNvSpPr/>
          <p:nvPr/>
        </p:nvSpPr>
        <p:spPr>
          <a:xfrm>
            <a:off x="10718625" y="1291023"/>
            <a:ext cx="1343920" cy="1656000"/>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Ins="0" rtlCol="0" anchor="t">
            <a:noAutofit/>
          </a:bodyPr>
          <a:lstStyle/>
          <a:p>
            <a:pPr algn="ctr">
              <a:defRPr/>
            </a:pPr>
            <a:r>
              <a:rPr lang="it-IT" sz="1200" b="1" dirty="0">
                <a:solidFill>
                  <a:srgbClr val="5D6671"/>
                </a:solidFill>
                <a:latin typeface="Roboto"/>
              </a:rPr>
              <a:t>4. TEMPO DI REALIZZAZIONE (MESI)</a:t>
            </a:r>
          </a:p>
        </p:txBody>
      </p:sp>
      <p:sp>
        <p:nvSpPr>
          <p:cNvPr id="16" name="Rettangolo con angoli arrotondati 15">
            <a:extLst>
              <a:ext uri="{FF2B5EF4-FFF2-40B4-BE49-F238E27FC236}">
                <a16:creationId xmlns:a16="http://schemas.microsoft.com/office/drawing/2014/main" id="{4E6C84CC-E809-5826-F273-516D193A61CD}"/>
              </a:ext>
            </a:extLst>
          </p:cNvPr>
          <p:cNvSpPr/>
          <p:nvPr/>
        </p:nvSpPr>
        <p:spPr>
          <a:xfrm>
            <a:off x="10862204" y="2336916"/>
            <a:ext cx="1066934" cy="433194"/>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5D667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7" name="Elemento grafico 16" descr="Riunione contorno">
            <a:extLst>
              <a:ext uri="{FF2B5EF4-FFF2-40B4-BE49-F238E27FC236}">
                <a16:creationId xmlns:a16="http://schemas.microsoft.com/office/drawing/2014/main" id="{87B4A93E-E9A0-6DC7-A89C-9AA8B44655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4499" y="1893864"/>
            <a:ext cx="320492" cy="320492"/>
          </a:xfrm>
          <a:prstGeom prst="rect">
            <a:avLst/>
          </a:prstGeom>
        </p:spPr>
      </p:pic>
      <p:sp>
        <p:nvSpPr>
          <p:cNvPr id="18" name="Rectangle: Rounded Corners 23">
            <a:extLst>
              <a:ext uri="{FF2B5EF4-FFF2-40B4-BE49-F238E27FC236}">
                <a16:creationId xmlns:a16="http://schemas.microsoft.com/office/drawing/2014/main" id="{909E1646-98AC-008D-DAB2-EF2F36FBA9D6}"/>
              </a:ext>
            </a:extLst>
          </p:cNvPr>
          <p:cNvSpPr/>
          <p:nvPr/>
        </p:nvSpPr>
        <p:spPr>
          <a:xfrm>
            <a:off x="10593382" y="1893864"/>
            <a:ext cx="333223"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19" name="Elemento grafico 18" descr="Piano di sopra contorno">
            <a:extLst>
              <a:ext uri="{FF2B5EF4-FFF2-40B4-BE49-F238E27FC236}">
                <a16:creationId xmlns:a16="http://schemas.microsoft.com/office/drawing/2014/main" id="{AD3AB6AF-8513-62F0-507E-60E5ED785C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48739" y="1893864"/>
            <a:ext cx="365525" cy="365525"/>
          </a:xfrm>
          <a:prstGeom prst="rect">
            <a:avLst/>
          </a:prstGeom>
        </p:spPr>
      </p:pic>
      <p:sp>
        <p:nvSpPr>
          <p:cNvPr id="20" name="Rettangolo con angoli arrotondati 19">
            <a:extLst>
              <a:ext uri="{FF2B5EF4-FFF2-40B4-BE49-F238E27FC236}">
                <a16:creationId xmlns:a16="http://schemas.microsoft.com/office/drawing/2014/main" id="{94B235BA-4BB6-CAE0-B1B1-BC4B054202FB}"/>
              </a:ext>
            </a:extLst>
          </p:cNvPr>
          <p:cNvSpPr/>
          <p:nvPr/>
        </p:nvSpPr>
        <p:spPr>
          <a:xfrm>
            <a:off x="4661975" y="1291022"/>
            <a:ext cx="2592000" cy="1717031"/>
          </a:xfrm>
          <a:prstGeom prst="roundRect">
            <a:avLst/>
          </a:prstGeom>
          <a:solidFill>
            <a:srgbClr val="FFFFFF"/>
          </a:solidFill>
          <a:ln w="19050" cap="flat" cmpd="sng" algn="ctr">
            <a:solidFill>
              <a:schemeClr val="accent2">
                <a:lumMod val="20000"/>
                <a:lumOff val="80000"/>
              </a:schemeClr>
            </a:solidFill>
            <a:prstDash val="solid"/>
            <a:miter lim="800000"/>
          </a:ln>
          <a:effectLst>
            <a:outerShdw blurRad="185737" dist="38100" dir="2700000" algn="tl" rotWithShape="0">
              <a:prstClr val="black">
                <a:alpha val="33891"/>
              </a:prstClr>
            </a:outerShdw>
          </a:effectLst>
        </p:spPr>
        <p:txBody>
          <a:bodyPr wrap="square" lIns="0" r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dirty="0">
                <a:solidFill>
                  <a:srgbClr val="5D6671"/>
                </a:solidFill>
                <a:latin typeface="Roboto"/>
              </a:rPr>
              <a:t>2. AREE DI PROCESSO IMPATTATE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500" b="1" dirty="0">
              <a:solidFill>
                <a:srgbClr val="5D6671"/>
              </a:solidFill>
              <a:latin typeface="Roboto"/>
            </a:endParaRP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Marketing / Commerciale</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Servizi bancari tipici (raccolta)</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Credito</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Incassi e pagamenti</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Finanza</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Sviluppo canali</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Processi di supporto</a:t>
            </a:r>
          </a:p>
          <a:p>
            <a:pPr marL="357188"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000" dirty="0">
                <a:solidFill>
                  <a:srgbClr val="5D6671"/>
                </a:solidFill>
                <a:latin typeface="Roboto"/>
              </a:rPr>
              <a:t>Processi di governo</a:t>
            </a:r>
          </a:p>
        </p:txBody>
      </p:sp>
      <p:sp>
        <p:nvSpPr>
          <p:cNvPr id="21" name="Rectangle: Rounded Corners 23">
            <a:extLst>
              <a:ext uri="{FF2B5EF4-FFF2-40B4-BE49-F238E27FC236}">
                <a16:creationId xmlns:a16="http://schemas.microsoft.com/office/drawing/2014/main" id="{92612A5B-B90F-C055-4B0E-BC0C4AE83E12}"/>
              </a:ext>
            </a:extLst>
          </p:cNvPr>
          <p:cNvSpPr/>
          <p:nvPr/>
        </p:nvSpPr>
        <p:spPr>
          <a:xfrm>
            <a:off x="4485076" y="1893864"/>
            <a:ext cx="333223" cy="333223"/>
          </a:xfrm>
          <a:prstGeom prst="roundRect">
            <a:avLst>
              <a:gd name="adj" fmla="val 10524"/>
            </a:avLst>
          </a:prstGeom>
          <a:solidFill>
            <a:schemeClr val="bg1">
              <a:lumMod val="95000"/>
            </a:schemeClr>
          </a:solidFill>
          <a:ln w="38100" cap="flat" cmpd="sng" algn="ctr">
            <a:solidFill>
              <a:schemeClr val="bg1">
                <a:lumMod val="9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22" name="Elemento grafico 21" descr="Diagramma di flusso con riempimento a tinta unita">
            <a:extLst>
              <a:ext uri="{FF2B5EF4-FFF2-40B4-BE49-F238E27FC236}">
                <a16:creationId xmlns:a16="http://schemas.microsoft.com/office/drawing/2014/main" id="{EDCAED8B-7ED3-2751-4ED3-A444F94814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7618" y="1893864"/>
            <a:ext cx="352541" cy="352541"/>
          </a:xfrm>
          <a:prstGeom prst="rect">
            <a:avLst/>
          </a:prstGeom>
        </p:spPr>
      </p:pic>
      <p:sp>
        <p:nvSpPr>
          <p:cNvPr id="24" name="CasellaDiTesto 23">
            <a:extLst>
              <a:ext uri="{FF2B5EF4-FFF2-40B4-BE49-F238E27FC236}">
                <a16:creationId xmlns:a16="http://schemas.microsoft.com/office/drawing/2014/main" id="{A85DEE32-C133-FF0B-2AEE-F48D9D3FAC97}"/>
              </a:ext>
            </a:extLst>
          </p:cNvPr>
          <p:cNvSpPr txBox="1"/>
          <p:nvPr/>
        </p:nvSpPr>
        <p:spPr>
          <a:xfrm>
            <a:off x="9922076" y="3294439"/>
            <a:ext cx="1892648" cy="2616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2500 caratteri)</a:t>
            </a:r>
          </a:p>
        </p:txBody>
      </p:sp>
      <p:sp>
        <p:nvSpPr>
          <p:cNvPr id="26" name="Titolo 3">
            <a:extLst>
              <a:ext uri="{FF2B5EF4-FFF2-40B4-BE49-F238E27FC236}">
                <a16:creationId xmlns:a16="http://schemas.microsoft.com/office/drawing/2014/main" id="{DF73C842-FA69-6CDC-5AE4-562522ADEBE8}"/>
              </a:ext>
            </a:extLst>
          </p:cNvPr>
          <p:cNvSpPr txBox="1">
            <a:spLocks/>
          </p:cNvSpPr>
          <p:nvPr/>
        </p:nvSpPr>
        <p:spPr>
          <a:xfrm>
            <a:off x="1926772" y="189806"/>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Scheda di Progetto</a:t>
            </a:r>
          </a:p>
        </p:txBody>
      </p:sp>
    </p:spTree>
    <p:extLst>
      <p:ext uri="{BB962C8B-B14F-4D97-AF65-F5344CB8AC3E}">
        <p14:creationId xmlns:p14="http://schemas.microsoft.com/office/powerpoint/2010/main" val="129147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4">
            <a:extLst>
              <a:ext uri="{FF2B5EF4-FFF2-40B4-BE49-F238E27FC236}">
                <a16:creationId xmlns:a16="http://schemas.microsoft.com/office/drawing/2014/main" id="{51B19065-7F64-7F66-516B-9C04FD2D139B}"/>
              </a:ext>
            </a:extLst>
          </p:cNvPr>
          <p:cNvSpPr/>
          <p:nvPr/>
        </p:nvSpPr>
        <p:spPr>
          <a:xfrm>
            <a:off x="6105334" y="713257"/>
            <a:ext cx="5868000" cy="3075221"/>
          </a:xfrm>
          <a:prstGeom prst="roundRect">
            <a:avLst>
              <a:gd name="adj" fmla="val 10564"/>
            </a:avLst>
          </a:prstGeom>
          <a:solidFill>
            <a:srgbClr val="FFFFFF"/>
          </a:solidFill>
          <a:ln w="38100" cap="flat" cmpd="sng" algn="ctr">
            <a:solidFill>
              <a:schemeClr val="bg1">
                <a:lumMod val="75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kern="0" noProof="1">
                <a:solidFill>
                  <a:srgbClr val="5D6671"/>
                </a:solidFill>
                <a:latin typeface="Roboto"/>
                <a:cs typeface="Poppins Medium" panose="00000600000000000000" pitchFamily="2" charset="0"/>
              </a:rPr>
              <a:t>7. STRUMENTI E METODOLOGIE</a:t>
            </a:r>
            <a:endPar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Indicare l’impianto strumentale adottato nello sviluppo del progetto, dettagliando eventuali tecnologie utilizzate o funzionalità sviluppate.</a:t>
            </a:r>
          </a:p>
        </p:txBody>
      </p:sp>
      <p:sp>
        <p:nvSpPr>
          <p:cNvPr id="21" name="Rettangolo con angoli arrotondati 20">
            <a:extLst>
              <a:ext uri="{FF2B5EF4-FFF2-40B4-BE49-F238E27FC236}">
                <a16:creationId xmlns:a16="http://schemas.microsoft.com/office/drawing/2014/main" id="{A99BA342-B235-D6EC-33C0-3F0946333C6C}"/>
              </a:ext>
            </a:extLst>
          </p:cNvPr>
          <p:cNvSpPr/>
          <p:nvPr/>
        </p:nvSpPr>
        <p:spPr>
          <a:xfrm>
            <a:off x="6172956" y="1499293"/>
            <a:ext cx="5732753"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8" name="Gruppo 27">
            <a:extLst>
              <a:ext uri="{FF2B5EF4-FFF2-40B4-BE49-F238E27FC236}">
                <a16:creationId xmlns:a16="http://schemas.microsoft.com/office/drawing/2014/main" id="{611CA7BF-7B82-F671-9B58-D2865E20C3C3}"/>
              </a:ext>
            </a:extLst>
          </p:cNvPr>
          <p:cNvGrpSpPr/>
          <p:nvPr/>
        </p:nvGrpSpPr>
        <p:grpSpPr>
          <a:xfrm>
            <a:off x="11831438" y="966287"/>
            <a:ext cx="327273" cy="327273"/>
            <a:chOff x="11734766" y="3758409"/>
            <a:chExt cx="327273" cy="327273"/>
          </a:xfrm>
        </p:grpSpPr>
        <p:sp>
          <p:nvSpPr>
            <p:cNvPr id="26" name="Rectangle: Rounded Corners 23">
              <a:extLst>
                <a:ext uri="{FF2B5EF4-FFF2-40B4-BE49-F238E27FC236}">
                  <a16:creationId xmlns:a16="http://schemas.microsoft.com/office/drawing/2014/main" id="{683B2007-2700-2130-52A7-73DCA17EEDE3}"/>
                </a:ext>
              </a:extLst>
            </p:cNvPr>
            <p:cNvSpPr/>
            <p:nvPr/>
          </p:nvSpPr>
          <p:spPr>
            <a:xfrm>
              <a:off x="11734766" y="3758409"/>
              <a:ext cx="327273" cy="327273"/>
            </a:xfrm>
            <a:prstGeom prst="roundRect">
              <a:avLst>
                <a:gd name="adj" fmla="val 10524"/>
              </a:avLst>
            </a:prstGeom>
            <a:solidFill>
              <a:schemeClr val="bg1">
                <a:lumMod val="75000"/>
              </a:schemeClr>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27" name="Elemento grafico 26" descr="Atomo con riempimento a tinta unita">
              <a:extLst>
                <a:ext uri="{FF2B5EF4-FFF2-40B4-BE49-F238E27FC236}">
                  <a16:creationId xmlns:a16="http://schemas.microsoft.com/office/drawing/2014/main" id="{5A26AE18-90BB-6DEC-B817-80C0D030EE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52104" y="3766113"/>
              <a:ext cx="309935" cy="309935"/>
            </a:xfrm>
            <a:prstGeom prst="rect">
              <a:avLst/>
            </a:prstGeom>
          </p:spPr>
        </p:pic>
      </p:grpSp>
      <p:sp>
        <p:nvSpPr>
          <p:cNvPr id="13" name="CasellaDiTesto 12">
            <a:extLst>
              <a:ext uri="{FF2B5EF4-FFF2-40B4-BE49-F238E27FC236}">
                <a16:creationId xmlns:a16="http://schemas.microsoft.com/office/drawing/2014/main" id="{9627D244-407F-4560-D0C8-F775CEED16F1}"/>
              </a:ext>
            </a:extLst>
          </p:cNvPr>
          <p:cNvSpPr txBox="1"/>
          <p:nvPr/>
        </p:nvSpPr>
        <p:spPr>
          <a:xfrm>
            <a:off x="10215406" y="784188"/>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sp>
        <p:nvSpPr>
          <p:cNvPr id="2" name="Titolo 3">
            <a:extLst>
              <a:ext uri="{FF2B5EF4-FFF2-40B4-BE49-F238E27FC236}">
                <a16:creationId xmlns:a16="http://schemas.microsoft.com/office/drawing/2014/main" id="{8E8069D4-AE60-1116-A4CA-95FE2B164AC2}"/>
              </a:ext>
            </a:extLst>
          </p:cNvPr>
          <p:cNvSpPr txBox="1">
            <a:spLocks/>
          </p:cNvSpPr>
          <p:nvPr/>
        </p:nvSpPr>
        <p:spPr>
          <a:xfrm>
            <a:off x="1926772" y="189806"/>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Scheda di Progetto</a:t>
            </a:r>
          </a:p>
        </p:txBody>
      </p:sp>
      <p:sp>
        <p:nvSpPr>
          <p:cNvPr id="15" name="Rectangle: Rounded Corners 4">
            <a:extLst>
              <a:ext uri="{FF2B5EF4-FFF2-40B4-BE49-F238E27FC236}">
                <a16:creationId xmlns:a16="http://schemas.microsoft.com/office/drawing/2014/main" id="{BB5ACA84-5849-A5C7-7D1A-6502A0758BDA}"/>
              </a:ext>
            </a:extLst>
          </p:cNvPr>
          <p:cNvSpPr/>
          <p:nvPr/>
        </p:nvSpPr>
        <p:spPr>
          <a:xfrm>
            <a:off x="120137" y="713257"/>
            <a:ext cx="5868000" cy="3075221"/>
          </a:xfrm>
          <a:prstGeom prst="roundRect">
            <a:avLst>
              <a:gd name="adj" fmla="val 10564"/>
            </a:avLst>
          </a:prstGeom>
          <a:solidFill>
            <a:srgbClr val="FFFFFF"/>
          </a:solidFill>
          <a:ln w="38100" cap="flat" cmpd="sng" algn="ctr">
            <a:solidFill>
              <a:srgbClr val="7B9BFF"/>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6. PERCORSO</a:t>
            </a:r>
            <a:r>
              <a:rPr lang="en-US" sz="1200" b="1" kern="0" noProof="1">
                <a:solidFill>
                  <a:srgbClr val="5D6671"/>
                </a:solidFill>
                <a:latin typeface="Roboto"/>
                <a:cs typeface="Poppins Medium" panose="00000600000000000000" pitchFamily="2" charset="0"/>
              </a:rPr>
              <a:t> DI REALIZZAZIONE</a:t>
            </a:r>
            <a:endPar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Descrivere le modalità di lavoro partendo dall’ideazione fino alla realizzazione del progetto, evidenziando le unità coinvolte e gli impatti sugli stakeholder interessati.</a:t>
            </a:r>
          </a:p>
        </p:txBody>
      </p:sp>
      <p:sp>
        <p:nvSpPr>
          <p:cNvPr id="17" name="Rettangolo con angoli arrotondati 16">
            <a:extLst>
              <a:ext uri="{FF2B5EF4-FFF2-40B4-BE49-F238E27FC236}">
                <a16:creationId xmlns:a16="http://schemas.microsoft.com/office/drawing/2014/main" id="{6F565949-D980-E1F5-51F0-CAEC3959187E}"/>
              </a:ext>
            </a:extLst>
          </p:cNvPr>
          <p:cNvSpPr/>
          <p:nvPr/>
        </p:nvSpPr>
        <p:spPr>
          <a:xfrm>
            <a:off x="181105" y="1499293"/>
            <a:ext cx="5732753"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4" name="Gruppo 23">
            <a:extLst>
              <a:ext uri="{FF2B5EF4-FFF2-40B4-BE49-F238E27FC236}">
                <a16:creationId xmlns:a16="http://schemas.microsoft.com/office/drawing/2014/main" id="{3E768D8A-8335-434A-D81A-0017C08C7796}"/>
              </a:ext>
            </a:extLst>
          </p:cNvPr>
          <p:cNvGrpSpPr/>
          <p:nvPr/>
        </p:nvGrpSpPr>
        <p:grpSpPr>
          <a:xfrm>
            <a:off x="2940" y="928997"/>
            <a:ext cx="327273" cy="327273"/>
            <a:chOff x="-197312" y="3700986"/>
            <a:chExt cx="327273" cy="327273"/>
          </a:xfrm>
        </p:grpSpPr>
        <p:sp>
          <p:nvSpPr>
            <p:cNvPr id="25" name="Rectangle: Rounded Corners 23">
              <a:extLst>
                <a:ext uri="{FF2B5EF4-FFF2-40B4-BE49-F238E27FC236}">
                  <a16:creationId xmlns:a16="http://schemas.microsoft.com/office/drawing/2014/main" id="{AD4E62E4-7BF4-A057-B651-9BC4C8E10CE1}"/>
                </a:ext>
              </a:extLst>
            </p:cNvPr>
            <p:cNvSpPr/>
            <p:nvPr/>
          </p:nvSpPr>
          <p:spPr>
            <a:xfrm>
              <a:off x="-197312" y="3700986"/>
              <a:ext cx="327273" cy="327273"/>
            </a:xfrm>
            <a:prstGeom prst="roundRect">
              <a:avLst>
                <a:gd name="adj" fmla="val 10524"/>
              </a:avLst>
            </a:prstGeom>
            <a:solidFill>
              <a:srgbClr val="7B9BFF"/>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29" name="Elemento grafico 28" descr="Strada con due vie con un sentiero con riempimento a tinta unita">
              <a:extLst>
                <a:ext uri="{FF2B5EF4-FFF2-40B4-BE49-F238E27FC236}">
                  <a16:creationId xmlns:a16="http://schemas.microsoft.com/office/drawing/2014/main" id="{641A3B82-1D22-9265-0ECF-B8AC611FA9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681" y="3707479"/>
              <a:ext cx="291356" cy="291356"/>
            </a:xfrm>
            <a:prstGeom prst="rect">
              <a:avLst/>
            </a:prstGeom>
          </p:spPr>
        </p:pic>
      </p:grpSp>
      <p:sp>
        <p:nvSpPr>
          <p:cNvPr id="33" name="CasellaDiTesto 32">
            <a:extLst>
              <a:ext uri="{FF2B5EF4-FFF2-40B4-BE49-F238E27FC236}">
                <a16:creationId xmlns:a16="http://schemas.microsoft.com/office/drawing/2014/main" id="{31983816-2911-EE19-DFF5-51150F09C252}"/>
              </a:ext>
            </a:extLst>
          </p:cNvPr>
          <p:cNvSpPr txBox="1"/>
          <p:nvPr/>
        </p:nvSpPr>
        <p:spPr>
          <a:xfrm>
            <a:off x="4281839" y="746898"/>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sp>
        <p:nvSpPr>
          <p:cNvPr id="61" name="Rectangle: Rounded Corners 4">
            <a:extLst>
              <a:ext uri="{FF2B5EF4-FFF2-40B4-BE49-F238E27FC236}">
                <a16:creationId xmlns:a16="http://schemas.microsoft.com/office/drawing/2014/main" id="{C4D02F97-04E0-15D2-478F-3017459241B3}"/>
              </a:ext>
            </a:extLst>
          </p:cNvPr>
          <p:cNvSpPr/>
          <p:nvPr/>
        </p:nvSpPr>
        <p:spPr>
          <a:xfrm>
            <a:off x="224443" y="3900884"/>
            <a:ext cx="11729427" cy="2893975"/>
          </a:xfrm>
          <a:prstGeom prst="roundRect">
            <a:avLst>
              <a:gd name="adj" fmla="val 10564"/>
            </a:avLst>
          </a:prstGeom>
          <a:solidFill>
            <a:srgbClr val="FFFFFF"/>
          </a:solidFill>
          <a:ln w="38100" cap="flat" cmpd="sng" algn="ctr">
            <a:solidFill>
              <a:schemeClr val="accent5">
                <a:lumMod val="75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algn="ctr" defTabSz="457200">
              <a:defRPr/>
            </a:pPr>
            <a:r>
              <a:rPr lang="en-US" sz="1200" b="1" kern="0" noProof="1">
                <a:solidFill>
                  <a:srgbClr val="5D6671"/>
                </a:solidFill>
                <a:latin typeface="Roboto"/>
                <a:cs typeface="Poppins Medium" panose="00000600000000000000" pitchFamily="2" charset="0"/>
              </a:rPr>
              <a:t>8. OBIETTIVI E RISULTATI ATTESI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0" noProof="1">
                <a:solidFill>
                  <a:srgbClr val="5D6671"/>
                </a:solidFill>
                <a:latin typeface="Roboto"/>
                <a:cs typeface="Poppins Medium" panose="00000600000000000000" pitchFamily="2" charset="0"/>
              </a:rPr>
              <a:t>Descrivere sinteticamente i princiali obiettivi perseguiti e i risultati attesi.</a:t>
            </a:r>
          </a:p>
        </p:txBody>
      </p:sp>
      <p:sp>
        <p:nvSpPr>
          <p:cNvPr id="65" name="Rettangolo con angoli arrotondati 64">
            <a:extLst>
              <a:ext uri="{FF2B5EF4-FFF2-40B4-BE49-F238E27FC236}">
                <a16:creationId xmlns:a16="http://schemas.microsoft.com/office/drawing/2014/main" id="{B5A9E389-1110-E739-B85A-709FF0B2E38E}"/>
              </a:ext>
            </a:extLst>
          </p:cNvPr>
          <p:cNvSpPr/>
          <p:nvPr/>
        </p:nvSpPr>
        <p:spPr>
          <a:xfrm>
            <a:off x="357265" y="4470934"/>
            <a:ext cx="11457459" cy="2219696"/>
          </a:xfrm>
          <a:prstGeom prst="roundRect">
            <a:avLst>
              <a:gd name="adj" fmla="val 6173"/>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pPr>
            <a:endParaRPr lang="it-IT" sz="1200" kern="1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7" name="Gruppo 66">
            <a:extLst>
              <a:ext uri="{FF2B5EF4-FFF2-40B4-BE49-F238E27FC236}">
                <a16:creationId xmlns:a16="http://schemas.microsoft.com/office/drawing/2014/main" id="{D0CC6F51-EDA5-F795-E6CE-51F2ADF345F8}"/>
              </a:ext>
            </a:extLst>
          </p:cNvPr>
          <p:cNvGrpSpPr/>
          <p:nvPr/>
        </p:nvGrpSpPr>
        <p:grpSpPr>
          <a:xfrm>
            <a:off x="136290" y="3983668"/>
            <a:ext cx="327273" cy="326373"/>
            <a:chOff x="-226683" y="930645"/>
            <a:chExt cx="327273" cy="326373"/>
          </a:xfrm>
        </p:grpSpPr>
        <p:sp>
          <p:nvSpPr>
            <p:cNvPr id="68" name="Rectangle: Rounded Corners 23">
              <a:extLst>
                <a:ext uri="{FF2B5EF4-FFF2-40B4-BE49-F238E27FC236}">
                  <a16:creationId xmlns:a16="http://schemas.microsoft.com/office/drawing/2014/main" id="{29038186-7D80-96EF-B3F2-D6440CD75FE0}"/>
                </a:ext>
              </a:extLst>
            </p:cNvPr>
            <p:cNvSpPr/>
            <p:nvPr/>
          </p:nvSpPr>
          <p:spPr>
            <a:xfrm>
              <a:off x="-226683" y="930645"/>
              <a:ext cx="327273" cy="326373"/>
            </a:xfrm>
            <a:prstGeom prst="roundRect">
              <a:avLst>
                <a:gd name="adj" fmla="val 10524"/>
              </a:avLst>
            </a:prstGeom>
            <a:solidFill>
              <a:schemeClr val="accent5">
                <a:lumMod val="75000"/>
              </a:schemeClr>
            </a:solidFill>
            <a:ln w="38100" cap="flat" cmpd="sng" algn="ctr">
              <a:solidFill>
                <a:schemeClr val="accent5">
                  <a:lumMod val="75000"/>
                </a:schemeClr>
              </a:solid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600" b="0" i="0" u="none" strike="noStrike" kern="0" cap="none" spc="0" normalizeH="0" baseline="0" noProof="1">
                <a:ln>
                  <a:noFill/>
                </a:ln>
                <a:solidFill>
                  <a:srgbClr val="F3F5F7"/>
                </a:solidFill>
                <a:effectLst/>
                <a:uLnTx/>
                <a:uFillTx/>
                <a:latin typeface="Roboto"/>
                <a:ea typeface="+mn-ea"/>
                <a:cs typeface="+mn-cs"/>
              </a:endParaRPr>
            </a:p>
          </p:txBody>
        </p:sp>
        <p:pic>
          <p:nvPicPr>
            <p:cNvPr id="69" name="Immagine 68">
              <a:extLst>
                <a:ext uri="{FF2B5EF4-FFF2-40B4-BE49-F238E27FC236}">
                  <a16:creationId xmlns:a16="http://schemas.microsoft.com/office/drawing/2014/main" id="{C0D15ABB-0DB4-598A-30B1-2562F2A003BF}"/>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6024" y="1003717"/>
              <a:ext cx="265954" cy="227229"/>
            </a:xfrm>
            <a:prstGeom prst="rect">
              <a:avLst/>
            </a:prstGeom>
          </p:spPr>
        </p:pic>
      </p:grpSp>
      <p:sp>
        <p:nvSpPr>
          <p:cNvPr id="70" name="CasellaDiTesto 69">
            <a:extLst>
              <a:ext uri="{FF2B5EF4-FFF2-40B4-BE49-F238E27FC236}">
                <a16:creationId xmlns:a16="http://schemas.microsoft.com/office/drawing/2014/main" id="{4B9AF823-3550-8EFE-F144-FCDD6809E04E}"/>
              </a:ext>
            </a:extLst>
          </p:cNvPr>
          <p:cNvSpPr txBox="1"/>
          <p:nvPr/>
        </p:nvSpPr>
        <p:spPr>
          <a:xfrm>
            <a:off x="10056796" y="3929997"/>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1500 caratteri)</a:t>
            </a:r>
          </a:p>
        </p:txBody>
      </p:sp>
    </p:spTree>
    <p:extLst>
      <p:ext uri="{BB962C8B-B14F-4D97-AF65-F5344CB8AC3E}">
        <p14:creationId xmlns:p14="http://schemas.microsoft.com/office/powerpoint/2010/main" val="26408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3">
            <a:extLst>
              <a:ext uri="{FF2B5EF4-FFF2-40B4-BE49-F238E27FC236}">
                <a16:creationId xmlns:a16="http://schemas.microsoft.com/office/drawing/2014/main" id="{8E8069D4-AE60-1116-A4CA-95FE2B164AC2}"/>
              </a:ext>
            </a:extLst>
          </p:cNvPr>
          <p:cNvSpPr txBox="1">
            <a:spLocks/>
          </p:cNvSpPr>
          <p:nvPr/>
        </p:nvSpPr>
        <p:spPr>
          <a:xfrm>
            <a:off x="1926772" y="189806"/>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Scheda di Progetto</a:t>
            </a:r>
          </a:p>
        </p:txBody>
      </p:sp>
      <p:sp>
        <p:nvSpPr>
          <p:cNvPr id="34" name="Rectangle: Rounded Corners 4">
            <a:extLst>
              <a:ext uri="{FF2B5EF4-FFF2-40B4-BE49-F238E27FC236}">
                <a16:creationId xmlns:a16="http://schemas.microsoft.com/office/drawing/2014/main" id="{439AFBA7-0206-BE20-DFB6-26EDAF40FD03}"/>
              </a:ext>
            </a:extLst>
          </p:cNvPr>
          <p:cNvSpPr/>
          <p:nvPr/>
        </p:nvSpPr>
        <p:spPr>
          <a:xfrm>
            <a:off x="6223403" y="856464"/>
            <a:ext cx="5737638" cy="5515761"/>
          </a:xfrm>
          <a:prstGeom prst="roundRect">
            <a:avLst>
              <a:gd name="adj" fmla="val 10564"/>
            </a:avLst>
          </a:prstGeom>
          <a:solidFill>
            <a:srgbClr val="FFFFFF"/>
          </a:solidFill>
          <a:ln w="38100" cap="flat" cmpd="sng" algn="ctr">
            <a:solidFill>
              <a:srgbClr val="7B9BFF"/>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10. LIVELLO DI DIFFUSIONE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1">
                <a:ln>
                  <a:noFill/>
                </a:ln>
                <a:solidFill>
                  <a:srgbClr val="5D6671"/>
                </a:solidFill>
                <a:effectLst/>
                <a:uLnTx/>
                <a:uFillTx/>
                <a:latin typeface="Roboto"/>
                <a:ea typeface="+mn-ea"/>
                <a:cs typeface="Poppins Medium" panose="00000600000000000000" pitchFamily="2" charset="0"/>
              </a:rPr>
              <a:t>Se l’iniziativa ha riguardato lo sviluppo di nuovi servizi o di nuove modalità operative, indicare il livello di diffusione, ossia il perimetro di operatività per cui la soluzione risulta essere ad oggi disponibile e funzionante.</a:t>
            </a:r>
          </a:p>
        </p:txBody>
      </p:sp>
      <p:sp>
        <p:nvSpPr>
          <p:cNvPr id="37" name="Rectangle: Rounded Corners 23">
            <a:extLst>
              <a:ext uri="{FF2B5EF4-FFF2-40B4-BE49-F238E27FC236}">
                <a16:creationId xmlns:a16="http://schemas.microsoft.com/office/drawing/2014/main" id="{CE65B2CB-A65D-FDB4-EC0C-215730ACE832}"/>
              </a:ext>
            </a:extLst>
          </p:cNvPr>
          <p:cNvSpPr/>
          <p:nvPr/>
        </p:nvSpPr>
        <p:spPr>
          <a:xfrm>
            <a:off x="11753611" y="1048401"/>
            <a:ext cx="327273" cy="327273"/>
          </a:xfrm>
          <a:prstGeom prst="roundRect">
            <a:avLst>
              <a:gd name="adj" fmla="val 10524"/>
            </a:avLst>
          </a:prstGeom>
          <a:solidFill>
            <a:srgbClr val="7B9BFF"/>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grpSp>
        <p:nvGrpSpPr>
          <p:cNvPr id="51" name="Gruppo 50">
            <a:extLst>
              <a:ext uri="{FF2B5EF4-FFF2-40B4-BE49-F238E27FC236}">
                <a16:creationId xmlns:a16="http://schemas.microsoft.com/office/drawing/2014/main" id="{B19A7EF3-A952-1FE4-E077-B72421743CC6}"/>
              </a:ext>
            </a:extLst>
          </p:cNvPr>
          <p:cNvGrpSpPr/>
          <p:nvPr/>
        </p:nvGrpSpPr>
        <p:grpSpPr>
          <a:xfrm>
            <a:off x="6468164" y="2397101"/>
            <a:ext cx="5162093" cy="782536"/>
            <a:chOff x="6468164" y="2397101"/>
            <a:chExt cx="5162093" cy="782536"/>
          </a:xfrm>
        </p:grpSpPr>
        <p:sp>
          <p:nvSpPr>
            <p:cNvPr id="35" name="Rettangolo con angoli arrotondati 34">
              <a:extLst>
                <a:ext uri="{FF2B5EF4-FFF2-40B4-BE49-F238E27FC236}">
                  <a16:creationId xmlns:a16="http://schemas.microsoft.com/office/drawing/2014/main" id="{B221A6C6-374D-00CF-5E03-DAA54E6D20E2}"/>
                </a:ext>
              </a:extLst>
            </p:cNvPr>
            <p:cNvSpPr/>
            <p:nvPr/>
          </p:nvSpPr>
          <p:spPr>
            <a:xfrm>
              <a:off x="6468164" y="2411777"/>
              <a:ext cx="3501603" cy="753185"/>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2"/>
                  </a:solidFill>
                  <a:latin typeface="Calibri" panose="020F0502020204030204" pitchFamily="34" charset="0"/>
                  <a:ea typeface="Calibri" panose="020F0502020204030204" pitchFamily="34" charset="0"/>
                  <a:cs typeface="Calibri" panose="020F0502020204030204" pitchFamily="34" charset="0"/>
                </a:rPr>
                <a:t>Percentuale di filiali coinvolte nell'iniziativa, sul totale delle filiali della banca</a:t>
              </a:r>
            </a:p>
          </p:txBody>
        </p:sp>
        <p:sp>
          <p:nvSpPr>
            <p:cNvPr id="41" name="Rettangolo con angoli arrotondati 40">
              <a:extLst>
                <a:ext uri="{FF2B5EF4-FFF2-40B4-BE49-F238E27FC236}">
                  <a16:creationId xmlns:a16="http://schemas.microsoft.com/office/drawing/2014/main" id="{D10C7ED1-CE4C-3A5F-CC2A-8E3FC66871C7}"/>
                </a:ext>
              </a:extLst>
            </p:cNvPr>
            <p:cNvSpPr/>
            <p:nvPr/>
          </p:nvSpPr>
          <p:spPr>
            <a:xfrm>
              <a:off x="10196696" y="2397101"/>
              <a:ext cx="993775" cy="78253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CasellaDiTesto 43">
              <a:extLst>
                <a:ext uri="{FF2B5EF4-FFF2-40B4-BE49-F238E27FC236}">
                  <a16:creationId xmlns:a16="http://schemas.microsoft.com/office/drawing/2014/main" id="{FB30AA43-7C45-1A7A-FE52-C3CA9DB54066}"/>
                </a:ext>
              </a:extLst>
            </p:cNvPr>
            <p:cNvSpPr txBox="1"/>
            <p:nvPr/>
          </p:nvSpPr>
          <p:spPr>
            <a:xfrm>
              <a:off x="11190471" y="2557537"/>
              <a:ext cx="439786" cy="461665"/>
            </a:xfrm>
            <a:prstGeom prst="rect">
              <a:avLst/>
            </a:prstGeom>
            <a:noFill/>
          </p:spPr>
          <p:txBody>
            <a:bodyPr wrap="square" rtlCol="0">
              <a:spAutoFit/>
            </a:bodyPr>
            <a:lstStyle/>
            <a:p>
              <a:pPr algn="ctr"/>
              <a:r>
                <a:rPr lang="it-IT" sz="2400" b="1" kern="0" dirty="0">
                  <a:solidFill>
                    <a:srgbClr val="5D6671"/>
                  </a:solidFill>
                  <a:latin typeface="Roboto"/>
                  <a:cs typeface="Poppins Medium" panose="00000600000000000000" pitchFamily="2" charset="0"/>
                </a:rPr>
                <a:t>%</a:t>
              </a:r>
            </a:p>
          </p:txBody>
        </p:sp>
      </p:grpSp>
      <p:grpSp>
        <p:nvGrpSpPr>
          <p:cNvPr id="50" name="Gruppo 49">
            <a:extLst>
              <a:ext uri="{FF2B5EF4-FFF2-40B4-BE49-F238E27FC236}">
                <a16:creationId xmlns:a16="http://schemas.microsoft.com/office/drawing/2014/main" id="{1B9C80D3-1752-54AD-5AEB-3A34F023E820}"/>
              </a:ext>
            </a:extLst>
          </p:cNvPr>
          <p:cNvGrpSpPr/>
          <p:nvPr/>
        </p:nvGrpSpPr>
        <p:grpSpPr>
          <a:xfrm>
            <a:off x="6468164" y="3609829"/>
            <a:ext cx="5162093" cy="782536"/>
            <a:chOff x="6468164" y="3543154"/>
            <a:chExt cx="5162093" cy="782536"/>
          </a:xfrm>
        </p:grpSpPr>
        <p:sp>
          <p:nvSpPr>
            <p:cNvPr id="39" name="Rettangolo con angoli arrotondati 38">
              <a:extLst>
                <a:ext uri="{FF2B5EF4-FFF2-40B4-BE49-F238E27FC236}">
                  <a16:creationId xmlns:a16="http://schemas.microsoft.com/office/drawing/2014/main" id="{781120D8-1018-3A1D-72A1-693E3F36E430}"/>
                </a:ext>
              </a:extLst>
            </p:cNvPr>
            <p:cNvSpPr/>
            <p:nvPr/>
          </p:nvSpPr>
          <p:spPr>
            <a:xfrm>
              <a:off x="6468164" y="3557830"/>
              <a:ext cx="3501603" cy="753185"/>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2"/>
                  </a:solidFill>
                  <a:latin typeface="Calibri" panose="020F0502020204030204" pitchFamily="34" charset="0"/>
                  <a:ea typeface="Calibri" panose="020F0502020204030204" pitchFamily="34" charset="0"/>
                  <a:cs typeface="Calibri" panose="020F0502020204030204" pitchFamily="34" charset="0"/>
                </a:rPr>
                <a:t>Percentuale di risorse interne coinvolte, sul totale delle risorse interne </a:t>
              </a:r>
            </a:p>
          </p:txBody>
        </p:sp>
        <p:sp>
          <p:nvSpPr>
            <p:cNvPr id="45" name="CasellaDiTesto 44">
              <a:extLst>
                <a:ext uri="{FF2B5EF4-FFF2-40B4-BE49-F238E27FC236}">
                  <a16:creationId xmlns:a16="http://schemas.microsoft.com/office/drawing/2014/main" id="{521C8806-EBDB-8DD7-B499-C9F2842EF3ED}"/>
                </a:ext>
              </a:extLst>
            </p:cNvPr>
            <p:cNvSpPr txBox="1"/>
            <p:nvPr/>
          </p:nvSpPr>
          <p:spPr>
            <a:xfrm>
              <a:off x="11190471" y="3703590"/>
              <a:ext cx="439786" cy="461665"/>
            </a:xfrm>
            <a:prstGeom prst="rect">
              <a:avLst/>
            </a:prstGeom>
            <a:noFill/>
          </p:spPr>
          <p:txBody>
            <a:bodyPr wrap="square" rtlCol="0">
              <a:spAutoFit/>
            </a:bodyPr>
            <a:lstStyle/>
            <a:p>
              <a:pPr algn="ctr"/>
              <a:r>
                <a:rPr lang="it-IT" sz="2400" b="1" kern="0" dirty="0">
                  <a:solidFill>
                    <a:srgbClr val="5D6671"/>
                  </a:solidFill>
                  <a:latin typeface="Roboto"/>
                  <a:cs typeface="Poppins Medium" panose="00000600000000000000" pitchFamily="2" charset="0"/>
                </a:rPr>
                <a:t>%</a:t>
              </a:r>
            </a:p>
          </p:txBody>
        </p:sp>
        <p:sp>
          <p:nvSpPr>
            <p:cNvPr id="47" name="Rettangolo con angoli arrotondati 46">
              <a:extLst>
                <a:ext uri="{FF2B5EF4-FFF2-40B4-BE49-F238E27FC236}">
                  <a16:creationId xmlns:a16="http://schemas.microsoft.com/office/drawing/2014/main" id="{182D26B6-9F97-3620-78C8-88F081F58CFB}"/>
                </a:ext>
              </a:extLst>
            </p:cNvPr>
            <p:cNvSpPr/>
            <p:nvPr/>
          </p:nvSpPr>
          <p:spPr>
            <a:xfrm>
              <a:off x="10196696" y="3543154"/>
              <a:ext cx="993775" cy="78253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9" name="Gruppo 48">
            <a:extLst>
              <a:ext uri="{FF2B5EF4-FFF2-40B4-BE49-F238E27FC236}">
                <a16:creationId xmlns:a16="http://schemas.microsoft.com/office/drawing/2014/main" id="{8875A6BE-37B1-B576-9322-D0306079750F}"/>
              </a:ext>
            </a:extLst>
          </p:cNvPr>
          <p:cNvGrpSpPr/>
          <p:nvPr/>
        </p:nvGrpSpPr>
        <p:grpSpPr>
          <a:xfrm>
            <a:off x="6468164" y="4822557"/>
            <a:ext cx="5162093" cy="782536"/>
            <a:chOff x="6468164" y="4603482"/>
            <a:chExt cx="5162093" cy="782536"/>
          </a:xfrm>
        </p:grpSpPr>
        <p:sp>
          <p:nvSpPr>
            <p:cNvPr id="40" name="Rettangolo con angoli arrotondati 39">
              <a:extLst>
                <a:ext uri="{FF2B5EF4-FFF2-40B4-BE49-F238E27FC236}">
                  <a16:creationId xmlns:a16="http://schemas.microsoft.com/office/drawing/2014/main" id="{38E25146-2997-65E2-0B33-205CDE8AE0A3}"/>
                </a:ext>
              </a:extLst>
            </p:cNvPr>
            <p:cNvSpPr/>
            <p:nvPr/>
          </p:nvSpPr>
          <p:spPr>
            <a:xfrm>
              <a:off x="6468164" y="4618158"/>
              <a:ext cx="3501603" cy="753185"/>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2"/>
                  </a:solidFill>
                  <a:latin typeface="Calibri" panose="020F0502020204030204" pitchFamily="34" charset="0"/>
                  <a:ea typeface="Calibri" panose="020F0502020204030204" pitchFamily="34" charset="0"/>
                  <a:cs typeface="Calibri" panose="020F0502020204030204" pitchFamily="34" charset="0"/>
                </a:rPr>
                <a:t>    Percentuale di clienti verso cui è stata indirizzata l'iniziativa, sul totale dei clienti di riferimento</a:t>
              </a:r>
            </a:p>
          </p:txBody>
        </p:sp>
        <p:sp>
          <p:nvSpPr>
            <p:cNvPr id="46" name="CasellaDiTesto 45">
              <a:extLst>
                <a:ext uri="{FF2B5EF4-FFF2-40B4-BE49-F238E27FC236}">
                  <a16:creationId xmlns:a16="http://schemas.microsoft.com/office/drawing/2014/main" id="{FBD352AF-1F09-0AF3-52C2-3CF384BFA3FE}"/>
                </a:ext>
              </a:extLst>
            </p:cNvPr>
            <p:cNvSpPr txBox="1"/>
            <p:nvPr/>
          </p:nvSpPr>
          <p:spPr>
            <a:xfrm>
              <a:off x="11190471" y="4763918"/>
              <a:ext cx="439786" cy="461665"/>
            </a:xfrm>
            <a:prstGeom prst="rect">
              <a:avLst/>
            </a:prstGeom>
            <a:noFill/>
          </p:spPr>
          <p:txBody>
            <a:bodyPr wrap="square" rtlCol="0">
              <a:spAutoFit/>
            </a:bodyPr>
            <a:lstStyle/>
            <a:p>
              <a:pPr algn="ctr"/>
              <a:r>
                <a:rPr lang="it-IT" sz="2400" b="1" kern="0" dirty="0">
                  <a:solidFill>
                    <a:srgbClr val="5D6671"/>
                  </a:solidFill>
                  <a:latin typeface="Roboto"/>
                  <a:cs typeface="Poppins Medium" panose="00000600000000000000" pitchFamily="2" charset="0"/>
                </a:rPr>
                <a:t>%</a:t>
              </a:r>
            </a:p>
          </p:txBody>
        </p:sp>
        <p:sp>
          <p:nvSpPr>
            <p:cNvPr id="48" name="Rettangolo con angoli arrotondati 47">
              <a:extLst>
                <a:ext uri="{FF2B5EF4-FFF2-40B4-BE49-F238E27FC236}">
                  <a16:creationId xmlns:a16="http://schemas.microsoft.com/office/drawing/2014/main" id="{0BE90268-F034-5062-D17D-A8400283A7DC}"/>
                </a:ext>
              </a:extLst>
            </p:cNvPr>
            <p:cNvSpPr/>
            <p:nvPr/>
          </p:nvSpPr>
          <p:spPr>
            <a:xfrm>
              <a:off x="10196696" y="4603482"/>
              <a:ext cx="993775" cy="78253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52" name="Rectangle: Rounded Corners 4">
            <a:extLst>
              <a:ext uri="{FF2B5EF4-FFF2-40B4-BE49-F238E27FC236}">
                <a16:creationId xmlns:a16="http://schemas.microsoft.com/office/drawing/2014/main" id="{14C52948-729D-50D7-EE8F-7CA1DCF83975}"/>
              </a:ext>
            </a:extLst>
          </p:cNvPr>
          <p:cNvSpPr/>
          <p:nvPr/>
        </p:nvSpPr>
        <p:spPr>
          <a:xfrm>
            <a:off x="120136" y="713258"/>
            <a:ext cx="5936655" cy="2946772"/>
          </a:xfrm>
          <a:prstGeom prst="roundRect">
            <a:avLst>
              <a:gd name="adj" fmla="val 10564"/>
            </a:avLst>
          </a:prstGeom>
          <a:solidFill>
            <a:srgbClr val="FFFFFF"/>
          </a:solidFill>
          <a:ln w="38100" cap="flat" cmpd="sng" algn="ctr">
            <a:solidFill>
              <a:schemeClr val="accent5">
                <a:lumMod val="20000"/>
                <a:lumOff val="80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algn="ctr" defTabSz="457200">
              <a:defRPr/>
            </a:pPr>
            <a:r>
              <a:rPr lang="en-US" sz="1200" b="1" kern="0" noProof="1">
                <a:solidFill>
                  <a:srgbClr val="5D6671"/>
                </a:solidFill>
                <a:latin typeface="Roboto"/>
                <a:cs typeface="Poppins Medium" panose="00000600000000000000" pitchFamily="2" charset="0"/>
              </a:rPr>
              <a:t>9. RISULTATI OTTENUTI</a:t>
            </a:r>
          </a:p>
          <a:p>
            <a:pPr algn="ctr" defTabSz="457200"/>
            <a:r>
              <a:rPr lang="en-US" sz="1050" kern="0" noProof="1">
                <a:solidFill>
                  <a:srgbClr val="5D6671"/>
                </a:solidFill>
                <a:latin typeface="Roboto"/>
                <a:cs typeface="Poppins Medium" panose="00000600000000000000" pitchFamily="2" charset="0"/>
              </a:rPr>
              <a:t>Indicare i principali risultati ottenuti, se possible con riferimento alle metriche (KPI) utilizzate e ai fattori economici correlati al progetto (</a:t>
            </a:r>
            <a:r>
              <a:rPr lang="it-IT" sz="1050" kern="0" noProof="1">
                <a:solidFill>
                  <a:srgbClr val="5D6671"/>
                </a:solidFill>
                <a:latin typeface="Roboto"/>
                <a:cs typeface="Poppins Medium" panose="00000600000000000000" pitchFamily="2" charset="0"/>
              </a:rPr>
              <a:t>risparmi conseguiti, aumento dei ricavi, ROI)</a:t>
            </a:r>
            <a:endParaRPr lang="it-IT" sz="1050" kern="0" dirty="0">
              <a:solidFill>
                <a:srgbClr val="5D6671"/>
              </a:solidFill>
              <a:latin typeface="Roboto"/>
              <a:cs typeface="Poppins Medium" panose="00000600000000000000" pitchFamily="2" charset="0"/>
            </a:endParaRPr>
          </a:p>
        </p:txBody>
      </p:sp>
      <p:sp>
        <p:nvSpPr>
          <p:cNvPr id="53" name="Rettangolo con angoli arrotondati 52">
            <a:extLst>
              <a:ext uri="{FF2B5EF4-FFF2-40B4-BE49-F238E27FC236}">
                <a16:creationId xmlns:a16="http://schemas.microsoft.com/office/drawing/2014/main" id="{A96DF3B7-0172-A436-5B29-B9CB9B2E0E8A}"/>
              </a:ext>
            </a:extLst>
          </p:cNvPr>
          <p:cNvSpPr/>
          <p:nvPr/>
        </p:nvSpPr>
        <p:spPr>
          <a:xfrm>
            <a:off x="181105" y="1394518"/>
            <a:ext cx="5815369"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57" name="CasellaDiTesto 56">
            <a:extLst>
              <a:ext uri="{FF2B5EF4-FFF2-40B4-BE49-F238E27FC236}">
                <a16:creationId xmlns:a16="http://schemas.microsoft.com/office/drawing/2014/main" id="{160A6E5F-86BC-8E40-AB6D-C1A517A31A77}"/>
              </a:ext>
            </a:extLst>
          </p:cNvPr>
          <p:cNvSpPr txBox="1"/>
          <p:nvPr/>
        </p:nvSpPr>
        <p:spPr>
          <a:xfrm>
            <a:off x="4281839" y="746898"/>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grpSp>
        <p:nvGrpSpPr>
          <p:cNvPr id="58" name="Gruppo 57">
            <a:extLst>
              <a:ext uri="{FF2B5EF4-FFF2-40B4-BE49-F238E27FC236}">
                <a16:creationId xmlns:a16="http://schemas.microsoft.com/office/drawing/2014/main" id="{27D30779-85A6-F0CE-82A6-A9F3BB48AD6A}"/>
              </a:ext>
            </a:extLst>
          </p:cNvPr>
          <p:cNvGrpSpPr/>
          <p:nvPr/>
        </p:nvGrpSpPr>
        <p:grpSpPr>
          <a:xfrm>
            <a:off x="19050" y="744237"/>
            <a:ext cx="327273" cy="326373"/>
            <a:chOff x="11682512" y="629090"/>
            <a:chExt cx="327273" cy="326373"/>
          </a:xfrm>
        </p:grpSpPr>
        <p:sp>
          <p:nvSpPr>
            <p:cNvPr id="59" name="Rectangle: Rounded Corners 23">
              <a:extLst>
                <a:ext uri="{FF2B5EF4-FFF2-40B4-BE49-F238E27FC236}">
                  <a16:creationId xmlns:a16="http://schemas.microsoft.com/office/drawing/2014/main" id="{4069F33A-F48E-97F4-50A6-5F758415CAB8}"/>
                </a:ext>
              </a:extLst>
            </p:cNvPr>
            <p:cNvSpPr/>
            <p:nvPr/>
          </p:nvSpPr>
          <p:spPr>
            <a:xfrm>
              <a:off x="11682512" y="629090"/>
              <a:ext cx="327273" cy="326373"/>
            </a:xfrm>
            <a:prstGeom prst="roundRect">
              <a:avLst>
                <a:gd name="adj" fmla="val 10524"/>
              </a:avLst>
            </a:prstGeom>
            <a:solidFill>
              <a:schemeClr val="accent5">
                <a:lumMod val="20000"/>
                <a:lumOff val="80000"/>
              </a:schemeClr>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60" name="Immagine 59">
              <a:extLst>
                <a:ext uri="{FF2B5EF4-FFF2-40B4-BE49-F238E27FC236}">
                  <a16:creationId xmlns:a16="http://schemas.microsoft.com/office/drawing/2014/main" id="{D4442C02-B69B-6DB8-280C-FFB1DC4ABE43}"/>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1714201" y="657871"/>
              <a:ext cx="263895" cy="268811"/>
            </a:xfrm>
            <a:prstGeom prst="rect">
              <a:avLst/>
            </a:prstGeom>
          </p:spPr>
        </p:pic>
      </p:grpSp>
      <p:sp>
        <p:nvSpPr>
          <p:cNvPr id="61" name="Rectangle: Rounded Corners 4">
            <a:extLst>
              <a:ext uri="{FF2B5EF4-FFF2-40B4-BE49-F238E27FC236}">
                <a16:creationId xmlns:a16="http://schemas.microsoft.com/office/drawing/2014/main" id="{B0F433BB-8EDD-877B-E01D-E0D3EC92C8A3}"/>
              </a:ext>
            </a:extLst>
          </p:cNvPr>
          <p:cNvSpPr/>
          <p:nvPr/>
        </p:nvSpPr>
        <p:spPr>
          <a:xfrm>
            <a:off x="188792" y="3760759"/>
            <a:ext cx="5868000" cy="2964586"/>
          </a:xfrm>
          <a:prstGeom prst="roundRect">
            <a:avLst>
              <a:gd name="adj" fmla="val 10564"/>
            </a:avLst>
          </a:prstGeom>
          <a:solidFill>
            <a:srgbClr val="FFFFFF"/>
          </a:solidFill>
          <a:ln w="38100" cap="flat" cmpd="sng" algn="ctr">
            <a:solidFill>
              <a:schemeClr val="accent2">
                <a:lumMod val="40000"/>
                <a:lumOff val="60000"/>
              </a:schemeClr>
            </a:solidFill>
            <a:prstDash val="solid"/>
            <a:miter lim="800000"/>
          </a:ln>
          <a:effectLst>
            <a:outerShdw blurRad="185737" dist="38100" dir="2700000" algn="tl" rotWithShape="0">
              <a:prstClr val="black">
                <a:alpha val="33891"/>
              </a:prstClr>
            </a:outerShdw>
          </a:effectLst>
        </p:spPr>
        <p:txBody>
          <a:bodyPr wrap="square" rtlCol="0" anchor="t">
            <a:noAutofit/>
          </a:bodyPr>
          <a:lstStyle/>
          <a:p>
            <a:pPr algn="ctr" defTabSz="457200">
              <a:defRPr/>
            </a:pPr>
            <a:r>
              <a:rPr lang="en-US" sz="1200" b="1" kern="0" noProof="1">
                <a:solidFill>
                  <a:srgbClr val="5D6671"/>
                </a:solidFill>
                <a:latin typeface="Roboto"/>
                <a:cs typeface="Poppins Medium" panose="00000600000000000000" pitchFamily="2" charset="0"/>
              </a:rPr>
              <a:t>11. IMPATTI SUL SETTORE BANCARIO</a:t>
            </a:r>
          </a:p>
          <a:p>
            <a:pPr algn="ctr" defTabSz="457200"/>
            <a:r>
              <a:rPr lang="it-IT" sz="1050" kern="0" noProof="1">
                <a:solidFill>
                  <a:srgbClr val="5D6671"/>
                </a:solidFill>
                <a:latin typeface="Roboto"/>
                <a:cs typeface="Poppins Medium" panose="00000600000000000000" pitchFamily="2" charset="0"/>
              </a:rPr>
              <a:t>Descrivere eventuali ricadute positive sul contesto socio-ambientale e per il settore bancario nel suo complesso</a:t>
            </a:r>
            <a:endParaRPr lang="it-IT" sz="1050" kern="0" dirty="0">
              <a:solidFill>
                <a:srgbClr val="5D6671"/>
              </a:solidFill>
              <a:latin typeface="Roboto"/>
              <a:cs typeface="Poppins Medium" panose="00000600000000000000" pitchFamily="2" charset="0"/>
            </a:endParaRPr>
          </a:p>
        </p:txBody>
      </p:sp>
      <p:sp>
        <p:nvSpPr>
          <p:cNvPr id="62" name="Rettangolo con angoli arrotondati 61">
            <a:extLst>
              <a:ext uri="{FF2B5EF4-FFF2-40B4-BE49-F238E27FC236}">
                <a16:creationId xmlns:a16="http://schemas.microsoft.com/office/drawing/2014/main" id="{A48433E6-3C7A-83EE-4124-5533C3B33FEE}"/>
              </a:ext>
            </a:extLst>
          </p:cNvPr>
          <p:cNvSpPr/>
          <p:nvPr/>
        </p:nvSpPr>
        <p:spPr>
          <a:xfrm>
            <a:off x="249760" y="4451544"/>
            <a:ext cx="5732753" cy="2214626"/>
          </a:xfrm>
          <a:prstGeom prst="roundRect">
            <a:avLst/>
          </a:prstGeom>
          <a:solidFill>
            <a:schemeClr val="bg2"/>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just"/>
            <a:endParaRPr lang="it-IT" sz="12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63" name="CasellaDiTesto 62">
            <a:extLst>
              <a:ext uri="{FF2B5EF4-FFF2-40B4-BE49-F238E27FC236}">
                <a16:creationId xmlns:a16="http://schemas.microsoft.com/office/drawing/2014/main" id="{FD9CB7B3-CFA4-1DAA-36AE-CE8EFC4C205A}"/>
              </a:ext>
            </a:extLst>
          </p:cNvPr>
          <p:cNvSpPr txBox="1"/>
          <p:nvPr/>
        </p:nvSpPr>
        <p:spPr>
          <a:xfrm>
            <a:off x="4350494" y="3794399"/>
            <a:ext cx="1757928"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i="1" u="none" strike="noStrike" kern="0" cap="none" spc="0" normalizeH="0" baseline="0" noProof="1">
                <a:ln>
                  <a:noFill/>
                </a:ln>
                <a:solidFill>
                  <a:srgbClr val="5D6671"/>
                </a:solidFill>
                <a:effectLst/>
                <a:uLnTx/>
                <a:uFillTx/>
                <a:latin typeface="Roboto"/>
                <a:ea typeface="+mn-ea"/>
                <a:cs typeface="Poppins Medium" panose="00000600000000000000" pitchFamily="2" charset="0"/>
              </a:rPr>
              <a:t>(massimo 800 caratteri)</a:t>
            </a:r>
          </a:p>
        </p:txBody>
      </p:sp>
      <p:sp>
        <p:nvSpPr>
          <p:cNvPr id="65" name="Rectangle: Rounded Corners 23">
            <a:extLst>
              <a:ext uri="{FF2B5EF4-FFF2-40B4-BE49-F238E27FC236}">
                <a16:creationId xmlns:a16="http://schemas.microsoft.com/office/drawing/2014/main" id="{42A8ABC2-9622-AA9B-AABD-748EF9D3FC8D}"/>
              </a:ext>
            </a:extLst>
          </p:cNvPr>
          <p:cNvSpPr/>
          <p:nvPr/>
        </p:nvSpPr>
        <p:spPr>
          <a:xfrm>
            <a:off x="87705" y="3791738"/>
            <a:ext cx="327273" cy="326373"/>
          </a:xfrm>
          <a:prstGeom prst="roundRect">
            <a:avLst>
              <a:gd name="adj" fmla="val 10524"/>
            </a:avLst>
          </a:prstGeom>
          <a:solidFill>
            <a:srgbClr val="00B0F0"/>
          </a:solidFill>
          <a:ln w="38100" cap="flat" cmpd="sng" algn="ctr">
            <a:noFill/>
            <a:prstDash val="solid"/>
            <a:miter lim="800000"/>
          </a:ln>
          <a:effectLst>
            <a:outerShdw blurRad="163264" dist="38100" dir="2700000" algn="tl" rotWithShape="0">
              <a:prstClr val="black">
                <a:alpha val="24055"/>
              </a:prstClr>
            </a:outerShdw>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1">
              <a:ln>
                <a:noFill/>
              </a:ln>
              <a:solidFill>
                <a:srgbClr val="F3F5F7"/>
              </a:solidFill>
              <a:effectLst/>
              <a:uLnTx/>
              <a:uFillTx/>
              <a:latin typeface="Calibri" panose="020F0502020204030204"/>
              <a:ea typeface="+mn-ea"/>
              <a:cs typeface="+mn-cs"/>
            </a:endParaRPr>
          </a:p>
        </p:txBody>
      </p:sp>
      <p:pic>
        <p:nvPicPr>
          <p:cNvPr id="4" name="Elemento grafico 3" descr="Increspatura con riempimento a tinta unita">
            <a:extLst>
              <a:ext uri="{FF2B5EF4-FFF2-40B4-BE49-F238E27FC236}">
                <a16:creationId xmlns:a16="http://schemas.microsoft.com/office/drawing/2014/main" id="{E1784A8F-E266-4A98-7FAC-F8FF5A4DF4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57" y="3810005"/>
            <a:ext cx="319309" cy="319309"/>
          </a:xfrm>
          <a:prstGeom prst="rect">
            <a:avLst/>
          </a:prstGeom>
        </p:spPr>
      </p:pic>
      <p:pic>
        <p:nvPicPr>
          <p:cNvPr id="6" name="Elemento grafico 5" descr="Bolle con riempimento a tinta unita">
            <a:extLst>
              <a:ext uri="{FF2B5EF4-FFF2-40B4-BE49-F238E27FC236}">
                <a16:creationId xmlns:a16="http://schemas.microsoft.com/office/drawing/2014/main" id="{A3EA2864-5ABA-47B4-47E0-FC6C4C8B64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54510" y="1041829"/>
            <a:ext cx="326374" cy="326374"/>
          </a:xfrm>
          <a:prstGeom prst="rect">
            <a:avLst/>
          </a:prstGeom>
        </p:spPr>
      </p:pic>
    </p:spTree>
    <p:extLst>
      <p:ext uri="{BB962C8B-B14F-4D97-AF65-F5344CB8AC3E}">
        <p14:creationId xmlns:p14="http://schemas.microsoft.com/office/powerpoint/2010/main" val="181209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3">
            <a:extLst>
              <a:ext uri="{FF2B5EF4-FFF2-40B4-BE49-F238E27FC236}">
                <a16:creationId xmlns:a16="http://schemas.microsoft.com/office/drawing/2014/main" id="{C92691B9-C5EF-D984-9022-D6D52536D4DB}"/>
              </a:ext>
            </a:extLst>
          </p:cNvPr>
          <p:cNvSpPr txBox="1">
            <a:spLocks/>
          </p:cNvSpPr>
          <p:nvPr/>
        </p:nvSpPr>
        <p:spPr>
          <a:xfrm>
            <a:off x="1882378" y="212482"/>
            <a:ext cx="8414658" cy="37347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27C"/>
              </a:buClr>
              <a:buSzPts val="2800"/>
              <a:buFont typeface="Roboto"/>
              <a:buNone/>
              <a:defRPr sz="6000" b="1" i="0" u="none" strike="noStrike" cap="none">
                <a:solidFill>
                  <a:srgbClr val="00427C"/>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kern="0" dirty="0"/>
              <a:t>Criteri di valutazione del progetto</a:t>
            </a:r>
          </a:p>
        </p:txBody>
      </p:sp>
      <p:sp>
        <p:nvSpPr>
          <p:cNvPr id="37" name="Rettangolo 36">
            <a:extLst>
              <a:ext uri="{FF2B5EF4-FFF2-40B4-BE49-F238E27FC236}">
                <a16:creationId xmlns:a16="http://schemas.microsoft.com/office/drawing/2014/main" id="{175B9118-A3A3-C665-8917-E95730D4EECE}"/>
              </a:ext>
            </a:extLst>
          </p:cNvPr>
          <p:cNvSpPr/>
          <p:nvPr/>
        </p:nvSpPr>
        <p:spPr>
          <a:xfrm>
            <a:off x="239560" y="1269528"/>
            <a:ext cx="2455866" cy="442756"/>
          </a:xfrm>
          <a:prstGeom prst="rect">
            <a:avLst/>
          </a:prstGeom>
          <a:solidFill>
            <a:schemeClr val="bg1"/>
          </a:solidFill>
          <a:ln w="28575">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00" b="1" dirty="0">
                <a:solidFill>
                  <a:srgbClr val="002060"/>
                </a:solidFill>
                <a:latin typeface="Roboto" panose="02000000000000000000" pitchFamily="2" charset="0"/>
                <a:ea typeface="Roboto" panose="02000000000000000000" pitchFamily="2" charset="0"/>
                <a:cs typeface="Roboto" panose="02000000000000000000" pitchFamily="2" charset="0"/>
              </a:rPr>
              <a:t>DRIVER DI INNOVAZIONE</a:t>
            </a:r>
          </a:p>
        </p:txBody>
      </p:sp>
      <p:sp>
        <p:nvSpPr>
          <p:cNvPr id="38" name="Rettangolo 37">
            <a:extLst>
              <a:ext uri="{FF2B5EF4-FFF2-40B4-BE49-F238E27FC236}">
                <a16:creationId xmlns:a16="http://schemas.microsoft.com/office/drawing/2014/main" id="{7F3A288F-8B67-AC3C-06B9-4F17628A3F69}"/>
              </a:ext>
            </a:extLst>
          </p:cNvPr>
          <p:cNvSpPr/>
          <p:nvPr/>
        </p:nvSpPr>
        <p:spPr>
          <a:xfrm>
            <a:off x="2924027" y="1269528"/>
            <a:ext cx="5705476" cy="442756"/>
          </a:xfrm>
          <a:prstGeom prst="rect">
            <a:avLst/>
          </a:prstGeom>
          <a:solidFill>
            <a:schemeClr val="bg1"/>
          </a:solidFill>
          <a:ln w="28575">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00" b="1" dirty="0">
                <a:solidFill>
                  <a:srgbClr val="002060"/>
                </a:solidFill>
                <a:latin typeface="Roboto" panose="02000000000000000000" pitchFamily="2" charset="0"/>
                <a:ea typeface="Roboto" panose="02000000000000000000" pitchFamily="2" charset="0"/>
                <a:cs typeface="Roboto" panose="02000000000000000000" pitchFamily="2" charset="0"/>
              </a:rPr>
              <a:t>DEFINIZIONE</a:t>
            </a:r>
          </a:p>
        </p:txBody>
      </p:sp>
      <p:sp>
        <p:nvSpPr>
          <p:cNvPr id="39" name="Rettangolo 38">
            <a:extLst>
              <a:ext uri="{FF2B5EF4-FFF2-40B4-BE49-F238E27FC236}">
                <a16:creationId xmlns:a16="http://schemas.microsoft.com/office/drawing/2014/main" id="{598FDF87-CBAE-9D07-3586-5616419E67B9}"/>
              </a:ext>
            </a:extLst>
          </p:cNvPr>
          <p:cNvSpPr/>
          <p:nvPr/>
        </p:nvSpPr>
        <p:spPr>
          <a:xfrm>
            <a:off x="8743005" y="1269528"/>
            <a:ext cx="3196848" cy="442756"/>
          </a:xfrm>
          <a:prstGeom prst="rect">
            <a:avLst/>
          </a:prstGeom>
          <a:solidFill>
            <a:schemeClr val="bg1"/>
          </a:solidFill>
          <a:ln w="28575">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00" b="1" dirty="0">
                <a:solidFill>
                  <a:srgbClr val="002060"/>
                </a:solidFill>
                <a:latin typeface="Roboto" panose="02000000000000000000" pitchFamily="2" charset="0"/>
                <a:ea typeface="Roboto" panose="02000000000000000000" pitchFamily="2" charset="0"/>
                <a:cs typeface="Roboto" panose="02000000000000000000" pitchFamily="2" charset="0"/>
              </a:rPr>
              <a:t>RIFERIMENTI UTILI PER LA VALUTAZIONE</a:t>
            </a:r>
          </a:p>
        </p:txBody>
      </p:sp>
      <p:sp>
        <p:nvSpPr>
          <p:cNvPr id="54" name="Rettangolo 53">
            <a:extLst>
              <a:ext uri="{FF2B5EF4-FFF2-40B4-BE49-F238E27FC236}">
                <a16:creationId xmlns:a16="http://schemas.microsoft.com/office/drawing/2014/main" id="{476AC0E7-AC12-B322-DE2A-F3359481398F}"/>
              </a:ext>
            </a:extLst>
          </p:cNvPr>
          <p:cNvSpPr/>
          <p:nvPr/>
        </p:nvSpPr>
        <p:spPr>
          <a:xfrm>
            <a:off x="244325" y="1774584"/>
            <a:ext cx="11700292" cy="957952"/>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2" name="CasellaDiTesto 51">
            <a:extLst>
              <a:ext uri="{FF2B5EF4-FFF2-40B4-BE49-F238E27FC236}">
                <a16:creationId xmlns:a16="http://schemas.microsoft.com/office/drawing/2014/main" id="{23599DBC-76AC-E3B2-72DA-63455B2381AF}"/>
              </a:ext>
            </a:extLst>
          </p:cNvPr>
          <p:cNvSpPr txBox="1"/>
          <p:nvPr/>
        </p:nvSpPr>
        <p:spPr>
          <a:xfrm>
            <a:off x="2930380" y="1799775"/>
            <a:ext cx="5699122" cy="900246"/>
          </a:xfrm>
          <a:prstGeom prst="rect">
            <a:avLst/>
          </a:prstGeom>
          <a:noFill/>
        </p:spPr>
        <p:txBody>
          <a:bodyPr wrap="square">
            <a:spAutoFit/>
          </a:bodyPr>
          <a:lstStyle/>
          <a:p>
            <a:pPr algn="just" fontAlgn="t"/>
            <a:r>
              <a:rPr lang="it-IT" sz="1050" b="0" i="0" u="none" strike="noStrike" dirty="0">
                <a:solidFill>
                  <a:schemeClr val="tx2"/>
                </a:solidFill>
                <a:effectLst/>
                <a:latin typeface="Roboto" panose="02000000000000000000" pitchFamily="2" charset="0"/>
              </a:rPr>
              <a:t>Per valutare la </a:t>
            </a:r>
            <a:r>
              <a:rPr lang="it-IT" sz="1050" b="1" i="0" u="none" strike="noStrike" dirty="0">
                <a:solidFill>
                  <a:schemeClr val="tx2"/>
                </a:solidFill>
                <a:effectLst/>
                <a:latin typeface="Roboto" panose="02000000000000000000" pitchFamily="2" charset="0"/>
              </a:rPr>
              <a:t>concretezza</a:t>
            </a:r>
            <a:r>
              <a:rPr lang="it-IT" sz="1050" b="0" i="0" u="none" strike="noStrike" dirty="0">
                <a:solidFill>
                  <a:schemeClr val="tx2"/>
                </a:solidFill>
                <a:effectLst/>
                <a:latin typeface="Roboto" panose="02000000000000000000" pitchFamily="2" charset="0"/>
              </a:rPr>
              <a:t> di un progetto si prende in considerazione quanto il progetto sia replicabile, di applicazione immediata e di facile comprensione da parte dell'utente target.</a:t>
            </a:r>
            <a:br>
              <a:rPr lang="it-IT" sz="1050" b="0" i="0" u="none" strike="noStrike" dirty="0">
                <a:solidFill>
                  <a:schemeClr val="tx2"/>
                </a:solidFill>
                <a:effectLst/>
                <a:latin typeface="Roboto" panose="02000000000000000000" pitchFamily="2" charset="0"/>
              </a:rPr>
            </a:br>
            <a:r>
              <a:rPr lang="it-IT" sz="1050" b="0" i="0" u="none" strike="noStrike" dirty="0">
                <a:solidFill>
                  <a:schemeClr val="tx2"/>
                </a:solidFill>
                <a:effectLst/>
                <a:latin typeface="Roboto" panose="02000000000000000000" pitchFamily="2" charset="0"/>
              </a:rPr>
              <a:t>Per valutare l'</a:t>
            </a:r>
            <a:r>
              <a:rPr lang="it-IT" sz="1050" b="1" i="0" u="none" strike="noStrike" dirty="0">
                <a:solidFill>
                  <a:schemeClr val="tx2"/>
                </a:solidFill>
                <a:effectLst/>
                <a:latin typeface="Roboto" panose="02000000000000000000" pitchFamily="2" charset="0"/>
              </a:rPr>
              <a:t>impatto</a:t>
            </a:r>
            <a:r>
              <a:rPr lang="it-IT" sz="1050" b="0" i="0" u="none" strike="noStrike" dirty="0">
                <a:solidFill>
                  <a:schemeClr val="tx2"/>
                </a:solidFill>
                <a:effectLst/>
                <a:latin typeface="Roboto" panose="02000000000000000000" pitchFamily="2" charset="0"/>
              </a:rPr>
              <a:t> di un progetto si prende in considerazione il livello di diffusione, in termini di aree di business coinvolte, tipologie di utenti target ed eventuali soggetti esterni che hanno tratto benefici dalla realizzazione dell'iniziativa.</a:t>
            </a:r>
          </a:p>
        </p:txBody>
      </p:sp>
      <p:sp>
        <p:nvSpPr>
          <p:cNvPr id="55" name="Rettangolo 54">
            <a:extLst>
              <a:ext uri="{FF2B5EF4-FFF2-40B4-BE49-F238E27FC236}">
                <a16:creationId xmlns:a16="http://schemas.microsoft.com/office/drawing/2014/main" id="{97B2E8E0-45B3-19E1-9BB4-7AE8ABAE8F29}"/>
              </a:ext>
            </a:extLst>
          </p:cNvPr>
          <p:cNvSpPr/>
          <p:nvPr/>
        </p:nvSpPr>
        <p:spPr>
          <a:xfrm>
            <a:off x="244325" y="2791945"/>
            <a:ext cx="11700292" cy="654294"/>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6" name="Rettangolo 55">
            <a:extLst>
              <a:ext uri="{FF2B5EF4-FFF2-40B4-BE49-F238E27FC236}">
                <a16:creationId xmlns:a16="http://schemas.microsoft.com/office/drawing/2014/main" id="{E888109E-1EE1-B12B-A407-676D1FE5AF7E}"/>
              </a:ext>
            </a:extLst>
          </p:cNvPr>
          <p:cNvSpPr/>
          <p:nvPr/>
        </p:nvSpPr>
        <p:spPr>
          <a:xfrm>
            <a:off x="244325" y="3503936"/>
            <a:ext cx="11700292" cy="654294"/>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7" name="Rettangolo 56">
            <a:extLst>
              <a:ext uri="{FF2B5EF4-FFF2-40B4-BE49-F238E27FC236}">
                <a16:creationId xmlns:a16="http://schemas.microsoft.com/office/drawing/2014/main" id="{F6A6DD5A-FFD6-9228-4089-E8C05FDA6F41}"/>
              </a:ext>
            </a:extLst>
          </p:cNvPr>
          <p:cNvSpPr/>
          <p:nvPr/>
        </p:nvSpPr>
        <p:spPr>
          <a:xfrm>
            <a:off x="239561" y="4221592"/>
            <a:ext cx="11700292" cy="791695"/>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58" name="Rettangolo 57">
            <a:extLst>
              <a:ext uri="{FF2B5EF4-FFF2-40B4-BE49-F238E27FC236}">
                <a16:creationId xmlns:a16="http://schemas.microsoft.com/office/drawing/2014/main" id="{C5A9D132-6C2A-72AB-151D-848B0A6982A0}"/>
              </a:ext>
            </a:extLst>
          </p:cNvPr>
          <p:cNvSpPr/>
          <p:nvPr/>
        </p:nvSpPr>
        <p:spPr>
          <a:xfrm>
            <a:off x="239561" y="5079178"/>
            <a:ext cx="11700292" cy="654294"/>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endParaRPr lang="it-IT" b="1">
              <a:solidFill>
                <a:schemeClr val="dk1"/>
              </a:solidFill>
              <a:latin typeface="Roboto" panose="02000000000000000000" pitchFamily="2" charset="0"/>
            </a:endParaRPr>
          </a:p>
        </p:txBody>
      </p:sp>
      <p:sp>
        <p:nvSpPr>
          <p:cNvPr id="41" name="CasellaDiTesto 40">
            <a:extLst>
              <a:ext uri="{FF2B5EF4-FFF2-40B4-BE49-F238E27FC236}">
                <a16:creationId xmlns:a16="http://schemas.microsoft.com/office/drawing/2014/main" id="{030C7BF5-A743-3839-CC7E-D3A5A57B4968}"/>
              </a:ext>
            </a:extLst>
          </p:cNvPr>
          <p:cNvSpPr txBox="1"/>
          <p:nvPr/>
        </p:nvSpPr>
        <p:spPr>
          <a:xfrm>
            <a:off x="266455" y="1988288"/>
            <a:ext cx="2459975"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CONCRETEZZA E </a:t>
            </a:r>
          </a:p>
          <a:p>
            <a:pPr algn="ctr" fontAlgn="ctr"/>
            <a:r>
              <a:rPr lang="it-IT" sz="1400" b="1" i="0" u="none" strike="noStrike" dirty="0">
                <a:solidFill>
                  <a:srgbClr val="002060"/>
                </a:solidFill>
                <a:effectLst/>
                <a:latin typeface="Roboto" panose="02000000000000000000" pitchFamily="2" charset="0"/>
              </a:rPr>
              <a:t>IMPATTO</a:t>
            </a:r>
          </a:p>
        </p:txBody>
      </p:sp>
      <p:sp>
        <p:nvSpPr>
          <p:cNvPr id="43" name="CasellaDiTesto 42">
            <a:extLst>
              <a:ext uri="{FF2B5EF4-FFF2-40B4-BE49-F238E27FC236}">
                <a16:creationId xmlns:a16="http://schemas.microsoft.com/office/drawing/2014/main" id="{035691FD-2A94-3FC4-2BD1-250F1CCA91F2}"/>
              </a:ext>
            </a:extLst>
          </p:cNvPr>
          <p:cNvSpPr txBox="1"/>
          <p:nvPr/>
        </p:nvSpPr>
        <p:spPr>
          <a:xfrm>
            <a:off x="266455" y="2951842"/>
            <a:ext cx="2455865" cy="307777"/>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it-IT" sz="1400" b="1" i="0" u="none" strike="noStrike" dirty="0">
                <a:solidFill>
                  <a:srgbClr val="002060"/>
                </a:solidFill>
                <a:effectLst/>
                <a:latin typeface="Roboto" panose="02000000000000000000" pitchFamily="2" charset="0"/>
              </a:rPr>
              <a:t>ORIGINALITÀ</a:t>
            </a:r>
            <a:endParaRPr lang="it-IT" sz="1400" dirty="0">
              <a:solidFill>
                <a:srgbClr val="002060"/>
              </a:solidFill>
            </a:endParaRPr>
          </a:p>
        </p:txBody>
      </p:sp>
      <p:sp>
        <p:nvSpPr>
          <p:cNvPr id="60" name="CasellaDiTesto 59">
            <a:extLst>
              <a:ext uri="{FF2B5EF4-FFF2-40B4-BE49-F238E27FC236}">
                <a16:creationId xmlns:a16="http://schemas.microsoft.com/office/drawing/2014/main" id="{CBDD1CD9-0909-B53E-A1F0-4BCC54E9981F}"/>
              </a:ext>
            </a:extLst>
          </p:cNvPr>
          <p:cNvSpPr txBox="1"/>
          <p:nvPr/>
        </p:nvSpPr>
        <p:spPr>
          <a:xfrm>
            <a:off x="2930380" y="2851327"/>
            <a:ext cx="5699122" cy="577081"/>
          </a:xfrm>
          <a:prstGeom prst="rect">
            <a:avLst/>
          </a:prstGeom>
          <a:noFill/>
        </p:spPr>
        <p:txBody>
          <a:bodyPr wrap="square">
            <a:spAutoFit/>
          </a:bodyPr>
          <a:lstStyle>
            <a:defPPr>
              <a:defRPr lang="it-IT"/>
            </a:defPPr>
            <a:lvl1pPr fontAlgn="t">
              <a:defRPr sz="1050" b="0" i="0" u="none" strike="noStrike">
                <a:solidFill>
                  <a:schemeClr val="tx2"/>
                </a:solidFill>
                <a:effectLst/>
                <a:latin typeface="Roboto" panose="02000000000000000000" pitchFamily="2" charset="0"/>
              </a:defRPr>
            </a:lvl1pPr>
          </a:lstStyle>
          <a:p>
            <a:pPr algn="just"/>
            <a:r>
              <a:rPr lang="it-IT" dirty="0"/>
              <a:t>Per valutare </a:t>
            </a:r>
            <a:r>
              <a:rPr lang="it-IT" b="1" dirty="0"/>
              <a:t>l'originalità</a:t>
            </a:r>
            <a:r>
              <a:rPr lang="it-IT" dirty="0"/>
              <a:t> di un progetto si prendono in considerazione le caratteristiche distintive, derivanti dalla novità dell'idea proposta e/o dal "primato" nella realizzazione della soluzione.</a:t>
            </a:r>
          </a:p>
        </p:txBody>
      </p:sp>
      <p:sp>
        <p:nvSpPr>
          <p:cNvPr id="45" name="CasellaDiTesto 44">
            <a:extLst>
              <a:ext uri="{FF2B5EF4-FFF2-40B4-BE49-F238E27FC236}">
                <a16:creationId xmlns:a16="http://schemas.microsoft.com/office/drawing/2014/main" id="{6DDB0856-1F16-698E-FBC7-0DE993BEE2CE}"/>
              </a:ext>
            </a:extLst>
          </p:cNvPr>
          <p:cNvSpPr txBox="1"/>
          <p:nvPr/>
        </p:nvSpPr>
        <p:spPr>
          <a:xfrm>
            <a:off x="266455" y="3586551"/>
            <a:ext cx="2455866"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VALORE </a:t>
            </a:r>
          </a:p>
          <a:p>
            <a:pPr algn="ctr" fontAlgn="ctr"/>
            <a:r>
              <a:rPr lang="it-IT" sz="1400" b="1" i="0" u="none" strike="noStrike" dirty="0">
                <a:solidFill>
                  <a:srgbClr val="002060"/>
                </a:solidFill>
                <a:effectLst/>
                <a:latin typeface="Roboto" panose="02000000000000000000" pitchFamily="2" charset="0"/>
              </a:rPr>
              <a:t>PERCEPITO</a:t>
            </a:r>
          </a:p>
        </p:txBody>
      </p:sp>
      <p:sp>
        <p:nvSpPr>
          <p:cNvPr id="62" name="CasellaDiTesto 61">
            <a:extLst>
              <a:ext uri="{FF2B5EF4-FFF2-40B4-BE49-F238E27FC236}">
                <a16:creationId xmlns:a16="http://schemas.microsoft.com/office/drawing/2014/main" id="{92AC7E0F-3F85-2C33-3851-C6DE7552B422}"/>
              </a:ext>
            </a:extLst>
          </p:cNvPr>
          <p:cNvSpPr txBox="1"/>
          <p:nvPr/>
        </p:nvSpPr>
        <p:spPr>
          <a:xfrm>
            <a:off x="2930380" y="3559621"/>
            <a:ext cx="5699122" cy="577081"/>
          </a:xfrm>
          <a:prstGeom prst="rect">
            <a:avLst/>
          </a:prstGeom>
          <a:noFill/>
        </p:spPr>
        <p:txBody>
          <a:bodyPr wrap="square">
            <a:spAutoFit/>
          </a:bodyPr>
          <a:lstStyle>
            <a:defPPr>
              <a:defRPr lang="it-IT"/>
            </a:defPPr>
            <a:lvl1pPr fontAlgn="t">
              <a:defRPr sz="1050" b="0" i="0" u="none" strike="noStrike">
                <a:solidFill>
                  <a:schemeClr val="tx2"/>
                </a:solidFill>
                <a:effectLst/>
                <a:latin typeface="Roboto" panose="02000000000000000000" pitchFamily="2" charset="0"/>
              </a:defRPr>
            </a:lvl1pPr>
          </a:lstStyle>
          <a:p>
            <a:pPr algn="just"/>
            <a:r>
              <a:rPr lang="it-IT" dirty="0"/>
              <a:t>Per valutare il </a:t>
            </a:r>
            <a:r>
              <a:rPr lang="it-IT" b="1" dirty="0"/>
              <a:t>valore percepito </a:t>
            </a:r>
            <a:r>
              <a:rPr lang="it-IT" dirty="0"/>
              <a:t>di un progetto si prendono in considerazione i benefici complessivi da esso apportati, eventualmente misurati dalla banca e/o dall'utente target, in termini di utilità e qualità.  </a:t>
            </a:r>
          </a:p>
        </p:txBody>
      </p:sp>
      <p:sp>
        <p:nvSpPr>
          <p:cNvPr id="46" name="CasellaDiTesto 45">
            <a:extLst>
              <a:ext uri="{FF2B5EF4-FFF2-40B4-BE49-F238E27FC236}">
                <a16:creationId xmlns:a16="http://schemas.microsoft.com/office/drawing/2014/main" id="{7CA1DCCD-5AC3-1EF0-3CF3-7A9330320FE4}"/>
              </a:ext>
            </a:extLst>
          </p:cNvPr>
          <p:cNvSpPr txBox="1"/>
          <p:nvPr/>
        </p:nvSpPr>
        <p:spPr>
          <a:xfrm>
            <a:off x="266455" y="4363895"/>
            <a:ext cx="2455866"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METODOLOGIE </a:t>
            </a:r>
          </a:p>
          <a:p>
            <a:pPr algn="ctr" fontAlgn="ctr"/>
            <a:r>
              <a:rPr lang="it-IT" sz="1400" b="1" i="0" u="none" strike="noStrike" dirty="0">
                <a:solidFill>
                  <a:srgbClr val="002060"/>
                </a:solidFill>
                <a:effectLst/>
                <a:latin typeface="Roboto" panose="02000000000000000000" pitchFamily="2" charset="0"/>
              </a:rPr>
              <a:t>IMPLEMENTATE </a:t>
            </a:r>
          </a:p>
        </p:txBody>
      </p:sp>
      <p:sp>
        <p:nvSpPr>
          <p:cNvPr id="64" name="CasellaDiTesto 63">
            <a:extLst>
              <a:ext uri="{FF2B5EF4-FFF2-40B4-BE49-F238E27FC236}">
                <a16:creationId xmlns:a16="http://schemas.microsoft.com/office/drawing/2014/main" id="{6DBDC957-32E8-71BD-A932-465411805828}"/>
              </a:ext>
            </a:extLst>
          </p:cNvPr>
          <p:cNvSpPr txBox="1"/>
          <p:nvPr/>
        </p:nvSpPr>
        <p:spPr>
          <a:xfrm>
            <a:off x="2930380" y="4251240"/>
            <a:ext cx="5699122" cy="577081"/>
          </a:xfrm>
          <a:prstGeom prst="rect">
            <a:avLst/>
          </a:prstGeom>
          <a:noFill/>
        </p:spPr>
        <p:txBody>
          <a:bodyPr wrap="square">
            <a:spAutoFit/>
          </a:bodyPr>
          <a:lstStyle>
            <a:defPPr>
              <a:defRPr lang="it-IT"/>
            </a:defPPr>
            <a:lvl1pPr fontAlgn="t">
              <a:defRPr sz="1050" b="0" i="0" u="none" strike="noStrike">
                <a:solidFill>
                  <a:schemeClr val="tx2"/>
                </a:solidFill>
                <a:effectLst/>
                <a:latin typeface="Roboto" panose="02000000000000000000" pitchFamily="2" charset="0"/>
              </a:defRPr>
            </a:lvl1pPr>
          </a:lstStyle>
          <a:p>
            <a:pPr algn="just"/>
            <a:r>
              <a:rPr lang="it-IT" dirty="0"/>
              <a:t>Per valutare </a:t>
            </a:r>
            <a:r>
              <a:rPr lang="it-IT" b="1" dirty="0"/>
              <a:t>l'innovatività delle metodologie implementate</a:t>
            </a:r>
            <a:r>
              <a:rPr lang="it-IT" dirty="0"/>
              <a:t>, si prende in considerazione l'approccio seguito per la realizzazione dell'iniziativa, in termini di: </a:t>
            </a:r>
            <a:r>
              <a:rPr lang="it-IT" dirty="0" err="1"/>
              <a:t>interfunzionalità</a:t>
            </a:r>
            <a:r>
              <a:rPr lang="it-IT" dirty="0"/>
              <a:t> gestionale, risorse coinvolte, impianto strumentale adottato, tempi di realizzazione.</a:t>
            </a:r>
          </a:p>
        </p:txBody>
      </p:sp>
      <p:sp>
        <p:nvSpPr>
          <p:cNvPr id="66" name="CasellaDiTesto 65">
            <a:extLst>
              <a:ext uri="{FF2B5EF4-FFF2-40B4-BE49-F238E27FC236}">
                <a16:creationId xmlns:a16="http://schemas.microsoft.com/office/drawing/2014/main" id="{422930DE-80B0-EEC5-850A-11002746396F}"/>
              </a:ext>
            </a:extLst>
          </p:cNvPr>
          <p:cNvSpPr txBox="1"/>
          <p:nvPr/>
        </p:nvSpPr>
        <p:spPr>
          <a:xfrm>
            <a:off x="2930380" y="5128136"/>
            <a:ext cx="5699122" cy="415498"/>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valutare il </a:t>
            </a:r>
            <a:r>
              <a:rPr lang="it-IT" b="1" dirty="0"/>
              <a:t>ritorno economico </a:t>
            </a:r>
            <a:r>
              <a:rPr lang="it-IT" dirty="0"/>
              <a:t>dei progetti, si prendono in considerazione i parametri economici dell'iniziativa, in termini di: valori assoluti, ROI, impatti sui costi e sui ricavi.</a:t>
            </a:r>
          </a:p>
        </p:txBody>
      </p:sp>
      <p:sp>
        <p:nvSpPr>
          <p:cNvPr id="48" name="CasellaDiTesto 47">
            <a:extLst>
              <a:ext uri="{FF2B5EF4-FFF2-40B4-BE49-F238E27FC236}">
                <a16:creationId xmlns:a16="http://schemas.microsoft.com/office/drawing/2014/main" id="{B0E4327B-38F9-F0EC-A42B-D100D7C3C07D}"/>
              </a:ext>
            </a:extLst>
          </p:cNvPr>
          <p:cNvSpPr txBox="1"/>
          <p:nvPr/>
        </p:nvSpPr>
        <p:spPr>
          <a:xfrm>
            <a:off x="266455" y="5155066"/>
            <a:ext cx="2455866" cy="523220"/>
          </a:xfrm>
          <a:prstGeom prst="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anchor="ctr">
            <a:spAutoFit/>
          </a:bodyPr>
          <a:lstStyle/>
          <a:p>
            <a:pPr algn="ctr" fontAlgn="ctr"/>
            <a:r>
              <a:rPr lang="it-IT" sz="1400" b="1" i="0" u="none" strike="noStrike" dirty="0">
                <a:solidFill>
                  <a:srgbClr val="002060"/>
                </a:solidFill>
                <a:effectLst/>
                <a:latin typeface="Roboto" panose="02000000000000000000" pitchFamily="2" charset="0"/>
              </a:rPr>
              <a:t>RITORNO </a:t>
            </a:r>
          </a:p>
          <a:p>
            <a:pPr algn="ctr" fontAlgn="ctr"/>
            <a:r>
              <a:rPr lang="it-IT" sz="1400" b="1" i="0" u="none" strike="noStrike" dirty="0">
                <a:solidFill>
                  <a:srgbClr val="002060"/>
                </a:solidFill>
                <a:effectLst/>
                <a:latin typeface="Roboto" panose="02000000000000000000" pitchFamily="2" charset="0"/>
              </a:rPr>
              <a:t>ECONOMICO</a:t>
            </a:r>
          </a:p>
        </p:txBody>
      </p:sp>
      <p:sp>
        <p:nvSpPr>
          <p:cNvPr id="72" name="CasellaDiTesto 71">
            <a:extLst>
              <a:ext uri="{FF2B5EF4-FFF2-40B4-BE49-F238E27FC236}">
                <a16:creationId xmlns:a16="http://schemas.microsoft.com/office/drawing/2014/main" id="{1FA9AED5-BE9B-A608-8EAB-E16874D79EE8}"/>
              </a:ext>
            </a:extLst>
          </p:cNvPr>
          <p:cNvSpPr txBox="1"/>
          <p:nvPr/>
        </p:nvSpPr>
        <p:spPr>
          <a:xfrm>
            <a:off x="8743461" y="1961358"/>
            <a:ext cx="3186450"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concretezza e impatto</a:t>
            </a:r>
            <a:r>
              <a:rPr lang="it-IT" dirty="0"/>
              <a:t>, si faccia riferimento ai box n</a:t>
            </a:r>
            <a:r>
              <a:rPr lang="it-IT" b="1" dirty="0"/>
              <a:t>. 2, 4, 8, 9, 10 e 11 </a:t>
            </a:r>
            <a:r>
              <a:rPr lang="it-IT" dirty="0"/>
              <a:t>della scheda di progetto.</a:t>
            </a:r>
          </a:p>
        </p:txBody>
      </p:sp>
      <p:sp>
        <p:nvSpPr>
          <p:cNvPr id="76" name="CasellaDiTesto 75">
            <a:extLst>
              <a:ext uri="{FF2B5EF4-FFF2-40B4-BE49-F238E27FC236}">
                <a16:creationId xmlns:a16="http://schemas.microsoft.com/office/drawing/2014/main" id="{3CF2484E-A7C6-3682-18D8-94A318825A8F}"/>
              </a:ext>
            </a:extLst>
          </p:cNvPr>
          <p:cNvSpPr txBox="1"/>
          <p:nvPr/>
        </p:nvSpPr>
        <p:spPr>
          <a:xfrm>
            <a:off x="8743004" y="2817190"/>
            <a:ext cx="3196851"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originalità</a:t>
            </a:r>
            <a:r>
              <a:rPr lang="it-IT" dirty="0"/>
              <a:t>, si faccia riferimento al box n. </a:t>
            </a:r>
            <a:r>
              <a:rPr lang="it-IT" b="1" dirty="0"/>
              <a:t>3, 6 e 7 </a:t>
            </a:r>
            <a:r>
              <a:rPr lang="it-IT" dirty="0"/>
              <a:t>della scheda di progetto.</a:t>
            </a:r>
          </a:p>
        </p:txBody>
      </p:sp>
      <p:sp>
        <p:nvSpPr>
          <p:cNvPr id="78" name="CasellaDiTesto 77">
            <a:extLst>
              <a:ext uri="{FF2B5EF4-FFF2-40B4-BE49-F238E27FC236}">
                <a16:creationId xmlns:a16="http://schemas.microsoft.com/office/drawing/2014/main" id="{1838A26D-04FF-6553-72F9-1FF82A747BFD}"/>
              </a:ext>
            </a:extLst>
          </p:cNvPr>
          <p:cNvSpPr txBox="1"/>
          <p:nvPr/>
        </p:nvSpPr>
        <p:spPr>
          <a:xfrm>
            <a:off x="8743461" y="3559621"/>
            <a:ext cx="3186450"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valore percepito</a:t>
            </a:r>
            <a:r>
              <a:rPr lang="it-IT" dirty="0"/>
              <a:t>, si faccia riferimento ai box n. </a:t>
            </a:r>
            <a:r>
              <a:rPr lang="it-IT" b="1" dirty="0"/>
              <a:t>7, 9 e 11 </a:t>
            </a:r>
            <a:r>
              <a:rPr lang="it-IT" dirty="0"/>
              <a:t>della scheda di progetto.</a:t>
            </a:r>
          </a:p>
        </p:txBody>
      </p:sp>
      <p:sp>
        <p:nvSpPr>
          <p:cNvPr id="80" name="CasellaDiTesto 79">
            <a:extLst>
              <a:ext uri="{FF2B5EF4-FFF2-40B4-BE49-F238E27FC236}">
                <a16:creationId xmlns:a16="http://schemas.microsoft.com/office/drawing/2014/main" id="{375059EB-FF66-6015-1FAD-220B02B3CDCB}"/>
              </a:ext>
            </a:extLst>
          </p:cNvPr>
          <p:cNvSpPr txBox="1"/>
          <p:nvPr/>
        </p:nvSpPr>
        <p:spPr>
          <a:xfrm>
            <a:off x="8743004" y="4256173"/>
            <a:ext cx="3196851" cy="738664"/>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innovatività nelle metodologie</a:t>
            </a:r>
            <a:r>
              <a:rPr lang="it-IT" dirty="0"/>
              <a:t>, si faccia riferimento ai box n</a:t>
            </a:r>
            <a:r>
              <a:rPr lang="it-IT" b="1" dirty="0"/>
              <a:t>. 4, 6, 7 e 10 </a:t>
            </a:r>
            <a:r>
              <a:rPr lang="it-IT" dirty="0"/>
              <a:t>della scheda di progetto.</a:t>
            </a:r>
          </a:p>
        </p:txBody>
      </p:sp>
      <p:sp>
        <p:nvSpPr>
          <p:cNvPr id="82" name="CasellaDiTesto 81">
            <a:extLst>
              <a:ext uri="{FF2B5EF4-FFF2-40B4-BE49-F238E27FC236}">
                <a16:creationId xmlns:a16="http://schemas.microsoft.com/office/drawing/2014/main" id="{9432CA8F-BED8-587C-E2BE-F8D8F2253459}"/>
              </a:ext>
            </a:extLst>
          </p:cNvPr>
          <p:cNvSpPr txBox="1"/>
          <p:nvPr/>
        </p:nvSpPr>
        <p:spPr>
          <a:xfrm>
            <a:off x="8743004" y="5128136"/>
            <a:ext cx="3196852" cy="577081"/>
          </a:xfrm>
          <a:prstGeom prst="rect">
            <a:avLst/>
          </a:prstGeom>
          <a:noFill/>
        </p:spPr>
        <p:txBody>
          <a:bodyPr wrap="square">
            <a:spAutoFit/>
          </a:bodyPr>
          <a:lstStyle>
            <a:defPPr>
              <a:defRPr lang="it-IT"/>
            </a:defPPr>
            <a:lvl1pPr algn="just" fontAlgn="t">
              <a:defRPr sz="1050" b="0" i="0" u="none" strike="noStrike">
                <a:solidFill>
                  <a:schemeClr val="tx2"/>
                </a:solidFill>
                <a:effectLst/>
                <a:latin typeface="Roboto" panose="02000000000000000000" pitchFamily="2" charset="0"/>
              </a:defRPr>
            </a:lvl1pPr>
          </a:lstStyle>
          <a:p>
            <a:r>
              <a:rPr lang="it-IT" dirty="0"/>
              <a:t>Per la valutazione del progetto in termini di </a:t>
            </a:r>
            <a:r>
              <a:rPr lang="it-IT" b="1" u="sng" dirty="0"/>
              <a:t>ritorno economico</a:t>
            </a:r>
            <a:r>
              <a:rPr lang="it-IT" dirty="0"/>
              <a:t>, si faccia riferimento in particolare al box n. </a:t>
            </a:r>
            <a:r>
              <a:rPr lang="it-IT" b="1" dirty="0"/>
              <a:t>9</a:t>
            </a:r>
            <a:r>
              <a:rPr lang="it-IT" dirty="0"/>
              <a:t> della scheda di progetto.</a:t>
            </a:r>
          </a:p>
        </p:txBody>
      </p:sp>
      <p:cxnSp>
        <p:nvCxnSpPr>
          <p:cNvPr id="84" name="Connettore diritto 83">
            <a:extLst>
              <a:ext uri="{FF2B5EF4-FFF2-40B4-BE49-F238E27FC236}">
                <a16:creationId xmlns:a16="http://schemas.microsoft.com/office/drawing/2014/main" id="{E6C5483D-DC8B-AE21-8DFE-1767F965C5E4}"/>
              </a:ext>
            </a:extLst>
          </p:cNvPr>
          <p:cNvCxnSpPr>
            <a:cxnSpLocks/>
          </p:cNvCxnSpPr>
          <p:nvPr/>
        </p:nvCxnSpPr>
        <p:spPr>
          <a:xfrm>
            <a:off x="2812902" y="1877896"/>
            <a:ext cx="0" cy="744005"/>
          </a:xfrm>
          <a:prstGeom prst="line">
            <a:avLst/>
          </a:prstGeom>
        </p:spPr>
        <p:style>
          <a:lnRef idx="1">
            <a:schemeClr val="accent4"/>
          </a:lnRef>
          <a:fillRef idx="0">
            <a:schemeClr val="accent4"/>
          </a:fillRef>
          <a:effectRef idx="0">
            <a:schemeClr val="accent4"/>
          </a:effectRef>
          <a:fontRef idx="minor">
            <a:schemeClr val="tx1"/>
          </a:fontRef>
        </p:style>
      </p:cxnSp>
      <p:cxnSp>
        <p:nvCxnSpPr>
          <p:cNvPr id="85" name="Connettore diritto 84">
            <a:extLst>
              <a:ext uri="{FF2B5EF4-FFF2-40B4-BE49-F238E27FC236}">
                <a16:creationId xmlns:a16="http://schemas.microsoft.com/office/drawing/2014/main" id="{E8F70402-31BE-796C-5ED2-DBB2CB003489}"/>
              </a:ext>
            </a:extLst>
          </p:cNvPr>
          <p:cNvCxnSpPr>
            <a:cxnSpLocks/>
          </p:cNvCxnSpPr>
          <p:nvPr/>
        </p:nvCxnSpPr>
        <p:spPr>
          <a:xfrm>
            <a:off x="2812902" y="2874746"/>
            <a:ext cx="0" cy="461968"/>
          </a:xfrm>
          <a:prstGeom prst="line">
            <a:avLst/>
          </a:prstGeom>
        </p:spPr>
        <p:style>
          <a:lnRef idx="1">
            <a:schemeClr val="accent4"/>
          </a:lnRef>
          <a:fillRef idx="0">
            <a:schemeClr val="accent4"/>
          </a:fillRef>
          <a:effectRef idx="0">
            <a:schemeClr val="accent4"/>
          </a:effectRef>
          <a:fontRef idx="minor">
            <a:schemeClr val="tx1"/>
          </a:fontRef>
        </p:style>
      </p:cxnSp>
      <p:cxnSp>
        <p:nvCxnSpPr>
          <p:cNvPr id="86" name="Connettore diritto 85">
            <a:extLst>
              <a:ext uri="{FF2B5EF4-FFF2-40B4-BE49-F238E27FC236}">
                <a16:creationId xmlns:a16="http://schemas.microsoft.com/office/drawing/2014/main" id="{B2D6FDB3-FE42-B55E-9B11-9AF2EE86BC4A}"/>
              </a:ext>
            </a:extLst>
          </p:cNvPr>
          <p:cNvCxnSpPr>
            <a:cxnSpLocks/>
          </p:cNvCxnSpPr>
          <p:nvPr/>
        </p:nvCxnSpPr>
        <p:spPr>
          <a:xfrm>
            <a:off x="2812902" y="3568670"/>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87" name="Connettore diritto 86">
            <a:extLst>
              <a:ext uri="{FF2B5EF4-FFF2-40B4-BE49-F238E27FC236}">
                <a16:creationId xmlns:a16="http://schemas.microsoft.com/office/drawing/2014/main" id="{AAE9D672-C6C6-17AD-34F9-4B23D48BE5D6}"/>
              </a:ext>
            </a:extLst>
          </p:cNvPr>
          <p:cNvCxnSpPr>
            <a:cxnSpLocks/>
          </p:cNvCxnSpPr>
          <p:nvPr/>
        </p:nvCxnSpPr>
        <p:spPr>
          <a:xfrm>
            <a:off x="2812902" y="4346014"/>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88" name="Connettore diritto 87">
            <a:extLst>
              <a:ext uri="{FF2B5EF4-FFF2-40B4-BE49-F238E27FC236}">
                <a16:creationId xmlns:a16="http://schemas.microsoft.com/office/drawing/2014/main" id="{4C88F065-46BE-2D81-B01A-94D6C5ECCE3D}"/>
              </a:ext>
            </a:extLst>
          </p:cNvPr>
          <p:cNvCxnSpPr>
            <a:cxnSpLocks/>
          </p:cNvCxnSpPr>
          <p:nvPr/>
        </p:nvCxnSpPr>
        <p:spPr>
          <a:xfrm>
            <a:off x="2812902" y="5137185"/>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89" name="Connettore diritto 88">
            <a:extLst>
              <a:ext uri="{FF2B5EF4-FFF2-40B4-BE49-F238E27FC236}">
                <a16:creationId xmlns:a16="http://schemas.microsoft.com/office/drawing/2014/main" id="{0D2D458F-9AA9-E932-F026-AACA62A5664D}"/>
              </a:ext>
            </a:extLst>
          </p:cNvPr>
          <p:cNvCxnSpPr>
            <a:cxnSpLocks/>
          </p:cNvCxnSpPr>
          <p:nvPr/>
        </p:nvCxnSpPr>
        <p:spPr>
          <a:xfrm>
            <a:off x="8743004" y="1877896"/>
            <a:ext cx="0" cy="744005"/>
          </a:xfrm>
          <a:prstGeom prst="line">
            <a:avLst/>
          </a:prstGeom>
        </p:spPr>
        <p:style>
          <a:lnRef idx="1">
            <a:schemeClr val="accent4"/>
          </a:lnRef>
          <a:fillRef idx="0">
            <a:schemeClr val="accent4"/>
          </a:fillRef>
          <a:effectRef idx="0">
            <a:schemeClr val="accent4"/>
          </a:effectRef>
          <a:fontRef idx="minor">
            <a:schemeClr val="tx1"/>
          </a:fontRef>
        </p:style>
      </p:cxnSp>
      <p:cxnSp>
        <p:nvCxnSpPr>
          <p:cNvPr id="90" name="Connettore diritto 89">
            <a:extLst>
              <a:ext uri="{FF2B5EF4-FFF2-40B4-BE49-F238E27FC236}">
                <a16:creationId xmlns:a16="http://schemas.microsoft.com/office/drawing/2014/main" id="{4B2A8428-6097-8439-0670-EF2A6953B0A6}"/>
              </a:ext>
            </a:extLst>
          </p:cNvPr>
          <p:cNvCxnSpPr>
            <a:cxnSpLocks/>
          </p:cNvCxnSpPr>
          <p:nvPr/>
        </p:nvCxnSpPr>
        <p:spPr>
          <a:xfrm>
            <a:off x="8743004" y="2874746"/>
            <a:ext cx="0" cy="461968"/>
          </a:xfrm>
          <a:prstGeom prst="line">
            <a:avLst/>
          </a:prstGeom>
        </p:spPr>
        <p:style>
          <a:lnRef idx="1">
            <a:schemeClr val="accent4"/>
          </a:lnRef>
          <a:fillRef idx="0">
            <a:schemeClr val="accent4"/>
          </a:fillRef>
          <a:effectRef idx="0">
            <a:schemeClr val="accent4"/>
          </a:effectRef>
          <a:fontRef idx="minor">
            <a:schemeClr val="tx1"/>
          </a:fontRef>
        </p:style>
      </p:cxnSp>
      <p:cxnSp>
        <p:nvCxnSpPr>
          <p:cNvPr id="91" name="Connettore diritto 90">
            <a:extLst>
              <a:ext uri="{FF2B5EF4-FFF2-40B4-BE49-F238E27FC236}">
                <a16:creationId xmlns:a16="http://schemas.microsoft.com/office/drawing/2014/main" id="{C4BA9ECD-F7D0-3123-148A-88E74F3F9CBD}"/>
              </a:ext>
            </a:extLst>
          </p:cNvPr>
          <p:cNvCxnSpPr>
            <a:cxnSpLocks/>
          </p:cNvCxnSpPr>
          <p:nvPr/>
        </p:nvCxnSpPr>
        <p:spPr>
          <a:xfrm>
            <a:off x="8743004" y="3568670"/>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92" name="Connettore diritto 91">
            <a:extLst>
              <a:ext uri="{FF2B5EF4-FFF2-40B4-BE49-F238E27FC236}">
                <a16:creationId xmlns:a16="http://schemas.microsoft.com/office/drawing/2014/main" id="{2AB5799E-EF3D-C0C8-7380-DF1D4A384DED}"/>
              </a:ext>
            </a:extLst>
          </p:cNvPr>
          <p:cNvCxnSpPr>
            <a:cxnSpLocks/>
          </p:cNvCxnSpPr>
          <p:nvPr/>
        </p:nvCxnSpPr>
        <p:spPr>
          <a:xfrm>
            <a:off x="8743004" y="4346014"/>
            <a:ext cx="0" cy="558982"/>
          </a:xfrm>
          <a:prstGeom prst="line">
            <a:avLst/>
          </a:prstGeom>
        </p:spPr>
        <p:style>
          <a:lnRef idx="1">
            <a:schemeClr val="accent4"/>
          </a:lnRef>
          <a:fillRef idx="0">
            <a:schemeClr val="accent4"/>
          </a:fillRef>
          <a:effectRef idx="0">
            <a:schemeClr val="accent4"/>
          </a:effectRef>
          <a:fontRef idx="minor">
            <a:schemeClr val="tx1"/>
          </a:fontRef>
        </p:style>
      </p:cxnSp>
      <p:cxnSp>
        <p:nvCxnSpPr>
          <p:cNvPr id="93" name="Connettore diritto 92">
            <a:extLst>
              <a:ext uri="{FF2B5EF4-FFF2-40B4-BE49-F238E27FC236}">
                <a16:creationId xmlns:a16="http://schemas.microsoft.com/office/drawing/2014/main" id="{B9B56135-5176-BC1E-CD6C-60909204B411}"/>
              </a:ext>
            </a:extLst>
          </p:cNvPr>
          <p:cNvCxnSpPr>
            <a:cxnSpLocks/>
          </p:cNvCxnSpPr>
          <p:nvPr/>
        </p:nvCxnSpPr>
        <p:spPr>
          <a:xfrm>
            <a:off x="8743004" y="5137185"/>
            <a:ext cx="0" cy="558982"/>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12210160"/>
      </p:ext>
    </p:extLst>
  </p:cSld>
  <p:clrMapOvr>
    <a:masterClrMapping/>
  </p:clrMapOvr>
</p:sld>
</file>

<file path=ppt/theme/theme1.xml><?xml version="1.0" encoding="utf-8"?>
<a:theme xmlns:a="http://schemas.openxmlformats.org/drawingml/2006/main" name="Pagina Interna">
  <a:themeElements>
    <a:clrScheme name="AI">
      <a:dk1>
        <a:srgbClr val="000000"/>
      </a:dk1>
      <a:lt1>
        <a:srgbClr val="FFFFFF"/>
      </a:lt1>
      <a:dk2>
        <a:srgbClr val="5D6671"/>
      </a:dk2>
      <a:lt2>
        <a:srgbClr val="F3F5F7"/>
      </a:lt2>
      <a:accent1>
        <a:srgbClr val="002C6C"/>
      </a:accent1>
      <a:accent2>
        <a:srgbClr val="0059A6"/>
      </a:accent2>
      <a:accent3>
        <a:srgbClr val="7B9BFF"/>
      </a:accent3>
      <a:accent4>
        <a:srgbClr val="CAD7FF"/>
      </a:accent4>
      <a:accent5>
        <a:srgbClr val="00FFCB"/>
      </a:accent5>
      <a:accent6>
        <a:srgbClr val="C8FAF0"/>
      </a:accent6>
      <a:hlink>
        <a:srgbClr val="0059A6"/>
      </a:hlink>
      <a:folHlink>
        <a:srgbClr val="002C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92914DBAED9A844B4E3501EAE308ABD" ma:contentTypeVersion="16" ma:contentTypeDescription="Creare un nuovo documento." ma:contentTypeScope="" ma:versionID="9604bd0b846df2a3187bb9a0024024fa">
  <xsd:schema xmlns:xsd="http://www.w3.org/2001/XMLSchema" xmlns:xs="http://www.w3.org/2001/XMLSchema" xmlns:p="http://schemas.microsoft.com/office/2006/metadata/properties" xmlns:ns2="1f47c5b7-3333-4f6e-a788-e6cbcda51c5d" xmlns:ns3="86336bde-4e96-400b-9ce7-467fcd0e465a" targetNamespace="http://schemas.microsoft.com/office/2006/metadata/properties" ma:root="true" ma:fieldsID="183b03b9367af627a80c3ef7cff48d57" ns2:_="" ns3:_="">
    <xsd:import namespace="1f47c5b7-3333-4f6e-a788-e6cbcda51c5d"/>
    <xsd:import namespace="86336bde-4e96-400b-9ce7-467fcd0e46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7c5b7-3333-4f6e-a788-e6cbcda51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bb7ecba4-6851-424f-9bf7-50a0b9cf281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336bde-4e96-400b-9ce7-467fcd0e465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a2a11b5-c39a-4d67-9574-06bd975e60e1}" ma:internalName="TaxCatchAll" ma:showField="CatchAllData" ma:web="86336bde-4e96-400b-9ce7-467fcd0e465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336bde-4e96-400b-9ce7-467fcd0e465a" xsi:nil="true"/>
    <lcf76f155ced4ddcb4097134ff3c332f xmlns="1f47c5b7-3333-4f6e-a788-e6cbcda51c5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9BD55C-D216-462C-9311-B6C766F502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7c5b7-3333-4f6e-a788-e6cbcda51c5d"/>
    <ds:schemaRef ds:uri="86336bde-4e96-400b-9ce7-467fcd0e4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3F20D8-420A-4A20-807C-A1B9119E3CBC}">
  <ds:schemaRefs>
    <ds:schemaRef ds:uri="http://schemas.microsoft.com/office/2006/metadata/properties"/>
    <ds:schemaRef ds:uri="http://schemas.microsoft.com/office/infopath/2007/PartnerControls"/>
    <ds:schemaRef ds:uri="86336bde-4e96-400b-9ce7-467fcd0e465a"/>
    <ds:schemaRef ds:uri="1f47c5b7-3333-4f6e-a788-e6cbcda51c5d"/>
  </ds:schemaRefs>
</ds:datastoreItem>
</file>

<file path=customXml/itemProps3.xml><?xml version="1.0" encoding="utf-8"?>
<ds:datastoreItem xmlns:ds="http://schemas.openxmlformats.org/officeDocument/2006/customXml" ds:itemID="{1A6C26FD-9DD3-4FCB-B7D0-8F5027F62E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1380</Words>
  <Application>Microsoft Office PowerPoint</Application>
  <PresentationFormat>Widescreen</PresentationFormat>
  <Paragraphs>118</Paragraphs>
  <Slides>7</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vt:i4>
      </vt:variant>
    </vt:vector>
  </HeadingPairs>
  <TitlesOfParts>
    <vt:vector size="15" baseType="lpstr">
      <vt:lpstr>Arial</vt:lpstr>
      <vt:lpstr>Calibri</vt:lpstr>
      <vt:lpstr>Noto Sans Symbols</vt:lpstr>
      <vt:lpstr>NTR</vt:lpstr>
      <vt:lpstr>Roboto</vt:lpstr>
      <vt:lpstr>Roboto Light</vt:lpstr>
      <vt:lpstr>Wingdings</vt:lpstr>
      <vt:lpstr>Pagina Interna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 Valeria</dc:creator>
  <cp:lastModifiedBy>Fintschj Flavio</cp:lastModifiedBy>
  <cp:revision>9</cp:revision>
  <cp:lastPrinted>2023-11-22T17:14:30Z</cp:lastPrinted>
  <dcterms:created xsi:type="dcterms:W3CDTF">2023-11-22T14:29:12Z</dcterms:created>
  <dcterms:modified xsi:type="dcterms:W3CDTF">2025-12-16T09:35:27Z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0x010100892914DBAED9A844B4E3501EAE308ABD</vt:lpwstr>
  </property>
  <property fmtid="{D5CDD505-2E9C-101B-9397-08002B2CF9AE}" pid="3" name="MediaServiceImageTags">
    <vt:lpwstr/>
  </property>
</Properties>
</file>